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1179" r:id="rId2"/>
    <p:sldId id="1199" r:id="rId3"/>
    <p:sldId id="1214" r:id="rId4"/>
    <p:sldId id="1231" r:id="rId5"/>
    <p:sldId id="1235" r:id="rId6"/>
    <p:sldId id="1205" r:id="rId7"/>
    <p:sldId id="1236" r:id="rId8"/>
    <p:sldId id="1164" r:id="rId9"/>
    <p:sldId id="1213" r:id="rId10"/>
    <p:sldId id="1177" r:id="rId11"/>
    <p:sldId id="1238" r:id="rId12"/>
    <p:sldId id="1229" r:id="rId13"/>
    <p:sldId id="1241" r:id="rId14"/>
    <p:sldId id="1175" r:id="rId15"/>
    <p:sldId id="1230" r:id="rId16"/>
    <p:sldId id="1232" r:id="rId17"/>
    <p:sldId id="1233" r:id="rId18"/>
    <p:sldId id="1234" r:id="rId19"/>
    <p:sldId id="1217" r:id="rId20"/>
    <p:sldId id="12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95"/>
  </p:normalViewPr>
  <p:slideViewPr>
    <p:cSldViewPr snapToGrid="0">
      <p:cViewPr varScale="1">
        <p:scale>
          <a:sx n="63" d="100"/>
          <a:sy n="63" d="100"/>
        </p:scale>
        <p:origin x="7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4390E-E3CF-A644-8CB6-C051B0EAFF6D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9BC0-D364-3547-BFBF-2D2C1CB5F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7162-5066-49B3-9669-7181D782C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7162-5066-49B3-9669-7181D782C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2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9BC0-D364-3547-BFBF-2D2C1CB5F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9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7162-5066-49B3-9669-7181D782C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6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7162-5066-49B3-9669-7181D782C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5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from 8/16/23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9BC0-D364-3547-BFBF-2D2C1CB5F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8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from 8/16/23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9BC0-D364-3547-BFBF-2D2C1CB5F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9BC0-D364-3547-BFBF-2D2C1CB5F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7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3B13-CA1F-5398-811D-E66A0B934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D7090-A320-A545-7460-74F70E176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0B905-C6B3-9AFF-26DF-8572973C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90EF3-88DB-3FA9-B1B5-D0F46011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73B18-2ADE-EFB4-D3F3-29F9A77F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2673-3283-50DC-7341-1BCB3D47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2FC34-3B85-CF7E-CD43-B9B17A758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2C4E5-3FB5-D210-D8A1-3A81C036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4832-0448-B637-CCF6-1E508862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E61F3-145F-74E7-FE02-5D4190CF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8CAA19-A5F9-8925-1BE0-2216B9ACA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45C95-E382-85BB-7006-F7B2DFC8A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C8034-EA93-B224-DFBA-F075490A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D9638-8A33-22B2-FAB8-3E14907C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A267C-5837-40FC-33CF-48A39836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4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0ACE-C934-4559-7A4C-09C29496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3D3E9-CD44-CEAD-3129-2B3AC8BF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A7232-9695-3E9B-578D-C41AC5D7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9BAD2-C1D5-E8BE-BA79-34EB21F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5DD79-5583-8D5F-0636-8BD11A11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7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B736-FADD-BC55-AE90-D5C80AE9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3B9C7-FAE4-29D7-D31B-7D425F64A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A20C1-59AA-6B76-D358-F94C5B3E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5C5EC-E910-2C68-C4F9-2CE00D49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072B1-C407-6D03-8DE2-E65F569A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0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7099-4BE0-073B-A817-F8B9F83E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E8B04-1C5F-05A5-A1A8-196BFBEE9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283B6-20ED-09EE-8017-A6532C3E5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392A8-CD3F-CF93-FCBA-2CF13C3D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8E3C4-E155-05E2-AB5E-0674A758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28AE3-67D6-F7BA-18BF-6807AE9A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36AD-8885-43B9-1AD3-3686A868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66960-CFCA-231E-9462-4702FB25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BE794-9190-8D56-EA31-E6C36C68B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9296C-A4CF-991F-E460-110F64EC6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EC105-7F06-8A77-9A28-651CE31E9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3B699-4E3A-84E5-7204-810611F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6A3E61-DDB3-54FB-933E-8E8F3527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27E0E-11C9-01C9-9EC9-569D42AB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2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4FD7-A7B3-46A9-FED0-561A8371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67126-8A91-52F1-D0D3-9365F97B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F768A-8AB9-B158-6B32-94800D32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1EEFE-BD92-8FC5-35A2-9E8964FF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0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EA0FD-06BA-82DF-EEFE-28C52EC5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2CF13-461E-CA5B-D57E-C174EF6B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2300F-CDAC-0905-5EE8-90475AB3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2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ABF9-8294-E36B-0AF0-8BC83C48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32286-D242-23E6-9A20-F654373CC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2E96D-C5B5-B9E6-272F-463B73515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94094-0D20-739D-D637-0D400D00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E0801-F46C-BC87-3B0B-B203944B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22791-BC08-6233-8AB9-D5EE0BFE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3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649B-7159-F93D-B40D-F77FC532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7274E-4AB8-0411-F272-D34C089AC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CFF1C-221F-EEAB-BEDD-FF422767C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8876C-CA70-D6AC-B326-C995CCAA4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E0025-BF62-D1D0-66E1-0FB22682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EB7D3-90CB-3C0D-25F4-7C2F03A6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2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72029-2CF5-3C66-832A-0DF13C2C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834B5-5718-9972-EA61-05940A5E3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A91D7-782F-CE23-3369-2054CFB8A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423C-528C-2946-8083-2DD03B2A4C12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7FD3-C793-9286-A89F-AB64E0951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08540-0858-3AA0-234E-14F066CCA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303C-A2DF-D743-9B23-54C95D70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82" y="292231"/>
            <a:ext cx="10422622" cy="94648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Contrastive learning through non-equilibrium memory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2983" y="1238717"/>
            <a:ext cx="9785700" cy="439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Adam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Strupp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Ben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Scellier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and Arvind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Murugan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4880" y="5972952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Martin Falk - falkma@uchicago.edu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6" t="4133" b="50543"/>
          <a:stretch/>
        </p:blipFill>
        <p:spPr>
          <a:xfrm>
            <a:off x="2194422" y="2034444"/>
            <a:ext cx="3689643" cy="4307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4880" y="5603620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://arxiv.org/abs/2312.17723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9318" y="133141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Memory kernels from dissipative processes solve the comparison challenge.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869147" y="1312449"/>
            <a:ext cx="2541020" cy="5129013"/>
            <a:chOff x="2650740" y="1564640"/>
            <a:chExt cx="2287019" cy="46163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54" r="59804"/>
            <a:stretch/>
          </p:blipFill>
          <p:spPr>
            <a:xfrm>
              <a:off x="2650740" y="1564640"/>
              <a:ext cx="2287019" cy="461631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650740" y="1672149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72123" y="1312449"/>
            <a:ext cx="3493061" cy="5224275"/>
            <a:chOff x="286458" y="1302343"/>
            <a:chExt cx="3493061" cy="522427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0529"/>
            <a:stretch/>
          </p:blipFill>
          <p:spPr>
            <a:xfrm>
              <a:off x="286458" y="1302343"/>
              <a:ext cx="3493061" cy="522427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86458" y="1307115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-2116" r="24445" b="66471"/>
          <a:stretch/>
        </p:blipFill>
        <p:spPr>
          <a:xfrm>
            <a:off x="509978" y="2501206"/>
            <a:ext cx="4185920" cy="27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9030EB0-8249-0970-658E-07B5EF5F9F91}"/>
              </a:ext>
            </a:extLst>
          </p:cNvPr>
          <p:cNvGrpSpPr/>
          <p:nvPr/>
        </p:nvGrpSpPr>
        <p:grpSpPr>
          <a:xfrm>
            <a:off x="6639594" y="1590452"/>
            <a:ext cx="5423816" cy="4724970"/>
            <a:chOff x="-1844773" y="2970766"/>
            <a:chExt cx="5157039" cy="449256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E6E737-1FE8-86F2-CAF7-C8BD57D8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778625" y="2970766"/>
              <a:ext cx="4889500" cy="11162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0C19F8-D9AA-78F7-0826-577087BC8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44773" y="4202585"/>
              <a:ext cx="5157039" cy="9779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703F9-9039-EDC9-6424-BBED8298B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049578" y="5175416"/>
              <a:ext cx="3847022" cy="2287917"/>
            </a:xfrm>
            <a:prstGeom prst="rect">
              <a:avLst/>
            </a:prstGeom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159318" y="133141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Memory kernels from dissipative processes solve the comparison challenge.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29183" y="5577651"/>
            <a:ext cx="3785201" cy="646331"/>
            <a:chOff x="7609840" y="5679251"/>
            <a:chExt cx="3785201" cy="646331"/>
          </a:xfrm>
        </p:grpSpPr>
        <p:sp>
          <p:nvSpPr>
            <p:cNvPr id="6" name="Rectangle 5"/>
            <p:cNvSpPr/>
            <p:nvPr/>
          </p:nvSpPr>
          <p:spPr>
            <a:xfrm>
              <a:off x="7609840" y="5760720"/>
              <a:ext cx="2580640" cy="5245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73D3C9-C3FF-C434-FD20-722E76D1C396}"/>
                </a:ext>
              </a:extLst>
            </p:cNvPr>
            <p:cNvSpPr txBox="1"/>
            <p:nvPr/>
          </p:nvSpPr>
          <p:spPr>
            <a:xfrm>
              <a:off x="10190480" y="5679251"/>
              <a:ext cx="12045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contrastive</a:t>
              </a:r>
              <a:endParaRPr lang="en-US" dirty="0">
                <a:latin typeface="+mj-lt"/>
              </a:endParaRPr>
            </a:p>
            <a:p>
              <a:r>
                <a:rPr lang="en-US" dirty="0" smtClean="0">
                  <a:latin typeface="+mj-lt"/>
                </a:rPr>
                <a:t>updates!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6458" y="1302343"/>
            <a:ext cx="6587053" cy="5224275"/>
            <a:chOff x="286458" y="1302343"/>
            <a:chExt cx="6587053" cy="5224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23"/>
            <a:stretch/>
          </p:blipFill>
          <p:spPr>
            <a:xfrm>
              <a:off x="286458" y="1302343"/>
              <a:ext cx="6587053" cy="52242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86458" y="1307115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5017" y="1307115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00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9318" y="133141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Non-equilibrium memory allows for classification of MNIST.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16092" y="1546819"/>
            <a:ext cx="5759579" cy="4735321"/>
            <a:chOff x="566415" y="1316223"/>
            <a:chExt cx="5759579" cy="47353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71"/>
            <a:stretch/>
          </p:blipFill>
          <p:spPr>
            <a:xfrm>
              <a:off x="566415" y="1316223"/>
              <a:ext cx="5759579" cy="47353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4617" y="1316223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9802896" y="6356344"/>
            <a:ext cx="2389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Scellier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+ </a:t>
            </a:r>
            <a:r>
              <a:rPr lang="en-US" dirty="0" err="1" smtClean="0">
                <a:cs typeface="Arial" panose="020B0604020202020204" pitchFamily="34" charset="0"/>
              </a:rPr>
              <a:t>Bengio</a:t>
            </a:r>
            <a:r>
              <a:rPr lang="en-US" dirty="0" smtClean="0">
                <a:cs typeface="Arial" panose="020B0604020202020204" pitchFamily="34" charset="0"/>
              </a:rPr>
              <a:t> (2017)</a:t>
            </a:r>
            <a:endParaRPr lang="en-US" b="1" dirty="0"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6458" y="1302343"/>
            <a:ext cx="3493061" cy="5224275"/>
            <a:chOff x="286458" y="1302343"/>
            <a:chExt cx="3493061" cy="52242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0529"/>
            <a:stretch/>
          </p:blipFill>
          <p:spPr>
            <a:xfrm>
              <a:off x="286458" y="1302343"/>
              <a:ext cx="3493061" cy="52242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86458" y="1307115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52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9318" y="133141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Non-equilibrium memory allows for classification of MNIST.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60529"/>
          <a:stretch/>
        </p:blipFill>
        <p:spPr>
          <a:xfrm>
            <a:off x="5536330" y="1968536"/>
            <a:ext cx="5537637" cy="3378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02896" y="6356344"/>
            <a:ext cx="2389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Scellier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+ </a:t>
            </a:r>
            <a:r>
              <a:rPr lang="en-US" dirty="0" err="1" smtClean="0">
                <a:cs typeface="Arial" panose="020B0604020202020204" pitchFamily="34" charset="0"/>
              </a:rPr>
              <a:t>Bengio</a:t>
            </a:r>
            <a:r>
              <a:rPr lang="en-US" dirty="0" smtClean="0">
                <a:cs typeface="Arial" panose="020B0604020202020204" pitchFamily="34" charset="0"/>
              </a:rPr>
              <a:t> (2017)</a:t>
            </a:r>
            <a:endParaRPr lang="en-US" b="1" dirty="0"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6458" y="1302343"/>
            <a:ext cx="3493061" cy="5224275"/>
            <a:chOff x="286458" y="1302343"/>
            <a:chExt cx="3493061" cy="52242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0529"/>
            <a:stretch/>
          </p:blipFill>
          <p:spPr>
            <a:xfrm>
              <a:off x="286458" y="1302343"/>
              <a:ext cx="3493061" cy="52242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86458" y="1307115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1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3469" y="1688167"/>
            <a:ext cx="11861047" cy="132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 smtClean="0"/>
              <a:t>Question</a:t>
            </a:r>
            <a:r>
              <a:rPr lang="en-US" sz="2900" dirty="0" smtClean="0"/>
              <a:t>: What are the limitations?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5390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52F3B-3214-C6DD-C2FE-54727D78732A}"/>
              </a:ext>
            </a:extLst>
          </p:cNvPr>
          <p:cNvSpPr txBox="1"/>
          <p:nvPr/>
        </p:nvSpPr>
        <p:spPr>
          <a:xfrm>
            <a:off x="262127" y="6015454"/>
            <a:ext cx="8429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Explicit memory problem </a:t>
            </a:r>
            <a:r>
              <a:rPr lang="en-US" dirty="0" smtClean="0">
                <a:latin typeface="+mj-lt"/>
              </a:rPr>
              <a:t>solved </a:t>
            </a:r>
            <a:r>
              <a:rPr lang="en-US" dirty="0">
                <a:latin typeface="+mj-lt"/>
              </a:rPr>
              <a:t>by computing derivatives =&gt; requires `forgetting</a:t>
            </a:r>
            <a:r>
              <a:rPr lang="en-US" dirty="0" smtClean="0">
                <a:latin typeface="+mj-lt"/>
              </a:rPr>
              <a:t>’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			               =&gt; not </a:t>
            </a:r>
            <a:r>
              <a:rPr lang="en-US" dirty="0">
                <a:latin typeface="+mj-lt"/>
              </a:rPr>
              <a:t>possible at </a:t>
            </a:r>
            <a:r>
              <a:rPr lang="en-US" dirty="0" smtClean="0">
                <a:latin typeface="+mj-lt"/>
              </a:rPr>
              <a:t>equilibrium!</a:t>
            </a:r>
            <a:endParaRPr lang="en-US" dirty="0"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67258-D9F2-F4AB-3ACE-FEAFB916C7CE}"/>
              </a:ext>
            </a:extLst>
          </p:cNvPr>
          <p:cNvGrpSpPr/>
          <p:nvPr/>
        </p:nvGrpSpPr>
        <p:grpSpPr>
          <a:xfrm>
            <a:off x="262127" y="1333655"/>
            <a:ext cx="2150897" cy="4032643"/>
            <a:chOff x="360857" y="2268278"/>
            <a:chExt cx="1992628" cy="37359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F533D2-50C6-1912-67A4-8F1450B98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85" y="4200788"/>
              <a:ext cx="1701800" cy="1803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596D70-2DB9-35D7-B904-259EEB1C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857" y="2268278"/>
              <a:ext cx="1971060" cy="1643319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61B0AA9-0B0B-5941-4788-CE6439A0433A}"/>
              </a:ext>
            </a:extLst>
          </p:cNvPr>
          <p:cNvSpPr/>
          <p:nvPr/>
        </p:nvSpPr>
        <p:spPr>
          <a:xfrm>
            <a:off x="7621129" y="4200788"/>
            <a:ext cx="290240" cy="33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9318" y="133141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Landauer</a:t>
            </a:r>
            <a:r>
              <a:rPr lang="en-US" sz="2800" dirty="0"/>
              <a:t> </a:t>
            </a:r>
            <a:r>
              <a:rPr lang="en-US" sz="2800" dirty="0" smtClean="0"/>
              <a:t>sets a dissipation </a:t>
            </a:r>
            <a:r>
              <a:rPr lang="en-US" sz="2800" dirty="0"/>
              <a:t>limit </a:t>
            </a:r>
            <a:r>
              <a:rPr lang="en-US" sz="2800" dirty="0" smtClean="0"/>
              <a:t>for </a:t>
            </a:r>
            <a:r>
              <a:rPr lang="en-US" sz="2800" dirty="0"/>
              <a:t>contrastive </a:t>
            </a:r>
            <a:r>
              <a:rPr lang="en-US" sz="2800" dirty="0" smtClean="0"/>
              <a:t>learning.</a:t>
            </a:r>
            <a:endParaRPr lang="en-US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31AB64-128D-277C-ECB9-43197ED569CC}"/>
              </a:ext>
            </a:extLst>
          </p:cNvPr>
          <p:cNvGrpSpPr/>
          <p:nvPr/>
        </p:nvGrpSpPr>
        <p:grpSpPr>
          <a:xfrm>
            <a:off x="3650805" y="1475895"/>
            <a:ext cx="4096333" cy="3810079"/>
            <a:chOff x="7257467" y="2096661"/>
            <a:chExt cx="4096333" cy="38100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1ED6BB-F8A2-D7B0-9EFD-A82EC07D4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72"/>
            <a:stretch/>
          </p:blipFill>
          <p:spPr>
            <a:xfrm>
              <a:off x="7621129" y="2096661"/>
              <a:ext cx="3732671" cy="30886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7D4A61-3912-A9F2-0CCA-C4D50FE8F034}"/>
                </a:ext>
              </a:extLst>
            </p:cNvPr>
            <p:cNvSpPr txBox="1"/>
            <p:nvPr/>
          </p:nvSpPr>
          <p:spPr>
            <a:xfrm>
              <a:off x="9039472" y="5185317"/>
              <a:ext cx="1262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energy cost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DE2E33-A0C0-25EA-00FC-344DDBBEAF93}"/>
                </a:ext>
              </a:extLst>
            </p:cNvPr>
            <p:cNvSpPr txBox="1"/>
            <p:nvPr/>
          </p:nvSpPr>
          <p:spPr>
            <a:xfrm>
              <a:off x="8216342" y="5568186"/>
              <a:ext cx="2851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+mj-lt"/>
                </a:rPr>
                <a:t>Lan, </a:t>
              </a:r>
              <a:r>
                <a:rPr lang="en-US" sz="1600" i="1" dirty="0" err="1" smtClean="0">
                  <a:latin typeface="+mj-lt"/>
                </a:rPr>
                <a:t>Sartori</a:t>
              </a:r>
              <a:r>
                <a:rPr lang="en-US" sz="1600" i="1" dirty="0" smtClean="0">
                  <a:latin typeface="+mj-lt"/>
                </a:rPr>
                <a:t> </a:t>
              </a:r>
              <a:r>
                <a:rPr lang="en-US" sz="1600" i="1" dirty="0">
                  <a:latin typeface="+mj-lt"/>
                </a:rPr>
                <a:t>et al</a:t>
              </a:r>
              <a:r>
                <a:rPr lang="en-US" sz="1600" dirty="0">
                  <a:latin typeface="+mj-lt"/>
                </a:rPr>
                <a:t>, Nat. </a:t>
              </a:r>
              <a:r>
                <a:rPr lang="en-US" sz="1600" dirty="0" err="1" smtClean="0">
                  <a:latin typeface="+mj-lt"/>
                </a:rPr>
                <a:t>Phys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2012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16AA77-9AE7-634A-BAA0-44C0B29B9EF9}"/>
                </a:ext>
              </a:extLst>
            </p:cNvPr>
            <p:cNvSpPr txBox="1"/>
            <p:nvPr/>
          </p:nvSpPr>
          <p:spPr>
            <a:xfrm rot="16200000">
              <a:off x="6529094" y="3319357"/>
              <a:ext cx="1826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area under kernel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37371" y="265332"/>
            <a:ext cx="4036257" cy="6444296"/>
            <a:chOff x="8869272" y="-38297"/>
            <a:chExt cx="4036257" cy="644429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4" b="43170"/>
            <a:stretch/>
          </p:blipFill>
          <p:spPr>
            <a:xfrm>
              <a:off x="9268248" y="-38297"/>
              <a:ext cx="3126231" cy="328795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4" t="61244"/>
            <a:stretch/>
          </p:blipFill>
          <p:spPr>
            <a:xfrm>
              <a:off x="9268248" y="3287842"/>
              <a:ext cx="3637281" cy="311815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16AA77-9AE7-634A-BAA0-44C0B29B9EF9}"/>
                </a:ext>
              </a:extLst>
            </p:cNvPr>
            <p:cNvSpPr txBox="1"/>
            <p:nvPr/>
          </p:nvSpPr>
          <p:spPr>
            <a:xfrm rot="16200000">
              <a:off x="7724375" y="4439054"/>
              <a:ext cx="2659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error in contrastive update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66960" y="6015454"/>
              <a:ext cx="1950720" cy="3905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7D4A61-3912-A9F2-0CCA-C4D50FE8F034}"/>
                </a:ext>
              </a:extLst>
            </p:cNvPr>
            <p:cNvSpPr txBox="1"/>
            <p:nvPr/>
          </p:nvSpPr>
          <p:spPr>
            <a:xfrm>
              <a:off x="10311185" y="5997591"/>
              <a:ext cx="1262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energy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8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3469" y="1688167"/>
            <a:ext cx="11861047" cy="132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 smtClean="0"/>
              <a:t>Question</a:t>
            </a:r>
            <a:r>
              <a:rPr lang="en-US" sz="2900" dirty="0" smtClean="0"/>
              <a:t>: What are the key ingredients necessary to make this work?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1074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3307" y="1901527"/>
            <a:ext cx="3809411" cy="132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/>
              <a:t>s</a:t>
            </a:r>
            <a:r>
              <a:rPr lang="en-US" sz="2900" dirty="0" smtClean="0"/>
              <a:t>ystem remodeling/</a:t>
            </a:r>
          </a:p>
          <a:p>
            <a:pPr algn="ctr"/>
            <a:r>
              <a:rPr lang="en-US" sz="2900" dirty="0" err="1" smtClean="0"/>
              <a:t>Hebbian</a:t>
            </a:r>
            <a:r>
              <a:rPr lang="en-US" sz="2900" dirty="0" smtClean="0"/>
              <a:t> learning</a:t>
            </a:r>
            <a:endParaRPr lang="en-US" sz="29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305" y="3584873"/>
            <a:ext cx="3809411" cy="132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/>
              <a:t>non-equilibrium</a:t>
            </a:r>
            <a:r>
              <a:rPr lang="en-US" sz="2900" dirty="0"/>
              <a:t> </a:t>
            </a:r>
            <a:r>
              <a:rPr lang="en-US" sz="2900" dirty="0" smtClean="0"/>
              <a:t>feedback control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3306" y="2743200"/>
            <a:ext cx="3809411" cy="132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/>
              <a:t>+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74455" y="277356"/>
            <a:ext cx="7159818" cy="6306324"/>
            <a:chOff x="4474455" y="277356"/>
            <a:chExt cx="7159818" cy="63063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7" y="352038"/>
              <a:ext cx="7139496" cy="623164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494777" y="352038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924536" y="3467859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21417" y="3438356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4455" y="3467859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24537" y="277356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60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417318" y="1454388"/>
            <a:ext cx="3689643" cy="4875292"/>
            <a:chOff x="563878" y="1098788"/>
            <a:chExt cx="3689643" cy="48752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DA805D-926A-3CBB-0B8E-2ACA4A52A7D5}"/>
                </a:ext>
              </a:extLst>
            </p:cNvPr>
            <p:cNvSpPr txBox="1"/>
            <p:nvPr/>
          </p:nvSpPr>
          <p:spPr>
            <a:xfrm>
              <a:off x="1474127" y="1098788"/>
              <a:ext cx="1770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+mj-lt"/>
                </a:rPr>
                <a:t>Hebbian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>
                  <a:latin typeface="+mj-lt"/>
                </a:rPr>
                <a:t>learning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63878" y="1666240"/>
              <a:ext cx="3689643" cy="4307840"/>
              <a:chOff x="563878" y="1666240"/>
              <a:chExt cx="3689643" cy="430784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63878" y="1666240"/>
                <a:ext cx="3689643" cy="4307840"/>
                <a:chOff x="563878" y="1666240"/>
                <a:chExt cx="3689643" cy="430784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116" t="4133" b="50543"/>
                <a:stretch/>
              </p:blipFill>
              <p:spPr>
                <a:xfrm>
                  <a:off x="563878" y="1666240"/>
                  <a:ext cx="3689643" cy="4307840"/>
                </a:xfrm>
                <a:prstGeom prst="rect">
                  <a:avLst/>
                </a:prstGeom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2123440" y="3962400"/>
                  <a:ext cx="1483360" cy="822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24337" r="3994" b="71601"/>
              <a:stretch/>
            </p:blipFill>
            <p:spPr>
              <a:xfrm>
                <a:off x="2143760" y="4201160"/>
                <a:ext cx="396240" cy="386080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5912251" y="1454388"/>
            <a:ext cx="3689643" cy="4875292"/>
            <a:chOff x="4253521" y="1098788"/>
            <a:chExt cx="3689643" cy="48752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16" t="4133" b="50543"/>
            <a:stretch/>
          </p:blipFill>
          <p:spPr>
            <a:xfrm>
              <a:off x="4253521" y="1666240"/>
              <a:ext cx="3689643" cy="43078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DA805D-926A-3CBB-0B8E-2ACA4A52A7D5}"/>
                </a:ext>
              </a:extLst>
            </p:cNvPr>
            <p:cNvSpPr txBox="1"/>
            <p:nvPr/>
          </p:nvSpPr>
          <p:spPr>
            <a:xfrm>
              <a:off x="5108205" y="1098788"/>
              <a:ext cx="2040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Contrastive learning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59318" y="133141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 simple mechanism for contrastive learning in </a:t>
            </a:r>
            <a:r>
              <a:rPr lang="en-US" sz="2800" dirty="0" err="1" smtClean="0"/>
              <a:t>mechano</a:t>
            </a:r>
            <a:r>
              <a:rPr lang="en-US" sz="2800" dirty="0" smtClean="0"/>
              <a:t>-chemical networks.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9436629" y="4843517"/>
            <a:ext cx="2532901" cy="1182324"/>
            <a:chOff x="9289484" y="4759435"/>
            <a:chExt cx="2532901" cy="118232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66" t="74897" b="16164"/>
            <a:stretch/>
          </p:blipFill>
          <p:spPr>
            <a:xfrm>
              <a:off x="10241272" y="4759435"/>
              <a:ext cx="1581113" cy="118232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19" t="30245" r="19713" b="65332"/>
            <a:stretch/>
          </p:blipFill>
          <p:spPr>
            <a:xfrm>
              <a:off x="9757797" y="5350597"/>
              <a:ext cx="399394" cy="42041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01" t="24473" r="7558" b="73265"/>
            <a:stretch/>
          </p:blipFill>
          <p:spPr>
            <a:xfrm>
              <a:off x="9289484" y="4835316"/>
              <a:ext cx="951788" cy="215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08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F57B-CB6C-E995-2B6A-D565F912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6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971738" y="1337799"/>
            <a:ext cx="3493061" cy="5224275"/>
            <a:chOff x="286458" y="1302343"/>
            <a:chExt cx="3493061" cy="52242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0529"/>
            <a:stretch/>
          </p:blipFill>
          <p:spPr>
            <a:xfrm>
              <a:off x="286458" y="1302343"/>
              <a:ext cx="3493061" cy="52242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86458" y="1307115"/>
              <a:ext cx="300743" cy="338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838200" y="1259877"/>
            <a:ext cx="52445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Why do we like this? All-in-one: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free state computation,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clamped state computation,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difference between the two,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parameter updates,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without explicit memory storage, from a ubiquitous physical process.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Furthermore, allows us to compute fundamental dissipation bounds.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74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36237" y="111760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Many systems naturally realize </a:t>
            </a:r>
            <a:r>
              <a:rPr lang="en-US" sz="2800" dirty="0" err="1" smtClean="0"/>
              <a:t>Hebbian</a:t>
            </a:r>
            <a:r>
              <a:rPr lang="en-US" sz="2800" dirty="0" smtClean="0"/>
              <a:t> learning algorithms.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1B1031-20EC-9578-1E22-266A765F5C5A}"/>
              </a:ext>
            </a:extLst>
          </p:cNvPr>
          <p:cNvSpPr txBox="1"/>
          <p:nvPr/>
        </p:nvSpPr>
        <p:spPr>
          <a:xfrm>
            <a:off x="1220892" y="1399666"/>
            <a:ext cx="2177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+mj-lt"/>
              </a:rPr>
              <a:t>with neurons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A31325-C0E4-73B8-FE2E-C1CAB9088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95" y="2007028"/>
            <a:ext cx="2178132" cy="660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5015F2-05C4-E74D-AFEB-59A19C6D3123}"/>
              </a:ext>
            </a:extLst>
          </p:cNvPr>
          <p:cNvSpPr txBox="1"/>
          <p:nvPr/>
        </p:nvSpPr>
        <p:spPr>
          <a:xfrm rot="16200000">
            <a:off x="-30238" y="2001267"/>
            <a:ext cx="1169584" cy="38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+mj-lt"/>
              </a:rPr>
              <a:t>Firing rate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7F52BF-4A23-260A-3D16-667115D58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27" y="4651487"/>
            <a:ext cx="2221675" cy="5826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5070623-04A0-E172-B221-AD1D9058623E}"/>
              </a:ext>
            </a:extLst>
          </p:cNvPr>
          <p:cNvSpPr txBox="1"/>
          <p:nvPr/>
        </p:nvSpPr>
        <p:spPr>
          <a:xfrm>
            <a:off x="1127487" y="5505868"/>
            <a:ext cx="1500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Fire together,</a:t>
            </a:r>
          </a:p>
          <a:p>
            <a:pPr algn="ctr"/>
            <a:r>
              <a:rPr lang="en-US" dirty="0">
                <a:latin typeface="+mj-lt"/>
              </a:rPr>
              <a:t>Wire together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AEED283-CC15-29F0-FDE1-8F5B7C476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19830">
            <a:off x="1072709" y="3407357"/>
            <a:ext cx="663049" cy="6359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9CFA63-2FDF-4B82-BC3D-47C6036F1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0">
            <a:off x="2070805" y="3419958"/>
            <a:ext cx="593548" cy="58680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46D01E-6D64-F24C-2FAE-C5ABF0C02DC6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627587" y="3564973"/>
            <a:ext cx="4829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0EC5BAC-33C0-BF6A-09FD-BFF056324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31751" y="1286200"/>
            <a:ext cx="342900" cy="3175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E150938-B956-4C3E-CA7C-7D9A93E5B23A}"/>
              </a:ext>
            </a:extLst>
          </p:cNvPr>
          <p:cNvGrpSpPr/>
          <p:nvPr/>
        </p:nvGrpSpPr>
        <p:grpSpPr>
          <a:xfrm>
            <a:off x="8702132" y="1131351"/>
            <a:ext cx="2895447" cy="5227931"/>
            <a:chOff x="8795280" y="846993"/>
            <a:chExt cx="2895447" cy="522793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46938DE-9E22-23D2-DF5A-402A20051017}"/>
                </a:ext>
              </a:extLst>
            </p:cNvPr>
            <p:cNvGrpSpPr/>
            <p:nvPr/>
          </p:nvGrpSpPr>
          <p:grpSpPr>
            <a:xfrm>
              <a:off x="8795280" y="846993"/>
              <a:ext cx="2895447" cy="5227931"/>
              <a:chOff x="8795280" y="846993"/>
              <a:chExt cx="2895447" cy="522793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B5F7809-55B7-2801-80F1-63A636724DA4}"/>
                  </a:ext>
                </a:extLst>
              </p:cNvPr>
              <p:cNvSpPr txBox="1"/>
              <p:nvPr/>
            </p:nvSpPr>
            <p:spPr>
              <a:xfrm>
                <a:off x="9260959" y="5428593"/>
                <a:ext cx="24297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j-lt"/>
                  </a:rPr>
                  <a:t>Run into each together, </a:t>
                </a:r>
              </a:p>
              <a:p>
                <a:pPr algn="ctr"/>
                <a:r>
                  <a:rPr lang="en-US" dirty="0">
                    <a:latin typeface="+mj-lt"/>
                  </a:rPr>
                  <a:t>Grow to like each other</a:t>
                </a: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BAB35F1-967A-423F-B634-CD60C2501C10}"/>
                  </a:ext>
                </a:extLst>
              </p:cNvPr>
              <p:cNvGrpSpPr/>
              <p:nvPr/>
            </p:nvGrpSpPr>
            <p:grpSpPr>
              <a:xfrm>
                <a:off x="8795280" y="846993"/>
                <a:ext cx="2633454" cy="4134240"/>
                <a:chOff x="8795280" y="846993"/>
                <a:chExt cx="2633454" cy="4134240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DB6F73A3-8A0D-3192-0ECC-F23254A606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9919830">
                  <a:off x="9443584" y="3122999"/>
                  <a:ext cx="663049" cy="635986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998AA42B-3FFD-438B-73DF-DE599F9A9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800000">
                  <a:off x="10393552" y="3135600"/>
                  <a:ext cx="593548" cy="586803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E3A2309A-F186-7735-E554-3146E2F575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01270" y="4440095"/>
                  <a:ext cx="2027464" cy="541138"/>
                </a:xfrm>
                <a:prstGeom prst="rect">
                  <a:avLst/>
                </a:prstGeom>
              </p:spPr>
            </p:pic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5FDE035-3FB2-3BC0-FA56-A2EFD7B6EA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92865" y="3280615"/>
                  <a:ext cx="4829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98B5F7A9-283C-565E-557D-424DD57E228B}"/>
                    </a:ext>
                  </a:extLst>
                </p:cNvPr>
                <p:cNvGrpSpPr/>
                <p:nvPr/>
              </p:nvGrpSpPr>
              <p:grpSpPr>
                <a:xfrm>
                  <a:off x="8795280" y="846993"/>
                  <a:ext cx="2580397" cy="1503058"/>
                  <a:chOff x="8795280" y="846993"/>
                  <a:chExt cx="2580397" cy="1503058"/>
                </a:xfrm>
              </p:grpSpPr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E48E2320-0886-ABF7-E233-B4CA1B9C18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197545" y="1665351"/>
                    <a:ext cx="2178132" cy="660581"/>
                  </a:xfrm>
                  <a:prstGeom prst="rect">
                    <a:avLst/>
                  </a:prstGeom>
                </p:spPr>
              </p:pic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2C64CBF6-776A-54D4-F768-9FECA60E56AA}"/>
                      </a:ext>
                    </a:extLst>
                  </p:cNvPr>
                  <p:cNvSpPr txBox="1"/>
                  <p:nvPr/>
                </p:nvSpPr>
                <p:spPr>
                  <a:xfrm>
                    <a:off x="9490159" y="1044052"/>
                    <a:ext cx="165942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>
                        <a:latin typeface="+mj-lt"/>
                      </a:rPr>
                      <a:t>with  molecules</a:t>
                    </a: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B0B5969-D598-D0D5-E8F6-96BFF7DC66C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8228417" y="1413856"/>
                    <a:ext cx="150305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i="1" dirty="0">
                        <a:latin typeface="+mj-lt"/>
                      </a:rPr>
                      <a:t>Conc.</a:t>
                    </a:r>
                  </a:p>
                </p:txBody>
              </p:sp>
            </p:grpSp>
          </p:grp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FD721D7-D44B-8B53-DF35-A287BFFC1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8892745" y="1230604"/>
              <a:ext cx="304800" cy="2794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396981" y="1399666"/>
            <a:ext cx="3115063" cy="4646639"/>
            <a:chOff x="4396981" y="1399666"/>
            <a:chExt cx="3115063" cy="464663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E116528-6CCF-9CB7-4FEF-8DF8B2E7AB5E}"/>
                </a:ext>
              </a:extLst>
            </p:cNvPr>
            <p:cNvGrpSpPr/>
            <p:nvPr/>
          </p:nvGrpSpPr>
          <p:grpSpPr>
            <a:xfrm>
              <a:off x="4396981" y="1399666"/>
              <a:ext cx="3115063" cy="4646639"/>
              <a:chOff x="4490129" y="1115308"/>
              <a:chExt cx="3115063" cy="4646639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02690DA-7C0E-B5AA-0055-C52961C169C8}"/>
                  </a:ext>
                </a:extLst>
              </p:cNvPr>
              <p:cNvGrpSpPr/>
              <p:nvPr/>
            </p:nvGrpSpPr>
            <p:grpSpPr>
              <a:xfrm>
                <a:off x="4680628" y="4335633"/>
                <a:ext cx="2737345" cy="1426314"/>
                <a:chOff x="4867787" y="4335633"/>
                <a:chExt cx="2737345" cy="1426314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C07AC74E-955A-3B62-8B79-0DA937020F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67787" y="4335633"/>
                  <a:ext cx="2737345" cy="645600"/>
                </a:xfrm>
                <a:prstGeom prst="rect">
                  <a:avLst/>
                </a:prstGeom>
              </p:spPr>
            </p:pic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263EA17-BAFC-5BE4-5A21-90161DE13C47}"/>
                    </a:ext>
                  </a:extLst>
                </p:cNvPr>
                <p:cNvSpPr txBox="1"/>
                <p:nvPr/>
              </p:nvSpPr>
              <p:spPr>
                <a:xfrm>
                  <a:off x="4909210" y="5392615"/>
                  <a:ext cx="2495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+mj-lt"/>
                    </a:rPr>
                    <a:t>Stretched bonds weaken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53DCF0-9D70-94D8-24EB-ECE124EC7BEE}"/>
                  </a:ext>
                </a:extLst>
              </p:cNvPr>
              <p:cNvGrpSpPr/>
              <p:nvPr/>
            </p:nvGrpSpPr>
            <p:grpSpPr>
              <a:xfrm>
                <a:off x="4490129" y="1115308"/>
                <a:ext cx="3115063" cy="3188124"/>
                <a:chOff x="4677288" y="1115308"/>
                <a:chExt cx="3115063" cy="3188124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C7CC8B9-FF8D-D4B2-1C7B-01BBEB6E2BC0}"/>
                    </a:ext>
                  </a:extLst>
                </p:cNvPr>
                <p:cNvSpPr txBox="1"/>
                <p:nvPr/>
              </p:nvSpPr>
              <p:spPr>
                <a:xfrm>
                  <a:off x="5273278" y="1115308"/>
                  <a:ext cx="217714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i="1" dirty="0">
                      <a:latin typeface="+mj-lt"/>
                    </a:rPr>
                    <a:t>with mechanics</a:t>
                  </a:r>
                </a:p>
              </p:txBody>
            </p:sp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FCA2C9A9-BC67-00DF-9CE7-8EA72C6D83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58286" y="1722670"/>
                  <a:ext cx="2178132" cy="660581"/>
                </a:xfrm>
                <a:prstGeom prst="rect">
                  <a:avLst/>
                </a:prstGeom>
              </p:spPr>
            </p:pic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F1C22EE-6902-D33B-2FD8-83D3149BBD23}"/>
                    </a:ext>
                  </a:extLst>
                </p:cNvPr>
                <p:cNvSpPr txBox="1"/>
                <p:nvPr/>
              </p:nvSpPr>
              <p:spPr>
                <a:xfrm rot="16200000">
                  <a:off x="4282995" y="1683379"/>
                  <a:ext cx="1169584" cy="38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i="1" dirty="0">
                      <a:latin typeface="+mj-lt"/>
                    </a:rPr>
                    <a:t>Strain</a:t>
                  </a:r>
                </a:p>
              </p:txBody>
            </p:sp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9859D899-44CD-CF11-59BE-EDB3E369FF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65067" y="2399026"/>
                  <a:ext cx="1699443" cy="1754935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8AF62E9-0802-AAA5-5309-760D53752450}"/>
                    </a:ext>
                  </a:extLst>
                </p:cNvPr>
                <p:cNvSpPr txBox="1"/>
                <p:nvPr/>
              </p:nvSpPr>
              <p:spPr>
                <a:xfrm>
                  <a:off x="6189155" y="3964878"/>
                  <a:ext cx="16031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+mj-lt"/>
                    </a:rPr>
                    <a:t>Liu and Nagel lab</a:t>
                  </a:r>
                </a:p>
              </p:txBody>
            </p:sp>
          </p:grpSp>
        </p:grpSp>
        <p:sp>
          <p:nvSpPr>
            <p:cNvPr id="3" name="Rectangle 2"/>
            <p:cNvSpPr/>
            <p:nvPr/>
          </p:nvSpPr>
          <p:spPr>
            <a:xfrm>
              <a:off x="7244080" y="4724453"/>
              <a:ext cx="101600" cy="4368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08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F57B-CB6C-E995-2B6A-D565F912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" y="174796"/>
            <a:ext cx="10515600" cy="132556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8200" y="1581087"/>
            <a:ext cx="4908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Adam </a:t>
            </a:r>
            <a:r>
              <a:rPr lang="en-US" sz="2800" dirty="0" err="1" smtClean="0">
                <a:latin typeface="+mj-lt"/>
              </a:rPr>
              <a:t>Strupp</a:t>
            </a:r>
            <a:endParaRPr lang="en-US" sz="2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Ben </a:t>
            </a:r>
            <a:r>
              <a:rPr lang="en-US" sz="2800" dirty="0" err="1" smtClean="0">
                <a:latin typeface="+mj-lt"/>
              </a:rPr>
              <a:t>Scellier</a:t>
            </a:r>
            <a:endParaRPr lang="en-US" sz="2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Arvind </a:t>
            </a:r>
            <a:r>
              <a:rPr lang="en-US" sz="2800" dirty="0" err="1" smtClean="0">
                <a:latin typeface="+mj-lt"/>
              </a:rPr>
              <a:t>Murugan</a:t>
            </a:r>
            <a:endParaRPr lang="en-US" sz="2800" dirty="0">
              <a:latin typeface="+mj-lt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0" y="5958523"/>
            <a:ext cx="7010760" cy="76203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25" y="6133156"/>
            <a:ext cx="2432175" cy="4127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49920" y="710072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falkma@uchicago.edu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49920" y="340740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</a:t>
            </a:r>
            <a:r>
              <a:rPr lang="en-US" dirty="0"/>
              <a:t>://arxiv.org/abs/2312.17723</a:t>
            </a:r>
          </a:p>
        </p:txBody>
      </p:sp>
    </p:spTree>
    <p:extLst>
      <p:ext uri="{BB962C8B-B14F-4D97-AF65-F5344CB8AC3E}">
        <p14:creationId xmlns:p14="http://schemas.microsoft.com/office/powerpoint/2010/main" val="5549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061A5-0F99-EDB6-D308-AD6775ED1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212" y="-4226550"/>
            <a:ext cx="1387365" cy="1573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A5DA75-9EA3-F2DF-4A31-D4CE0B173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477" y="-3085711"/>
            <a:ext cx="1573727" cy="15737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7824" y="1051135"/>
            <a:ext cx="7032515" cy="2649240"/>
            <a:chOff x="136237" y="1152482"/>
            <a:chExt cx="7436069" cy="28012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831A38-E801-DFB2-B8DC-58A40D9D6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6237" y="1152482"/>
              <a:ext cx="7436069" cy="2042996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2F2BFE6-6C69-5EE6-9541-4784333CF72F}"/>
                </a:ext>
              </a:extLst>
            </p:cNvPr>
            <p:cNvGrpSpPr/>
            <p:nvPr/>
          </p:nvGrpSpPr>
          <p:grpSpPr>
            <a:xfrm>
              <a:off x="2165615" y="3359899"/>
              <a:ext cx="3034337" cy="593847"/>
              <a:chOff x="4607849" y="1778539"/>
              <a:chExt cx="3034337" cy="59384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043903D-CD4C-5DFE-D454-0B7C2E8B4C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76568" b="782"/>
              <a:stretch/>
            </p:blipFill>
            <p:spPr>
              <a:xfrm>
                <a:off x="4607849" y="1778539"/>
                <a:ext cx="525450" cy="593847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D8086CF-7D77-BBC4-C3D1-2EAA41E94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2830" y="1795191"/>
                <a:ext cx="2329356" cy="552962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786477" y="4289799"/>
            <a:ext cx="11253123" cy="2188420"/>
            <a:chOff x="136237" y="4381238"/>
            <a:chExt cx="12325744" cy="2397015"/>
          </a:xfrm>
        </p:grpSpPr>
        <p:grpSp>
          <p:nvGrpSpPr>
            <p:cNvPr id="2" name="Group 1"/>
            <p:cNvGrpSpPr/>
            <p:nvPr/>
          </p:nvGrpSpPr>
          <p:grpSpPr>
            <a:xfrm>
              <a:off x="136237" y="4381238"/>
              <a:ext cx="9714610" cy="2397015"/>
              <a:chOff x="136237" y="4381238"/>
              <a:chExt cx="9714610" cy="23970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059A570-36D7-4822-6107-3B5E86618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237" y="4381238"/>
                <a:ext cx="276398" cy="65721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23A819C-9F2A-33C3-9E5B-5DD27EC6B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9373" y="4381238"/>
                <a:ext cx="1555061" cy="44994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24B14A-5CB2-3351-876C-BCBDFB62A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018" y="4995600"/>
                <a:ext cx="3038334" cy="175013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3DD6EE4-0DE6-4093-87F1-A9C795975471}"/>
                  </a:ext>
                </a:extLst>
              </p:cNvPr>
              <p:cNvGrpSpPr/>
              <p:nvPr/>
            </p:nvGrpSpPr>
            <p:grpSpPr>
              <a:xfrm>
                <a:off x="4107781" y="4381238"/>
                <a:ext cx="5743066" cy="2397015"/>
                <a:chOff x="6277907" y="4402720"/>
                <a:chExt cx="5743066" cy="2397015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94C49AFA-38D6-12F1-AA90-91DAD56BA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70085" y="5041537"/>
                  <a:ext cx="1765040" cy="175819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EBD9B4AF-9C38-D70B-19E8-038BBA08FC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19153" y="5041578"/>
                  <a:ext cx="1701820" cy="1674591"/>
                </a:xfrm>
                <a:prstGeom prst="rect">
                  <a:avLst/>
                </a:prstGeom>
              </p:spPr>
            </p:pic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73F887C7-9687-5305-6BBF-F8FA35B9A1A7}"/>
                    </a:ext>
                  </a:extLst>
                </p:cNvPr>
                <p:cNvGrpSpPr/>
                <p:nvPr/>
              </p:nvGrpSpPr>
              <p:grpSpPr>
                <a:xfrm>
                  <a:off x="6277907" y="4433538"/>
                  <a:ext cx="1765059" cy="2355040"/>
                  <a:chOff x="6325638" y="4417731"/>
                  <a:chExt cx="1765059" cy="2355040"/>
                </a:xfrm>
              </p:grpSpPr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957CDF6B-08E6-8069-8C23-BA9FC5A6A9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325638" y="5036887"/>
                    <a:ext cx="1765059" cy="173588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479562F7-3ECF-AD56-702E-F02E6B5165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481959" y="4417731"/>
                    <a:ext cx="1452416" cy="44048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4AF0E02C-D4AB-AEC6-3AB1-DBAFC5C926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45436" y="4438202"/>
                  <a:ext cx="1496107" cy="449136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FCD50DF6-F3EC-2BB0-5E39-8387A5E246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64646" y="4402720"/>
                  <a:ext cx="1396670" cy="448525"/>
                </a:xfrm>
                <a:prstGeom prst="rect">
                  <a:avLst/>
                </a:prstGeom>
              </p:spPr>
            </p:pic>
          </p:grp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7A6526-1359-9BE9-AB83-F656B34FA2FE}"/>
                </a:ext>
              </a:extLst>
            </p:cNvPr>
            <p:cNvSpPr txBox="1"/>
            <p:nvPr/>
          </p:nvSpPr>
          <p:spPr>
            <a:xfrm>
              <a:off x="10047831" y="6356133"/>
              <a:ext cx="2414150" cy="370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1" dirty="0">
                  <a:latin typeface="+mj-lt"/>
                </a:rPr>
                <a:t>Evans et al</a:t>
              </a:r>
              <a:r>
                <a:rPr lang="en-US" sz="1600" dirty="0">
                  <a:latin typeface="+mj-lt"/>
                </a:rPr>
                <a:t>, </a:t>
              </a:r>
              <a:r>
                <a:rPr lang="en-US" sz="1600" dirty="0" err="1">
                  <a:latin typeface="+mj-lt"/>
                </a:rPr>
                <a:t>arXiv</a:t>
              </a:r>
              <a:r>
                <a:rPr lang="en-US" sz="1600" dirty="0">
                  <a:latin typeface="+mj-lt"/>
                </a:rPr>
                <a:t> 2022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64999" y="1273781"/>
            <a:ext cx="3859681" cy="2478742"/>
            <a:chOff x="8110835" y="1250960"/>
            <a:chExt cx="4081165" cy="26209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107D02-48B5-77B0-D49F-2C84205BF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313"/>
            <a:stretch/>
          </p:blipFill>
          <p:spPr>
            <a:xfrm>
              <a:off x="8110835" y="1250960"/>
              <a:ext cx="3480023" cy="258103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9836291" y="3533388"/>
              <a:ext cx="23557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err="1" smtClean="0">
                  <a:latin typeface="+mj-lt"/>
                </a:rPr>
                <a:t>Murugan</a:t>
              </a:r>
              <a:r>
                <a:rPr lang="en-US" sz="1600" i="1" dirty="0" smtClean="0">
                  <a:latin typeface="+mj-lt"/>
                </a:rPr>
                <a:t> </a:t>
              </a:r>
              <a:r>
                <a:rPr lang="en-US" sz="1600" i="1" dirty="0">
                  <a:latin typeface="+mj-lt"/>
                </a:rPr>
                <a:t>et al</a:t>
              </a:r>
              <a:r>
                <a:rPr lang="en-US" sz="1600" dirty="0">
                  <a:latin typeface="+mj-lt"/>
                </a:rPr>
                <a:t>, </a:t>
              </a:r>
              <a:r>
                <a:rPr lang="en-US" sz="1600" dirty="0" smtClean="0">
                  <a:latin typeface="+mj-lt"/>
                </a:rPr>
                <a:t>PNAS 2015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136237" y="111760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Molecules trained with </a:t>
            </a:r>
            <a:r>
              <a:rPr lang="en-US" sz="2800" dirty="0" err="1"/>
              <a:t>Hebbian</a:t>
            </a:r>
            <a:r>
              <a:rPr lang="en-US" sz="2800" dirty="0"/>
              <a:t> rules have the capacity for pattern recognition.</a:t>
            </a:r>
          </a:p>
        </p:txBody>
      </p:sp>
    </p:spTree>
    <p:extLst>
      <p:ext uri="{BB962C8B-B14F-4D97-AF65-F5344CB8AC3E}">
        <p14:creationId xmlns:p14="http://schemas.microsoft.com/office/powerpoint/2010/main" val="41688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136237" y="182880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Many systems naturally realize </a:t>
            </a:r>
            <a:r>
              <a:rPr lang="en-US" sz="2800" dirty="0" err="1" smtClean="0"/>
              <a:t>Hebbian</a:t>
            </a:r>
            <a:r>
              <a:rPr lang="en-US" sz="2800" dirty="0" smtClean="0"/>
              <a:t> learning </a:t>
            </a:r>
            <a:r>
              <a:rPr lang="en-US" sz="2800" dirty="0"/>
              <a:t>algorithms because it involves </a:t>
            </a:r>
            <a:r>
              <a:rPr lang="en-US" sz="2800" dirty="0" smtClean="0"/>
              <a:t>lowering </a:t>
            </a:r>
            <a:r>
              <a:rPr lang="en-US" sz="2800" dirty="0"/>
              <a:t>the energy of desired (clamped) behaviors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6"/>
          <a:stretch/>
        </p:blipFill>
        <p:spPr>
          <a:xfrm>
            <a:off x="2321553" y="3771603"/>
            <a:ext cx="8643728" cy="2913677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136237" y="1557090"/>
            <a:ext cx="11505866" cy="1308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More powerful algorithms are contrastive: </a:t>
            </a:r>
          </a:p>
          <a:p>
            <a:r>
              <a:rPr lang="en-US" sz="2800" dirty="0" smtClean="0"/>
              <a:t>	lower the energy of clamped behaviors,</a:t>
            </a:r>
          </a:p>
          <a:p>
            <a:r>
              <a:rPr lang="en-US" sz="2800" dirty="0" smtClean="0"/>
              <a:t>	raise the energy of free behaviors.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51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136237" y="198120"/>
            <a:ext cx="1150586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How to do this? Alternate between </a:t>
            </a:r>
            <a:r>
              <a:rPr lang="en-US" sz="2800" dirty="0" err="1" smtClean="0"/>
              <a:t>Hebbian</a:t>
            </a:r>
            <a:r>
              <a:rPr lang="en-US" sz="2800" dirty="0" smtClean="0"/>
              <a:t> and anti-</a:t>
            </a:r>
            <a:r>
              <a:rPr lang="en-US" sz="2800" dirty="0" err="1" smtClean="0"/>
              <a:t>Hebbian</a:t>
            </a:r>
            <a:r>
              <a:rPr lang="en-US" sz="2800" dirty="0" smtClean="0"/>
              <a:t> physics.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51117" y="5823923"/>
            <a:ext cx="1150586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Problem: big swings in weight updates, especially near target state.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620186" y="1353523"/>
            <a:ext cx="6848326" cy="3574077"/>
            <a:chOff x="1035226" y="1475443"/>
            <a:chExt cx="6848326" cy="35740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75" t="45538" r="36585" b="16388"/>
            <a:stretch/>
          </p:blipFill>
          <p:spPr>
            <a:xfrm>
              <a:off x="1035226" y="1475443"/>
              <a:ext cx="6848326" cy="357407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239520" y="1920240"/>
              <a:ext cx="2153920" cy="772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42080" y="3901440"/>
              <a:ext cx="1046480" cy="965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4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7A282F2-BC51-419F-99F8-E8BD9A3FC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2"/>
          <a:stretch/>
        </p:blipFill>
        <p:spPr bwMode="auto">
          <a:xfrm>
            <a:off x="485196" y="2122447"/>
            <a:ext cx="1724120" cy="18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7AA4DB2-E212-0F6A-DBB7-5F8484EA4293}"/>
              </a:ext>
            </a:extLst>
          </p:cNvPr>
          <p:cNvGrpSpPr/>
          <p:nvPr/>
        </p:nvGrpSpPr>
        <p:grpSpPr>
          <a:xfrm>
            <a:off x="2699945" y="1620471"/>
            <a:ext cx="1867643" cy="2703099"/>
            <a:chOff x="3001370" y="1823671"/>
            <a:chExt cx="1867643" cy="2703099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47D4C241-0CD4-0CF7-90DE-888CDDB1B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32"/>
            <a:stretch/>
          </p:blipFill>
          <p:spPr bwMode="auto">
            <a:xfrm>
              <a:off x="3001370" y="2254622"/>
              <a:ext cx="1724120" cy="1877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5FA06F-B1BB-A38A-2711-7ABAE3DF983C}"/>
                </a:ext>
              </a:extLst>
            </p:cNvPr>
            <p:cNvSpPr txBox="1"/>
            <p:nvPr/>
          </p:nvSpPr>
          <p:spPr>
            <a:xfrm>
              <a:off x="3671249" y="4157438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Send 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00CD2E-4DA5-4CD8-483B-581EE932E966}"/>
                </a:ext>
              </a:extLst>
            </p:cNvPr>
            <p:cNvSpPr txBox="1"/>
            <p:nvPr/>
          </p:nvSpPr>
          <p:spPr>
            <a:xfrm>
              <a:off x="3301160" y="1823671"/>
              <a:ext cx="1124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Free state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099AB9-0DC1-B1EE-439C-7ABDBC8DF005}"/>
              </a:ext>
            </a:extLst>
          </p:cNvPr>
          <p:cNvGrpSpPr/>
          <p:nvPr/>
        </p:nvGrpSpPr>
        <p:grpSpPr>
          <a:xfrm>
            <a:off x="5018372" y="1620471"/>
            <a:ext cx="3448506" cy="2703099"/>
            <a:chOff x="5335137" y="1823671"/>
            <a:chExt cx="3448506" cy="2703099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6051B6F-4438-5DFE-4ED8-CAC85BB290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32"/>
            <a:stretch/>
          </p:blipFill>
          <p:spPr bwMode="auto">
            <a:xfrm>
              <a:off x="5335137" y="2254622"/>
              <a:ext cx="1724120" cy="1877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5383AA-5815-960D-5813-75FEDF4A142C}"/>
                </a:ext>
              </a:extLst>
            </p:cNvPr>
            <p:cNvSpPr txBox="1"/>
            <p:nvPr/>
          </p:nvSpPr>
          <p:spPr>
            <a:xfrm>
              <a:off x="6005016" y="4157438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Send input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9194AE-FC34-EF4D-CF36-A453C8606CE1}"/>
                </a:ext>
              </a:extLst>
            </p:cNvPr>
            <p:cNvSpPr txBox="1"/>
            <p:nvPr/>
          </p:nvSpPr>
          <p:spPr>
            <a:xfrm>
              <a:off x="5399897" y="1823671"/>
              <a:ext cx="1485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Clamped state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61F36F-3A47-DA68-66C2-4F1FAE36F5CB}"/>
                </a:ext>
              </a:extLst>
            </p:cNvPr>
            <p:cNvSpPr txBox="1"/>
            <p:nvPr/>
          </p:nvSpPr>
          <p:spPr>
            <a:xfrm>
              <a:off x="6564574" y="2151217"/>
              <a:ext cx="2219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Clamp desired output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59318" y="204261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Contrastive learning actually requires us to take a paired difference.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CA8FB4-657F-748E-B4AB-0B44F323701B}"/>
              </a:ext>
            </a:extLst>
          </p:cNvPr>
          <p:cNvSpPr txBox="1"/>
          <p:nvPr/>
        </p:nvSpPr>
        <p:spPr>
          <a:xfrm>
            <a:off x="282503" y="5091932"/>
            <a:ext cx="4141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2E414F"/>
                </a:solidFill>
                <a:effectLst/>
                <a:latin typeface="+mj-lt"/>
                <a:cs typeface="Arial" panose="020B0604020202020204" pitchFamily="34" charset="0"/>
              </a:rPr>
              <a:t>Contrastive </a:t>
            </a:r>
            <a:r>
              <a:rPr lang="en-US" sz="1600" b="0" i="0" dirty="0" err="1" smtClean="0">
                <a:solidFill>
                  <a:srgbClr val="2E414F"/>
                </a:solidFill>
                <a:effectLst/>
                <a:latin typeface="+mj-lt"/>
                <a:cs typeface="Arial" panose="020B0604020202020204" pitchFamily="34" charset="0"/>
              </a:rPr>
              <a:t>Hebbian</a:t>
            </a:r>
            <a:r>
              <a:rPr lang="en-US" sz="1600" b="0" i="0" dirty="0" smtClean="0">
                <a:solidFill>
                  <a:srgbClr val="2E414F"/>
                </a:solidFill>
                <a:effectLst/>
                <a:latin typeface="+mj-lt"/>
                <a:cs typeface="Arial" panose="020B0604020202020204" pitchFamily="34" charset="0"/>
              </a:rPr>
              <a:t> learning: </a:t>
            </a:r>
            <a:r>
              <a:rPr lang="en-US" sz="1600" b="0" i="0" dirty="0" err="1">
                <a:solidFill>
                  <a:srgbClr val="2E414F"/>
                </a:solidFill>
                <a:effectLst/>
                <a:latin typeface="+mj-lt"/>
                <a:cs typeface="Arial" panose="020B0604020202020204" pitchFamily="34" charset="0"/>
              </a:rPr>
              <a:t>Movellan</a:t>
            </a:r>
            <a:r>
              <a:rPr lang="en-US" sz="1600" b="0" i="0" dirty="0">
                <a:solidFill>
                  <a:srgbClr val="2E414F"/>
                </a:solidFill>
                <a:effectLst/>
                <a:latin typeface="+mj-lt"/>
                <a:cs typeface="Arial" panose="020B0604020202020204" pitchFamily="34" charset="0"/>
              </a:rPr>
              <a:t> (1991)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Contrastive 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Divergence: Hinton (2002)</a:t>
            </a:r>
          </a:p>
          <a:p>
            <a:endParaRPr lang="en-US" sz="1600" dirty="0">
              <a:latin typeface="+mj-lt"/>
              <a:cs typeface="Arial" panose="020B0604020202020204" pitchFamily="34" charset="0"/>
            </a:endParaRPr>
          </a:p>
          <a:p>
            <a:r>
              <a:rPr lang="en-US" sz="1600" b="1" dirty="0">
                <a:latin typeface="+mj-lt"/>
                <a:cs typeface="Arial" panose="020B0604020202020204" pitchFamily="34" charset="0"/>
              </a:rPr>
              <a:t>Equilibrium Propagation: </a:t>
            </a:r>
          </a:p>
          <a:p>
            <a:r>
              <a:rPr lang="en-US" sz="1600" dirty="0" err="1">
                <a:latin typeface="+mj-lt"/>
                <a:cs typeface="Arial" panose="020B0604020202020204" pitchFamily="34" charset="0"/>
              </a:rPr>
              <a:t>Scellier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Bengio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+ others 2017 - 2023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188720" y="4531360"/>
            <a:ext cx="52933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5383AA-5815-960D-5813-75FEDF4A142C}"/>
              </a:ext>
            </a:extLst>
          </p:cNvPr>
          <p:cNvSpPr txBox="1"/>
          <p:nvPr/>
        </p:nvSpPr>
        <p:spPr>
          <a:xfrm>
            <a:off x="5793910" y="453136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time</a:t>
            </a:r>
            <a:endParaRPr lang="en-US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78652" y="3051239"/>
            <a:ext cx="228048" cy="2280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92939" y="2644895"/>
            <a:ext cx="3472245" cy="1176686"/>
            <a:chOff x="8192939" y="2644895"/>
            <a:chExt cx="3472245" cy="11766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EA8D43-8A0F-B5DA-DBCF-7AA5DDCBD61F}"/>
                </a:ext>
              </a:extLst>
            </p:cNvPr>
            <p:cNvSpPr txBox="1"/>
            <p:nvPr/>
          </p:nvSpPr>
          <p:spPr>
            <a:xfrm>
              <a:off x="8344510" y="2644895"/>
              <a:ext cx="3053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Learning based on the contrast: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63703F9-9039-EDC9-6424-BBED8298B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70" t="68925" r="24873" b="5319"/>
            <a:stretch/>
          </p:blipFill>
          <p:spPr>
            <a:xfrm>
              <a:off x="8192939" y="3056935"/>
              <a:ext cx="3472245" cy="764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7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9318" y="1123673"/>
            <a:ext cx="9586124" cy="806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How can we do this</a:t>
            </a:r>
            <a:r>
              <a:rPr lang="en-US" sz="2800" dirty="0"/>
              <a:t> </a:t>
            </a:r>
            <a:r>
              <a:rPr lang="en-US" sz="2800" dirty="0" smtClean="0"/>
              <a:t>in a physical system?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9318" y="204261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Fundamental challenge</a:t>
            </a:r>
            <a:r>
              <a:rPr lang="en-US" sz="2800" dirty="0"/>
              <a:t>: must compare </a:t>
            </a:r>
            <a:r>
              <a:rPr lang="en-US" sz="2800" dirty="0" smtClean="0"/>
              <a:t>paired good/bad </a:t>
            </a:r>
            <a:r>
              <a:rPr lang="en-US" sz="2800" dirty="0"/>
              <a:t>states over </a:t>
            </a:r>
            <a:r>
              <a:rPr lang="en-US" sz="2800" dirty="0" smtClean="0"/>
              <a:t>time.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56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D9B2B4-6BA0-519D-49CC-7F1F0CEB877B}"/>
              </a:ext>
            </a:extLst>
          </p:cNvPr>
          <p:cNvSpPr txBox="1"/>
          <p:nvPr/>
        </p:nvSpPr>
        <p:spPr>
          <a:xfrm>
            <a:off x="159318" y="113104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Solutions: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4B404E-F27B-78DA-FA17-C5EE1D0FEA27}"/>
              </a:ext>
            </a:extLst>
          </p:cNvPr>
          <p:cNvGrpSpPr/>
          <p:nvPr/>
        </p:nvGrpSpPr>
        <p:grpSpPr>
          <a:xfrm>
            <a:off x="1079993" y="1160156"/>
            <a:ext cx="3624942" cy="3469156"/>
            <a:chOff x="4283529" y="1890068"/>
            <a:chExt cx="3624942" cy="34691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4D141F-D361-F2DA-1C74-2EC93368BC8D}"/>
                </a:ext>
              </a:extLst>
            </p:cNvPr>
            <p:cNvSpPr txBox="1"/>
            <p:nvPr/>
          </p:nvSpPr>
          <p:spPr>
            <a:xfrm>
              <a:off x="5101655" y="1890068"/>
              <a:ext cx="1646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Explicit memory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0B2D2D3-2971-7460-5567-7A7744ED998B}"/>
                </a:ext>
              </a:extLst>
            </p:cNvPr>
            <p:cNvGrpSpPr/>
            <p:nvPr/>
          </p:nvGrpSpPr>
          <p:grpSpPr>
            <a:xfrm>
              <a:off x="4283529" y="2431829"/>
              <a:ext cx="3624942" cy="2927395"/>
              <a:chOff x="4096626" y="2628732"/>
              <a:chExt cx="3624942" cy="292739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C870B37-32A0-19E4-F6C0-7F62E6592A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96626" y="2628732"/>
                <a:ext cx="1227293" cy="161934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AA5A48E-B99A-9EA6-8079-B0964D4A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0279" y="2628732"/>
                <a:ext cx="1245024" cy="1619345"/>
              </a:xfrm>
              <a:prstGeom prst="rect">
                <a:avLst/>
              </a:prstGeom>
            </p:spPr>
          </p:pic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76C158A2-5C87-00FE-97E0-12C70CCC8C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3103" y="4291244"/>
                <a:ext cx="380342" cy="609163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D906E56-D0E9-6B74-7140-86ABD97FC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7252" y="4148919"/>
                <a:ext cx="366694" cy="701883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ACE57A9-574B-98D6-D264-C352B4239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4453" y="4241639"/>
                <a:ext cx="380342" cy="609163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E82145A-5900-44C3-2B8F-971DA31267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9324" y="4148919"/>
                <a:ext cx="366694" cy="701883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C2B065-062A-BB21-C5F4-955CADC9BFA1}"/>
                  </a:ext>
                </a:extLst>
              </p:cNvPr>
              <p:cNvSpPr txBox="1"/>
              <p:nvPr/>
            </p:nvSpPr>
            <p:spPr>
              <a:xfrm>
                <a:off x="4759090" y="5032907"/>
                <a:ext cx="10440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+mj-lt"/>
                  </a:rPr>
                  <a:t>Write down</a:t>
                </a:r>
              </a:p>
              <a:p>
                <a:pPr algn="ctr"/>
                <a:r>
                  <a:rPr lang="en-US" sz="1400" dirty="0">
                    <a:latin typeface="+mj-lt"/>
                  </a:rPr>
                  <a:t> s-free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2D3273-601A-CF16-7666-5B98FD349F38}"/>
                  </a:ext>
                </a:extLst>
              </p:cNvPr>
              <p:cNvSpPr txBox="1"/>
              <p:nvPr/>
            </p:nvSpPr>
            <p:spPr>
              <a:xfrm>
                <a:off x="6219400" y="5032907"/>
                <a:ext cx="10440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+mj-lt"/>
                  </a:rPr>
                  <a:t>Write down</a:t>
                </a:r>
              </a:p>
              <a:p>
                <a:pPr algn="ctr"/>
                <a:r>
                  <a:rPr lang="en-US" sz="1400" dirty="0">
                    <a:latin typeface="+mj-lt"/>
                  </a:rPr>
                  <a:t> s-clamped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204050-83CA-DACC-D7C3-EC607EFC1C1C}"/>
                  </a:ext>
                </a:extLst>
              </p:cNvPr>
              <p:cNvSpPr txBox="1"/>
              <p:nvPr/>
            </p:nvSpPr>
            <p:spPr>
              <a:xfrm>
                <a:off x="6998677" y="3741638"/>
                <a:ext cx="7228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+mj-lt"/>
                  </a:rPr>
                  <a:t>Update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54FF02-C195-2809-337B-CA8DD732FD3E}"/>
              </a:ext>
            </a:extLst>
          </p:cNvPr>
          <p:cNvGrpSpPr/>
          <p:nvPr/>
        </p:nvGrpSpPr>
        <p:grpSpPr>
          <a:xfrm>
            <a:off x="2169982" y="5565756"/>
            <a:ext cx="9365710" cy="664220"/>
            <a:chOff x="1054966" y="5316062"/>
            <a:chExt cx="9365710" cy="6983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7A6256-EB75-924C-FE95-40E218F56A06}"/>
                </a:ext>
              </a:extLst>
            </p:cNvPr>
            <p:cNvSpPr txBox="1"/>
            <p:nvPr/>
          </p:nvSpPr>
          <p:spPr>
            <a:xfrm>
              <a:off x="4217952" y="5334870"/>
              <a:ext cx="6202724" cy="679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No explicit memory of free and clamped states</a:t>
              </a:r>
            </a:p>
            <a:p>
              <a:r>
                <a:rPr lang="en-US" dirty="0">
                  <a:latin typeface="+mj-lt"/>
                </a:rPr>
                <a:t>	</a:t>
              </a:r>
              <a:r>
                <a:rPr lang="en-US" i="1" dirty="0" smtClean="0">
                  <a:latin typeface="+mj-lt"/>
                </a:rPr>
                <a:t>All in one: Direct </a:t>
              </a:r>
              <a:r>
                <a:rPr lang="en-US" i="1" dirty="0">
                  <a:latin typeface="+mj-lt"/>
                </a:rPr>
                <a:t>update of parameters without </a:t>
              </a:r>
              <a:r>
                <a:rPr lang="en-US" i="1" dirty="0" smtClean="0">
                  <a:latin typeface="+mj-lt"/>
                </a:rPr>
                <a:t>storage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57DCFC-5651-7F40-759B-642C96070AF0}"/>
                </a:ext>
              </a:extLst>
            </p:cNvPr>
            <p:cNvSpPr txBox="1"/>
            <p:nvPr/>
          </p:nvSpPr>
          <p:spPr>
            <a:xfrm>
              <a:off x="1054966" y="5316062"/>
              <a:ext cx="30430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+mj-lt"/>
                </a:rPr>
                <a:t>For ‘natural’ physical learning: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CD638AD-95DB-A892-CA96-8AE0DF2A1AC7}"/>
              </a:ext>
            </a:extLst>
          </p:cNvPr>
          <p:cNvGrpSpPr/>
          <p:nvPr/>
        </p:nvGrpSpPr>
        <p:grpSpPr>
          <a:xfrm>
            <a:off x="8577125" y="1131042"/>
            <a:ext cx="2958567" cy="3790189"/>
            <a:chOff x="8577125" y="1310881"/>
            <a:chExt cx="2958567" cy="379018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23BC87-B1F5-CB52-A6EF-EE2BA60866AF}"/>
                </a:ext>
              </a:extLst>
            </p:cNvPr>
            <p:cNvSpPr txBox="1"/>
            <p:nvPr/>
          </p:nvSpPr>
          <p:spPr>
            <a:xfrm>
              <a:off x="8577125" y="1680213"/>
              <a:ext cx="29585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Two different kinds of signals </a:t>
              </a:r>
            </a:p>
            <a:p>
              <a:pPr algn="ctr"/>
              <a:r>
                <a:rPr lang="en-US" dirty="0">
                  <a:latin typeface="+mj-lt"/>
                </a:rPr>
                <a:t>for free and clamped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600746C-EBBA-4AA1-CCB3-F249FAC56B6C}"/>
                </a:ext>
              </a:extLst>
            </p:cNvPr>
            <p:cNvSpPr txBox="1"/>
            <p:nvPr/>
          </p:nvSpPr>
          <p:spPr>
            <a:xfrm>
              <a:off x="8703313" y="1310881"/>
              <a:ext cx="2569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Multi-mechanism learning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00BE3E5-3B41-BD60-B3E0-2A6A60B14B22}"/>
                </a:ext>
              </a:extLst>
            </p:cNvPr>
            <p:cNvSpPr txBox="1"/>
            <p:nvPr/>
          </p:nvSpPr>
          <p:spPr>
            <a:xfrm>
              <a:off x="9012308" y="4762516"/>
              <a:ext cx="2088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 smtClean="0">
                  <a:latin typeface="+mj-lt"/>
                </a:rPr>
                <a:t>Anisetti</a:t>
              </a:r>
              <a:r>
                <a:rPr lang="en-US" sz="1600" i="1" dirty="0" smtClean="0">
                  <a:latin typeface="+mj-lt"/>
                </a:rPr>
                <a:t> et al, </a:t>
              </a:r>
              <a:r>
                <a:rPr lang="en-US" sz="1600" dirty="0" smtClean="0">
                  <a:latin typeface="+mj-lt"/>
                </a:rPr>
                <a:t>PRR 2023</a:t>
              </a:r>
              <a:endParaRPr lang="en-US" sz="1600" dirty="0">
                <a:latin typeface="+mj-lt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F69C803-D034-9CB2-CEEF-7A75830DE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52948" y="2431436"/>
              <a:ext cx="1773921" cy="2009760"/>
            </a:xfrm>
            <a:prstGeom prst="rect">
              <a:avLst/>
            </a:prstGeom>
          </p:spPr>
        </p:pic>
      </p:grpSp>
      <p:sp>
        <p:nvSpPr>
          <p:cNvPr id="31" name="Title 1"/>
          <p:cNvSpPr txBox="1">
            <a:spLocks/>
          </p:cNvSpPr>
          <p:nvPr/>
        </p:nvSpPr>
        <p:spPr>
          <a:xfrm>
            <a:off x="159318" y="204261"/>
            <a:ext cx="11505866" cy="82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Fundamental challenge</a:t>
            </a:r>
            <a:r>
              <a:rPr lang="en-US" sz="2800" dirty="0"/>
              <a:t>: must compare </a:t>
            </a:r>
            <a:r>
              <a:rPr lang="en-US" sz="2800" dirty="0" smtClean="0"/>
              <a:t>paired good/bad </a:t>
            </a:r>
            <a:r>
              <a:rPr lang="en-US" sz="2800" dirty="0"/>
              <a:t>states over </a:t>
            </a:r>
            <a:r>
              <a:rPr lang="en-US" sz="2800" dirty="0" smtClean="0"/>
              <a:t>time.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4953522" y="1141629"/>
            <a:ext cx="3290995" cy="3779602"/>
            <a:chOff x="1016462" y="1131042"/>
            <a:chExt cx="3290995" cy="377960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43BC71-8C34-EA47-6479-168A912E881C}"/>
                </a:ext>
              </a:extLst>
            </p:cNvPr>
            <p:cNvSpPr txBox="1"/>
            <p:nvPr/>
          </p:nvSpPr>
          <p:spPr>
            <a:xfrm>
              <a:off x="1274257" y="1517814"/>
              <a:ext cx="2506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Two copies of the system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2F1033-463E-3E1C-F284-570A25D88677}"/>
                </a:ext>
              </a:extLst>
            </p:cNvPr>
            <p:cNvSpPr txBox="1"/>
            <p:nvPr/>
          </p:nvSpPr>
          <p:spPr>
            <a:xfrm>
              <a:off x="1664140" y="1131042"/>
              <a:ext cx="1726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Coupled learning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50222B-2483-53D4-14BA-9387C2F5D979}"/>
                </a:ext>
              </a:extLst>
            </p:cNvPr>
            <p:cNvSpPr txBox="1"/>
            <p:nvPr/>
          </p:nvSpPr>
          <p:spPr>
            <a:xfrm>
              <a:off x="1455554" y="4572090"/>
              <a:ext cx="2143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dirty="0" err="1" smtClean="0">
                  <a:effectLst/>
                  <a:latin typeface="+mj-lt"/>
                  <a:cs typeface="Arial" panose="020B0604020202020204" pitchFamily="34" charset="0"/>
                </a:rPr>
                <a:t>Dillavo</a:t>
              </a:r>
              <a:r>
                <a:rPr lang="en-US" sz="1600" i="1" dirty="0" err="1" smtClean="0">
                  <a:latin typeface="+mj-lt"/>
                  <a:cs typeface="Arial" panose="020B0604020202020204" pitchFamily="34" charset="0"/>
                </a:rPr>
                <a:t>u</a:t>
              </a:r>
              <a:r>
                <a:rPr lang="en-US" sz="1600" i="1" dirty="0" smtClean="0">
                  <a:latin typeface="+mj-lt"/>
                  <a:cs typeface="Arial" panose="020B0604020202020204" pitchFamily="34" charset="0"/>
                </a:rPr>
                <a:t> et al</a:t>
              </a:r>
              <a:r>
                <a:rPr lang="en-US" sz="1600" b="0" i="1" dirty="0" smtClean="0">
                  <a:effectLst/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1600" dirty="0" smtClean="0">
                  <a:latin typeface="+mj-lt"/>
                  <a:cs typeface="Arial" panose="020B0604020202020204" pitchFamily="34" charset="0"/>
                </a:rPr>
                <a:t>PRA 2022</a:t>
              </a:r>
              <a:endParaRPr lang="en-US" sz="1600" dirty="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5E1414B-4CC4-ED31-0BF9-27DEDE8EC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6462" y="2352205"/>
              <a:ext cx="3290995" cy="1685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7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2356" y="3293447"/>
            <a:ext cx="9586124" cy="132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/>
              <a:t>Specifically,  </a:t>
            </a:r>
            <a:r>
              <a:rPr lang="en-US" sz="2900" b="1" dirty="0" smtClean="0"/>
              <a:t>non-equilibrium feedback control </a:t>
            </a:r>
            <a:r>
              <a:rPr lang="en-US" sz="2900" dirty="0" smtClean="0"/>
              <a:t>combined with 			</a:t>
            </a:r>
            <a:r>
              <a:rPr lang="en-US" sz="2900" b="1" dirty="0" err="1" smtClean="0"/>
              <a:t>Hebbian</a:t>
            </a:r>
            <a:r>
              <a:rPr lang="en-US" sz="2900" b="1" dirty="0" smtClean="0"/>
              <a:t> remodeling </a:t>
            </a:r>
            <a:r>
              <a:rPr lang="en-US" sz="2900" dirty="0" smtClean="0"/>
              <a:t>leads to </a:t>
            </a:r>
          </a:p>
          <a:p>
            <a:r>
              <a:rPr lang="en-US" sz="2900" dirty="0"/>
              <a:t>	</a:t>
            </a:r>
            <a:r>
              <a:rPr lang="en-US" sz="2900" dirty="0" smtClean="0"/>
              <a:t>	</a:t>
            </a:r>
            <a:r>
              <a:rPr lang="en-US" sz="2900" b="1" dirty="0" smtClean="0"/>
              <a:t>contrastive learning </a:t>
            </a:r>
            <a:r>
              <a:rPr lang="en-US" sz="2900" dirty="0" smtClean="0"/>
              <a:t>in physical systems.</a:t>
            </a:r>
            <a:endParaRPr lang="en-US" sz="2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12356" y="1332567"/>
            <a:ext cx="9586124" cy="132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 smtClean="0"/>
              <a:t>Claim</a:t>
            </a:r>
            <a:r>
              <a:rPr lang="en-US" sz="2900" dirty="0" smtClean="0"/>
              <a:t>: there is a common physical process that allows for contrastive parameter updates without explicit storage.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9114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10425</TotalTime>
  <Words>480</Words>
  <Application>Microsoft Office PowerPoint</Application>
  <PresentationFormat>Widescreen</PresentationFormat>
  <Paragraphs>112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Contrastive learning through non-equilibrium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Contrastive learning through non-equilibrium memory</dc:title>
  <dc:creator>Arvind Murugan</dc:creator>
  <cp:lastModifiedBy>Martin Falk</cp:lastModifiedBy>
  <cp:revision>314</cp:revision>
  <dcterms:created xsi:type="dcterms:W3CDTF">2023-03-06T15:03:46Z</dcterms:created>
  <dcterms:modified xsi:type="dcterms:W3CDTF">2024-02-03T17:43:15Z</dcterms:modified>
</cp:coreProperties>
</file>