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7" r:id="rId3"/>
    <p:sldId id="258" r:id="rId4"/>
    <p:sldId id="284" r:id="rId5"/>
    <p:sldId id="290" r:id="rId6"/>
    <p:sldId id="297" r:id="rId7"/>
    <p:sldId id="269" r:id="rId8"/>
    <p:sldId id="291" r:id="rId9"/>
    <p:sldId id="292" r:id="rId10"/>
    <p:sldId id="278" r:id="rId11"/>
    <p:sldId id="285" r:id="rId12"/>
    <p:sldId id="277" r:id="rId13"/>
    <p:sldId id="287" r:id="rId14"/>
    <p:sldId id="276" r:id="rId15"/>
    <p:sldId id="280" r:id="rId16"/>
    <p:sldId id="281" r:id="rId17"/>
    <p:sldId id="260" r:id="rId18"/>
    <p:sldId id="296" r:id="rId19"/>
    <p:sldId id="264" r:id="rId20"/>
    <p:sldId id="288" r:id="rId21"/>
    <p:sldId id="273" r:id="rId22"/>
    <p:sldId id="295" r:id="rId23"/>
    <p:sldId id="279" r:id="rId24"/>
    <p:sldId id="265" r:id="rId25"/>
    <p:sldId id="283" r:id="rId26"/>
    <p:sldId id="268" r:id="rId27"/>
    <p:sldId id="289"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132"/>
    <a:srgbClr val="44546A"/>
    <a:srgbClr val="FEF5EE"/>
    <a:srgbClr val="9F9C7D"/>
    <a:srgbClr val="E7D8B9"/>
    <a:srgbClr val="9ABBED"/>
    <a:srgbClr val="C9A887"/>
    <a:srgbClr val="424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431" autoAdjust="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5ECD1-C9E0-4C0F-A717-4FBB50D0807B}"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D040C-7D57-4E0D-A42A-2EA507D34330}" type="slidenum">
              <a:rPr lang="en-US" smtClean="0"/>
              <a:t>‹#›</a:t>
            </a:fld>
            <a:endParaRPr lang="en-US"/>
          </a:p>
        </p:txBody>
      </p:sp>
    </p:spTree>
    <p:extLst>
      <p:ext uri="{BB962C8B-B14F-4D97-AF65-F5344CB8AC3E}">
        <p14:creationId xmlns:p14="http://schemas.microsoft.com/office/powerpoint/2010/main" val="43997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D040C-7D57-4E0D-A42A-2EA507D34330}" type="slidenum">
              <a:rPr lang="en-US" smtClean="0"/>
              <a:t>1</a:t>
            </a:fld>
            <a:endParaRPr lang="en-US"/>
          </a:p>
        </p:txBody>
      </p:sp>
    </p:spTree>
    <p:extLst>
      <p:ext uri="{BB962C8B-B14F-4D97-AF65-F5344CB8AC3E}">
        <p14:creationId xmlns:p14="http://schemas.microsoft.com/office/powerpoint/2010/main" val="211730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showing a physical neural network. Generally classical and quantum may be viewed as separate. But operation at low temperatures and few-photon excitation will naturally require the quantum limit of a PNN. </a:t>
            </a:r>
          </a:p>
        </p:txBody>
      </p:sp>
      <p:sp>
        <p:nvSpPr>
          <p:cNvPr id="4" name="Slide Number Placeholder 3"/>
          <p:cNvSpPr>
            <a:spLocks noGrp="1"/>
          </p:cNvSpPr>
          <p:nvPr>
            <p:ph type="sldNum" sz="quarter" idx="5"/>
          </p:nvPr>
        </p:nvSpPr>
        <p:spPr/>
        <p:txBody>
          <a:bodyPr/>
          <a:lstStyle/>
          <a:p>
            <a:fld id="{258D040C-7D57-4E0D-A42A-2EA507D34330}" type="slidenum">
              <a:rPr lang="en-US" smtClean="0"/>
              <a:t>3</a:t>
            </a:fld>
            <a:endParaRPr lang="en-US"/>
          </a:p>
        </p:txBody>
      </p:sp>
    </p:spTree>
    <p:extLst>
      <p:ext uri="{BB962C8B-B14F-4D97-AF65-F5344CB8AC3E}">
        <p14:creationId xmlns:p14="http://schemas.microsoft.com/office/powerpoint/2010/main" val="4129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Noise in computing with physical systems. Quantum noise. Task-independent metric. Computing beyond lifetimes</a:t>
            </a:r>
          </a:p>
        </p:txBody>
      </p:sp>
      <p:sp>
        <p:nvSpPr>
          <p:cNvPr id="4" name="Slide Number Placeholder 3"/>
          <p:cNvSpPr>
            <a:spLocks noGrp="1"/>
          </p:cNvSpPr>
          <p:nvPr>
            <p:ph type="sldNum" sz="quarter" idx="5"/>
          </p:nvPr>
        </p:nvSpPr>
        <p:spPr/>
        <p:txBody>
          <a:bodyPr/>
          <a:lstStyle/>
          <a:p>
            <a:fld id="{258D040C-7D57-4E0D-A42A-2EA507D34330}" type="slidenum">
              <a:rPr lang="en-US" smtClean="0"/>
              <a:t>4</a:t>
            </a:fld>
            <a:endParaRPr lang="en-US"/>
          </a:p>
        </p:txBody>
      </p:sp>
    </p:spTree>
    <p:extLst>
      <p:ext uri="{BB962C8B-B14F-4D97-AF65-F5344CB8AC3E}">
        <p14:creationId xmlns:p14="http://schemas.microsoft.com/office/powerpoint/2010/main" val="167314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Noise in computing with physical systems. Quantum noise. Task-independent metric. Computing beyond lifetimes</a:t>
            </a:r>
          </a:p>
        </p:txBody>
      </p:sp>
      <p:sp>
        <p:nvSpPr>
          <p:cNvPr id="4" name="Slide Number Placeholder 3"/>
          <p:cNvSpPr>
            <a:spLocks noGrp="1"/>
          </p:cNvSpPr>
          <p:nvPr>
            <p:ph type="sldNum" sz="quarter" idx="5"/>
          </p:nvPr>
        </p:nvSpPr>
        <p:spPr/>
        <p:txBody>
          <a:bodyPr/>
          <a:lstStyle/>
          <a:p>
            <a:fld id="{258D040C-7D57-4E0D-A42A-2EA507D34330}" type="slidenum">
              <a:rPr lang="en-US" smtClean="0"/>
              <a:t>5</a:t>
            </a:fld>
            <a:endParaRPr lang="en-US"/>
          </a:p>
        </p:txBody>
      </p:sp>
    </p:spTree>
    <p:extLst>
      <p:ext uri="{BB962C8B-B14F-4D97-AF65-F5344CB8AC3E}">
        <p14:creationId xmlns:p14="http://schemas.microsoft.com/office/powerpoint/2010/main" val="235406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Noise in computing with physical systems. Quantum noise. Task-independent metric. Computing beyond lifetimes</a:t>
            </a:r>
          </a:p>
        </p:txBody>
      </p:sp>
      <p:sp>
        <p:nvSpPr>
          <p:cNvPr id="4" name="Slide Number Placeholder 3"/>
          <p:cNvSpPr>
            <a:spLocks noGrp="1"/>
          </p:cNvSpPr>
          <p:nvPr>
            <p:ph type="sldNum" sz="quarter" idx="5"/>
          </p:nvPr>
        </p:nvSpPr>
        <p:spPr/>
        <p:txBody>
          <a:bodyPr/>
          <a:lstStyle/>
          <a:p>
            <a:fld id="{258D040C-7D57-4E0D-A42A-2EA507D34330}" type="slidenum">
              <a:rPr lang="en-US" smtClean="0"/>
              <a:t>6</a:t>
            </a:fld>
            <a:endParaRPr lang="en-US"/>
          </a:p>
        </p:txBody>
      </p:sp>
    </p:spTree>
    <p:extLst>
      <p:ext uri="{BB962C8B-B14F-4D97-AF65-F5344CB8AC3E}">
        <p14:creationId xmlns:p14="http://schemas.microsoft.com/office/powerpoint/2010/main" val="116382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part of my talk, I will discuss extensions to time-evolving inputs and outputs, a kind of temporal processing that has gained recent interest, including this recent work by our friends in peter </a:t>
            </a:r>
            <a:r>
              <a:rPr lang="en-US" dirty="0" err="1"/>
              <a:t>mcmahons</a:t>
            </a:r>
            <a:r>
              <a:rPr lang="en-US" dirty="0"/>
              <a:t> group. In particular we consider a time-dependent input, indexed by n, that is input sequentially to a QRC, and outputs are repeatedly extracted via measurements, to construct a time-dependent target. In comparison to the previous situation I discussed, the use of repeated measurements requires us to address a second key aspect of quantum measurement theory, which is measurement backaction: the impact of a measurement on the quantum state and hence on all subsequent measurements, which we find can strongly limit the learning capability of the QRC. As a result of our work we proposed an algorithm called NISQRC </a:t>
            </a:r>
          </a:p>
        </p:txBody>
      </p:sp>
      <p:sp>
        <p:nvSpPr>
          <p:cNvPr id="4" name="Slide Number Placeholder 3"/>
          <p:cNvSpPr>
            <a:spLocks noGrp="1"/>
          </p:cNvSpPr>
          <p:nvPr>
            <p:ph type="sldNum" sz="quarter" idx="5"/>
          </p:nvPr>
        </p:nvSpPr>
        <p:spPr/>
        <p:txBody>
          <a:bodyPr/>
          <a:lstStyle/>
          <a:p>
            <a:fld id="{258D040C-7D57-4E0D-A42A-2EA507D34330}" type="slidenum">
              <a:rPr lang="en-US" smtClean="0"/>
              <a:t>19</a:t>
            </a:fld>
            <a:endParaRPr lang="en-US"/>
          </a:p>
        </p:txBody>
      </p:sp>
    </p:spTree>
    <p:extLst>
      <p:ext uri="{BB962C8B-B14F-4D97-AF65-F5344CB8AC3E}">
        <p14:creationId xmlns:p14="http://schemas.microsoft.com/office/powerpoint/2010/main" val="353030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part of my talk, I will discuss extensions to time-evolving inputs, which as you will see necessitates probing another key aspect of quantum measurement theory.</a:t>
            </a:r>
          </a:p>
        </p:txBody>
      </p:sp>
      <p:sp>
        <p:nvSpPr>
          <p:cNvPr id="4" name="Slide Number Placeholder 3"/>
          <p:cNvSpPr>
            <a:spLocks noGrp="1"/>
          </p:cNvSpPr>
          <p:nvPr>
            <p:ph type="sldNum" sz="quarter" idx="5"/>
          </p:nvPr>
        </p:nvSpPr>
        <p:spPr/>
        <p:txBody>
          <a:bodyPr/>
          <a:lstStyle/>
          <a:p>
            <a:fld id="{258D040C-7D57-4E0D-A42A-2EA507D34330}" type="slidenum">
              <a:rPr lang="en-US" smtClean="0"/>
              <a:t>20</a:t>
            </a:fld>
            <a:endParaRPr lang="en-US"/>
          </a:p>
        </p:txBody>
      </p:sp>
    </p:spTree>
    <p:extLst>
      <p:ext uri="{BB962C8B-B14F-4D97-AF65-F5344CB8AC3E}">
        <p14:creationId xmlns:p14="http://schemas.microsoft.com/office/powerpoint/2010/main" val="279308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 have convinced you that the study of quantum systems for physical computing arises naturally as we consider computation at lower and lower energies. We have developed tools to characterize and harness quantum properties of such systems, like the REC and </a:t>
            </a:r>
            <a:r>
              <a:rPr lang="en-US" dirty="0" err="1"/>
              <a:t>eigentasks</a:t>
            </a:r>
            <a:r>
              <a:rPr lang="en-US" dirty="0"/>
              <a:t>, </a:t>
            </a:r>
          </a:p>
        </p:txBody>
      </p:sp>
      <p:sp>
        <p:nvSpPr>
          <p:cNvPr id="4" name="Slide Number Placeholder 3"/>
          <p:cNvSpPr>
            <a:spLocks noGrp="1"/>
          </p:cNvSpPr>
          <p:nvPr>
            <p:ph type="sldNum" sz="quarter" idx="5"/>
          </p:nvPr>
        </p:nvSpPr>
        <p:spPr/>
        <p:txBody>
          <a:bodyPr/>
          <a:lstStyle/>
          <a:p>
            <a:fld id="{258D040C-7D57-4E0D-A42A-2EA507D34330}" type="slidenum">
              <a:rPr lang="en-US" smtClean="0"/>
              <a:t>28</a:t>
            </a:fld>
            <a:endParaRPr lang="en-US"/>
          </a:p>
        </p:txBody>
      </p:sp>
    </p:spTree>
    <p:extLst>
      <p:ext uri="{BB962C8B-B14F-4D97-AF65-F5344CB8AC3E}">
        <p14:creationId xmlns:p14="http://schemas.microsoft.com/office/powerpoint/2010/main" val="334849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3D09-FF54-C9E6-0F5F-6476828313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233D3-1312-715B-E504-8651AC99B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B43BD9-DB7F-8685-C59A-F269A9E11CC0}"/>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5" name="Footer Placeholder 4">
            <a:extLst>
              <a:ext uri="{FF2B5EF4-FFF2-40B4-BE49-F238E27FC236}">
                <a16:creationId xmlns:a16="http://schemas.microsoft.com/office/drawing/2014/main" id="{D053F4FF-3E51-68B9-C581-910AD03B0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B8321-670E-BCEB-D1F3-F29B0ABCEE9D}"/>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248089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B7C-BDA8-BD7E-5360-1293382C7A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B8EB55-C322-89B4-8256-6064B8E6BD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A87A5-D09D-0573-BF12-4E11FBE2A0C8}"/>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5" name="Footer Placeholder 4">
            <a:extLst>
              <a:ext uri="{FF2B5EF4-FFF2-40B4-BE49-F238E27FC236}">
                <a16:creationId xmlns:a16="http://schemas.microsoft.com/office/drawing/2014/main" id="{6264E19F-10F1-D466-02A0-8CD97B757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531C2-CC36-476C-C75E-A8027D56D5E5}"/>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40814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C972F-9201-3200-973C-C3E1D7A1B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CBB3B0-B890-4089-35B6-7A3C1C0F4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34B0C-D786-0E74-D430-2F2E9EAE6936}"/>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5" name="Footer Placeholder 4">
            <a:extLst>
              <a:ext uri="{FF2B5EF4-FFF2-40B4-BE49-F238E27FC236}">
                <a16:creationId xmlns:a16="http://schemas.microsoft.com/office/drawing/2014/main" id="{00E789B1-634A-37DB-AD00-58CBAB74F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0326C-6112-92CE-B5D9-1440FDEF6F84}"/>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42086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BC2E-6773-5445-2F50-425DA051C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AE687-A468-75F9-3199-555B345EBE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95C35-2758-CB05-C3A8-6FC5B85C7BBB}"/>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5" name="Footer Placeholder 4">
            <a:extLst>
              <a:ext uri="{FF2B5EF4-FFF2-40B4-BE49-F238E27FC236}">
                <a16:creationId xmlns:a16="http://schemas.microsoft.com/office/drawing/2014/main" id="{23B0FE1B-E637-F7F9-3912-D610628C9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B969A-D995-4FB1-23B4-C84F04D449E5}"/>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313601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881A-2B0B-36FE-F13C-C765AFE5A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D8F65B-F7E4-C6C7-39C4-51E3392E3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33FDBF-B64E-3DFA-5E34-5241B7143D63}"/>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5" name="Footer Placeholder 4">
            <a:extLst>
              <a:ext uri="{FF2B5EF4-FFF2-40B4-BE49-F238E27FC236}">
                <a16:creationId xmlns:a16="http://schemas.microsoft.com/office/drawing/2014/main" id="{1AB35E94-4009-E6C3-568D-80C84ACEA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63977-6C7D-806A-8DF0-99265933C511}"/>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84079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EF4B-D0D3-4174-90C3-57C93ADA1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88947-2CE6-4085-4500-3CA90553F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23C1F-210E-670F-6DC7-D4D5109CC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83E33-BC3D-4265-6D39-B867750E524F}"/>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6" name="Footer Placeholder 5">
            <a:extLst>
              <a:ext uri="{FF2B5EF4-FFF2-40B4-BE49-F238E27FC236}">
                <a16:creationId xmlns:a16="http://schemas.microsoft.com/office/drawing/2014/main" id="{702DEED9-0E9B-0E74-077C-E13E30191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0902E-601D-7BE4-F213-05E1C72616D2}"/>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48431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8F3D-DAEB-3898-75F1-35BB4ED10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2CE4D-3550-4970-D554-1AFBBBAB8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2A379-C7B1-C369-2A32-0FD62D1F6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EE8D-8DF6-3A81-5129-CD7A5E6466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9FFC7-C4EA-09C6-A22D-69A1CFF9B2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E9FBC8-442E-8368-4BCB-B2064416A600}"/>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8" name="Footer Placeholder 7">
            <a:extLst>
              <a:ext uri="{FF2B5EF4-FFF2-40B4-BE49-F238E27FC236}">
                <a16:creationId xmlns:a16="http://schemas.microsoft.com/office/drawing/2014/main" id="{F152879A-0FBE-9E84-D70D-A623F6DC90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E2E84-FD4B-F87D-E662-0672C08126EA}"/>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21164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30D5-AC71-6697-7CD7-5103C137B3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829300-1764-E7DA-FE32-843EE9888D12}"/>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4" name="Footer Placeholder 3">
            <a:extLst>
              <a:ext uri="{FF2B5EF4-FFF2-40B4-BE49-F238E27FC236}">
                <a16:creationId xmlns:a16="http://schemas.microsoft.com/office/drawing/2014/main" id="{0DB71B3A-78F3-A992-F834-F3BF29479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DCC6AB-393B-4807-AB74-E2FE6DEA8F2C}"/>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218219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1FAB1-4EC8-7590-4437-78049DE5F906}"/>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3" name="Footer Placeholder 2">
            <a:extLst>
              <a:ext uri="{FF2B5EF4-FFF2-40B4-BE49-F238E27FC236}">
                <a16:creationId xmlns:a16="http://schemas.microsoft.com/office/drawing/2014/main" id="{58E9E224-555D-803F-3E15-6EC70342C8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98EB9B-D483-5762-412B-646F6507D2AE}"/>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129389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2E4A-3AEC-1768-D570-4391BCB61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9B05EB-E283-3C66-366A-9D6647D31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D56A0D-F26F-0821-E185-232C4B319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1C8EA-AE7B-90B6-5922-CC34912F2B46}"/>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6" name="Footer Placeholder 5">
            <a:extLst>
              <a:ext uri="{FF2B5EF4-FFF2-40B4-BE49-F238E27FC236}">
                <a16:creationId xmlns:a16="http://schemas.microsoft.com/office/drawing/2014/main" id="{0FD6F985-3564-B3EC-D45B-CC1D757DE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E8254-26CB-FA8A-198D-FA0BD3F72E9C}"/>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15262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CFFA-AA6A-16BC-CE14-8AA20E0A0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47C075-1E89-114C-115A-2F63AC151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0E6569-1650-4D06-E49F-26E9400C5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4889F-C239-4434-CF52-A31966908E36}"/>
              </a:ext>
            </a:extLst>
          </p:cNvPr>
          <p:cNvSpPr>
            <a:spLocks noGrp="1"/>
          </p:cNvSpPr>
          <p:nvPr>
            <p:ph type="dt" sz="half" idx="10"/>
          </p:nvPr>
        </p:nvSpPr>
        <p:spPr/>
        <p:txBody>
          <a:bodyPr/>
          <a:lstStyle/>
          <a:p>
            <a:fld id="{FF374A8A-419C-40F4-B69E-ACAF6257F396}" type="datetimeFigureOut">
              <a:rPr lang="en-US" smtClean="0"/>
              <a:t>1/19/2024</a:t>
            </a:fld>
            <a:endParaRPr lang="en-US"/>
          </a:p>
        </p:txBody>
      </p:sp>
      <p:sp>
        <p:nvSpPr>
          <p:cNvPr id="6" name="Footer Placeholder 5">
            <a:extLst>
              <a:ext uri="{FF2B5EF4-FFF2-40B4-BE49-F238E27FC236}">
                <a16:creationId xmlns:a16="http://schemas.microsoft.com/office/drawing/2014/main" id="{EC3CACC7-D5A3-0831-9F04-FD1B51A64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BC0E0-D8AB-4657-5740-335266EC2411}"/>
              </a:ext>
            </a:extLst>
          </p:cNvPr>
          <p:cNvSpPr>
            <a:spLocks noGrp="1"/>
          </p:cNvSpPr>
          <p:nvPr>
            <p:ph type="sldNum" sz="quarter" idx="12"/>
          </p:nvPr>
        </p:nvSpPr>
        <p:spPr/>
        <p:txBody>
          <a:bodyPr/>
          <a:lstStyle/>
          <a:p>
            <a:fld id="{383C3B45-A60D-4224-BFDA-E6F5C6EACA9A}" type="slidenum">
              <a:rPr lang="en-US" smtClean="0"/>
              <a:t>‹#›</a:t>
            </a:fld>
            <a:endParaRPr lang="en-US"/>
          </a:p>
        </p:txBody>
      </p:sp>
    </p:spTree>
    <p:extLst>
      <p:ext uri="{BB962C8B-B14F-4D97-AF65-F5344CB8AC3E}">
        <p14:creationId xmlns:p14="http://schemas.microsoft.com/office/powerpoint/2010/main" val="27313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9C9FE-E475-C800-5E88-A318D9189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F74909-98D5-1E05-01EA-BDC07438C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B0B33-D5F1-BAFA-814B-BDB3FFE98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74A8A-419C-40F4-B69E-ACAF6257F396}" type="datetimeFigureOut">
              <a:rPr lang="en-US" smtClean="0"/>
              <a:t>1/19/2024</a:t>
            </a:fld>
            <a:endParaRPr lang="en-US"/>
          </a:p>
        </p:txBody>
      </p:sp>
      <p:sp>
        <p:nvSpPr>
          <p:cNvPr id="5" name="Footer Placeholder 4">
            <a:extLst>
              <a:ext uri="{FF2B5EF4-FFF2-40B4-BE49-F238E27FC236}">
                <a16:creationId xmlns:a16="http://schemas.microsoft.com/office/drawing/2014/main" id="{8A1AF27C-BFE4-37D2-41C1-9B4C2B78A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2242D9-A656-7E19-DB5A-57E7A30E6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C3B45-A60D-4224-BFDA-E6F5C6EACA9A}" type="slidenum">
              <a:rPr lang="en-US" smtClean="0"/>
              <a:t>‹#›</a:t>
            </a:fld>
            <a:endParaRPr lang="en-US"/>
          </a:p>
        </p:txBody>
      </p:sp>
    </p:spTree>
    <p:extLst>
      <p:ext uri="{BB962C8B-B14F-4D97-AF65-F5344CB8AC3E}">
        <p14:creationId xmlns:p14="http://schemas.microsoft.com/office/powerpoint/2010/main" val="1227799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0.xml"/><Relationship Id="rId7" Type="http://schemas.openxmlformats.org/officeDocument/2006/relationships/image" Target="../media/image1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2.png"/><Relationship Id="rId5" Type="http://schemas.openxmlformats.org/officeDocument/2006/relationships/slideLayout" Target="../slideLayouts/slideLayout1.xml"/><Relationship Id="rId4" Type="http://schemas.openxmlformats.org/officeDocument/2006/relationships/tags" Target="../tags/tag31.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tags" Target="../tags/tag3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xml"/><Relationship Id="rId11" Type="http://schemas.openxmlformats.org/officeDocument/2006/relationships/image" Target="../media/image29.png"/><Relationship Id="rId5" Type="http://schemas.openxmlformats.org/officeDocument/2006/relationships/tags" Target="../tags/tag36.xml"/><Relationship Id="rId10" Type="http://schemas.openxmlformats.org/officeDocument/2006/relationships/image" Target="../media/image28.png"/><Relationship Id="rId4" Type="http://schemas.openxmlformats.org/officeDocument/2006/relationships/tags" Target="../tags/tag35.xml"/><Relationship Id="rId9" Type="http://schemas.openxmlformats.org/officeDocument/2006/relationships/image" Target="../media/image27.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33.png"/><Relationship Id="rId18" Type="http://schemas.openxmlformats.org/officeDocument/2006/relationships/image" Target="../media/image30.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32.png"/><Relationship Id="rId17" Type="http://schemas.openxmlformats.org/officeDocument/2006/relationships/image" Target="../media/image29.png"/><Relationship Id="rId2" Type="http://schemas.openxmlformats.org/officeDocument/2006/relationships/tags" Target="../tags/tag38.xml"/><Relationship Id="rId16" Type="http://schemas.openxmlformats.org/officeDocument/2006/relationships/image" Target="../media/image28.png"/><Relationship Id="rId20" Type="http://schemas.openxmlformats.org/officeDocument/2006/relationships/image" Target="../media/image16.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31.png"/><Relationship Id="rId5" Type="http://schemas.openxmlformats.org/officeDocument/2006/relationships/tags" Target="../tags/tag41.xml"/><Relationship Id="rId15" Type="http://schemas.openxmlformats.org/officeDocument/2006/relationships/image" Target="../media/image27.png"/><Relationship Id="rId10" Type="http://schemas.openxmlformats.org/officeDocument/2006/relationships/image" Target="../media/image25.png"/><Relationship Id="rId19" Type="http://schemas.openxmlformats.org/officeDocument/2006/relationships/image" Target="../media/image22.png"/><Relationship Id="rId4" Type="http://schemas.openxmlformats.org/officeDocument/2006/relationships/tags" Target="../tags/tag40.xml"/><Relationship Id="rId9" Type="http://schemas.openxmlformats.org/officeDocument/2006/relationships/slideLayout" Target="../slideLayouts/slideLayout1.xml"/><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tags" Target="../tags/tag47.xml"/><Relationship Id="rId7" Type="http://schemas.openxmlformats.org/officeDocument/2006/relationships/slideLayout" Target="../slideLayouts/slideLayout1.xml"/><Relationship Id="rId12" Type="http://schemas.openxmlformats.org/officeDocument/2006/relationships/image" Target="../media/image3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37.png"/><Relationship Id="rId5" Type="http://schemas.openxmlformats.org/officeDocument/2006/relationships/tags" Target="../tags/tag49.xml"/><Relationship Id="rId10" Type="http://schemas.openxmlformats.org/officeDocument/2006/relationships/image" Target="../media/image36.png"/><Relationship Id="rId4" Type="http://schemas.openxmlformats.org/officeDocument/2006/relationships/tags" Target="../tags/tag48.xm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image" Target="../media/image41.png"/><Relationship Id="rId26" Type="http://schemas.openxmlformats.org/officeDocument/2006/relationships/image" Target="../media/image39.png"/><Relationship Id="rId3" Type="http://schemas.openxmlformats.org/officeDocument/2006/relationships/tags" Target="../tags/tag53.xml"/><Relationship Id="rId21" Type="http://schemas.openxmlformats.org/officeDocument/2006/relationships/image" Target="../media/image44.png"/><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tags" Target="../tags/tag52.xml"/><Relationship Id="rId16" Type="http://schemas.openxmlformats.org/officeDocument/2006/relationships/slideLayout" Target="../slideLayouts/slideLayout1.xml"/><Relationship Id="rId20" Type="http://schemas.openxmlformats.org/officeDocument/2006/relationships/image" Target="../media/image43.png"/><Relationship Id="rId29" Type="http://schemas.openxmlformats.org/officeDocument/2006/relationships/image" Target="../media/image36.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image" Target="../media/image47.png"/><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image" Target="../media/image46.png"/><Relationship Id="rId28" Type="http://schemas.openxmlformats.org/officeDocument/2006/relationships/image" Target="../media/image35.png"/><Relationship Id="rId10" Type="http://schemas.openxmlformats.org/officeDocument/2006/relationships/tags" Target="../tags/tag60.xml"/><Relationship Id="rId19" Type="http://schemas.openxmlformats.org/officeDocument/2006/relationships/image" Target="../media/image42.png"/><Relationship Id="rId31" Type="http://schemas.openxmlformats.org/officeDocument/2006/relationships/image" Target="../media/image38.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image" Target="../media/image45.png"/><Relationship Id="rId27" Type="http://schemas.openxmlformats.org/officeDocument/2006/relationships/image" Target="../media/image34.png"/><Relationship Id="rId30"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68.xml"/><Relationship Id="rId7" Type="http://schemas.openxmlformats.org/officeDocument/2006/relationships/image" Target="../media/image4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slideLayout" Target="../slideLayouts/slideLayout1.xml"/><Relationship Id="rId10" Type="http://schemas.openxmlformats.org/officeDocument/2006/relationships/image" Target="../media/image39.png"/><Relationship Id="rId4" Type="http://schemas.openxmlformats.org/officeDocument/2006/relationships/tags" Target="../tags/tag69.xml"/><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73.xml"/><Relationship Id="rId7" Type="http://schemas.openxmlformats.org/officeDocument/2006/relationships/image" Target="../media/image5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3.png"/><Relationship Id="rId5" Type="http://schemas.openxmlformats.org/officeDocument/2006/relationships/notesSlide" Target="../notesSlides/notesSlide7.xml"/><Relationship Id="rId4" Type="http://schemas.openxmlformats.org/officeDocument/2006/relationships/slideLayout" Target="../slideLayouts/slideLayout1.xml"/><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76.xml"/><Relationship Id="rId7" Type="http://schemas.openxmlformats.org/officeDocument/2006/relationships/image" Target="../media/image5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1.xml"/><Relationship Id="rId11" Type="http://schemas.openxmlformats.org/officeDocument/2006/relationships/image" Target="../media/image60.png"/><Relationship Id="rId5" Type="http://schemas.openxmlformats.org/officeDocument/2006/relationships/tags" Target="../tags/tag78.xml"/><Relationship Id="rId10" Type="http://schemas.openxmlformats.org/officeDocument/2006/relationships/image" Target="../media/image59.png"/><Relationship Id="rId4" Type="http://schemas.openxmlformats.org/officeDocument/2006/relationships/tags" Target="../tags/tag77.xml"/><Relationship Id="rId9"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81.xml"/><Relationship Id="rId7" Type="http://schemas.openxmlformats.org/officeDocument/2006/relationships/image" Target="../media/image5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xml"/><Relationship Id="rId11" Type="http://schemas.openxmlformats.org/officeDocument/2006/relationships/image" Target="../media/image60.png"/><Relationship Id="rId5" Type="http://schemas.openxmlformats.org/officeDocument/2006/relationships/tags" Target="../tags/tag83.xml"/><Relationship Id="rId10" Type="http://schemas.openxmlformats.org/officeDocument/2006/relationships/image" Target="../media/image59.png"/><Relationship Id="rId4" Type="http://schemas.openxmlformats.org/officeDocument/2006/relationships/tags" Target="../tags/tag82.xml"/><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63.png"/><Relationship Id="rId18" Type="http://schemas.openxmlformats.org/officeDocument/2006/relationships/image" Target="../media/image57.png"/><Relationship Id="rId3" Type="http://schemas.openxmlformats.org/officeDocument/2006/relationships/tags" Target="../tags/tag86.xml"/><Relationship Id="rId21" Type="http://schemas.openxmlformats.org/officeDocument/2006/relationships/image" Target="../media/image60.png"/><Relationship Id="rId7" Type="http://schemas.openxmlformats.org/officeDocument/2006/relationships/tags" Target="../tags/tag90.xml"/><Relationship Id="rId12" Type="http://schemas.openxmlformats.org/officeDocument/2006/relationships/image" Target="../media/image62.png"/><Relationship Id="rId17" Type="http://schemas.openxmlformats.org/officeDocument/2006/relationships/image" Target="../media/image66.png"/><Relationship Id="rId2" Type="http://schemas.openxmlformats.org/officeDocument/2006/relationships/tags" Target="../tags/tag85.xml"/><Relationship Id="rId16" Type="http://schemas.openxmlformats.org/officeDocument/2006/relationships/image" Target="../media/image65.png"/><Relationship Id="rId20" Type="http://schemas.openxmlformats.org/officeDocument/2006/relationships/image" Target="../media/image59.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1.png"/><Relationship Id="rId5" Type="http://schemas.openxmlformats.org/officeDocument/2006/relationships/tags" Target="../tags/tag88.xml"/><Relationship Id="rId15" Type="http://schemas.openxmlformats.org/officeDocument/2006/relationships/image" Target="../media/image64.png"/><Relationship Id="rId10" Type="http://schemas.openxmlformats.org/officeDocument/2006/relationships/slideLayout" Target="../slideLayouts/slideLayout1.xml"/><Relationship Id="rId19" Type="http://schemas.openxmlformats.org/officeDocument/2006/relationships/image" Target="../media/image58.png"/><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95.xml"/><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slideLayout" Target="../slideLayouts/slideLayout1.xml"/><Relationship Id="rId10" Type="http://schemas.openxmlformats.org/officeDocument/2006/relationships/image" Target="../media/image71.png"/><Relationship Id="rId4" Type="http://schemas.openxmlformats.org/officeDocument/2006/relationships/tags" Target="../tags/tag96.xml"/><Relationship Id="rId9"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99.xml"/><Relationship Id="rId7" Type="http://schemas.openxmlformats.org/officeDocument/2006/relationships/image" Target="../media/image75.png"/><Relationship Id="rId12" Type="http://schemas.openxmlformats.org/officeDocument/2006/relationships/image" Target="../media/image77.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74.png"/><Relationship Id="rId11" Type="http://schemas.openxmlformats.org/officeDocument/2006/relationships/image" Target="../media/image76.png"/><Relationship Id="rId5" Type="http://schemas.openxmlformats.org/officeDocument/2006/relationships/slideLayout" Target="../slideLayouts/slideLayout1.xml"/><Relationship Id="rId10" Type="http://schemas.openxmlformats.org/officeDocument/2006/relationships/image" Target="../media/image70.png"/><Relationship Id="rId4" Type="http://schemas.openxmlformats.org/officeDocument/2006/relationships/tags" Target="../tags/tag100.xml"/><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103.xml"/><Relationship Id="rId7" Type="http://schemas.openxmlformats.org/officeDocument/2006/relationships/image" Target="../media/image78.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1.xml"/><Relationship Id="rId11" Type="http://schemas.openxmlformats.org/officeDocument/2006/relationships/image" Target="../media/image82.png"/><Relationship Id="rId5" Type="http://schemas.openxmlformats.org/officeDocument/2006/relationships/tags" Target="../tags/tag105.xml"/><Relationship Id="rId10" Type="http://schemas.openxmlformats.org/officeDocument/2006/relationships/image" Target="../media/image81.png"/><Relationship Id="rId4" Type="http://schemas.openxmlformats.org/officeDocument/2006/relationships/tags" Target="../tags/tag104.xml"/><Relationship Id="rId9" Type="http://schemas.openxmlformats.org/officeDocument/2006/relationships/image" Target="../media/image80.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08.xml"/><Relationship Id="rId7" Type="http://schemas.openxmlformats.org/officeDocument/2006/relationships/image" Target="../media/image83.png"/><Relationship Id="rId12" Type="http://schemas.openxmlformats.org/officeDocument/2006/relationships/image" Target="../media/image82.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xml"/><Relationship Id="rId11" Type="http://schemas.openxmlformats.org/officeDocument/2006/relationships/image" Target="../media/image81.png"/><Relationship Id="rId5" Type="http://schemas.openxmlformats.org/officeDocument/2006/relationships/tags" Target="../tags/tag110.xml"/><Relationship Id="rId10" Type="http://schemas.openxmlformats.org/officeDocument/2006/relationships/image" Target="../media/image80.png"/><Relationship Id="rId4" Type="http://schemas.openxmlformats.org/officeDocument/2006/relationships/tags" Target="../tags/tag109.xml"/><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113.xml"/><Relationship Id="rId7" Type="http://schemas.openxmlformats.org/officeDocument/2006/relationships/image" Target="../media/image69.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84.png"/><Relationship Id="rId5" Type="http://schemas.openxmlformats.org/officeDocument/2006/relationships/notesSlide" Target="../notesSlides/notesSlide8.xml"/><Relationship Id="rId10" Type="http://schemas.openxmlformats.org/officeDocument/2006/relationships/image" Target="../media/image52.png"/><Relationship Id="rId4" Type="http://schemas.openxmlformats.org/officeDocument/2006/relationships/slideLayout" Target="../slideLayouts/slideLayout1.xml"/><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notesSlide" Target="../notesSlides/notesSlide3.xml"/><Relationship Id="rId4" Type="http://schemas.openxmlformats.org/officeDocument/2006/relationships/slideLayout" Target="../slideLayouts/slideLayout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xml"/><Relationship Id="rId7"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1.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tags" Target="../tags/tag15.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8.xml"/><Relationship Id="rId7" Type="http://schemas.openxmlformats.org/officeDocument/2006/relationships/image" Target="../media/image18.png"/><Relationship Id="rId12" Type="http://schemas.openxmlformats.org/officeDocument/2006/relationships/image" Target="../media/image1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xml"/><Relationship Id="rId11" Type="http://schemas.openxmlformats.org/officeDocument/2006/relationships/image" Target="../media/image20.png"/><Relationship Id="rId5" Type="http://schemas.openxmlformats.org/officeDocument/2006/relationships/tags" Target="../tags/tag20.xml"/><Relationship Id="rId10" Type="http://schemas.openxmlformats.org/officeDocument/2006/relationships/image" Target="../media/image16.png"/><Relationship Id="rId4" Type="http://schemas.openxmlformats.org/officeDocument/2006/relationships/tags" Target="../tags/tag19.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6.png"/><Relationship Id="rId3" Type="http://schemas.openxmlformats.org/officeDocument/2006/relationships/tags" Target="../tags/tag23.xml"/><Relationship Id="rId7" Type="http://schemas.openxmlformats.org/officeDocument/2006/relationships/slideLayout" Target="../slideLayouts/slideLayout1.xml"/><Relationship Id="rId12" Type="http://schemas.openxmlformats.org/officeDocument/2006/relationships/image" Target="../media/image1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png"/><Relationship Id="rId5" Type="http://schemas.openxmlformats.org/officeDocument/2006/relationships/tags" Target="../tags/tag25.xml"/><Relationship Id="rId10" Type="http://schemas.openxmlformats.org/officeDocument/2006/relationships/image" Target="../media/image19.png"/><Relationship Id="rId4" Type="http://schemas.openxmlformats.org/officeDocument/2006/relationships/tags" Target="../tags/tag24.xml"/><Relationship Id="rId9" Type="http://schemas.openxmlformats.org/officeDocument/2006/relationships/image" Target="../media/image21.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2D4A-33D3-41F6-4A6E-92B2C6288A35}"/>
              </a:ext>
            </a:extLst>
          </p:cNvPr>
          <p:cNvSpPr>
            <a:spLocks noGrp="1"/>
          </p:cNvSpPr>
          <p:nvPr>
            <p:ph type="ctrTitle"/>
          </p:nvPr>
        </p:nvSpPr>
        <p:spPr>
          <a:xfrm>
            <a:off x="377780" y="446526"/>
            <a:ext cx="11436439" cy="1596981"/>
          </a:xfrm>
        </p:spPr>
        <p:txBody>
          <a:bodyPr>
            <a:normAutofit fontScale="90000"/>
          </a:bodyPr>
          <a:lstStyle/>
          <a:p>
            <a:r>
              <a:rPr lang="en-US" sz="4000" dirty="0">
                <a:solidFill>
                  <a:schemeClr val="tx2"/>
                </a:solidFill>
                <a:latin typeface="Baskerville Old Face" panose="02020602080505020303" pitchFamily="18" charset="0"/>
              </a:rPr>
              <a:t>Physical Computing at the Quantum limit: </a:t>
            </a:r>
            <a:br>
              <a:rPr lang="en-US" sz="4000" dirty="0">
                <a:solidFill>
                  <a:schemeClr val="tx2"/>
                </a:solidFill>
                <a:latin typeface="Baskerville Old Face" panose="02020602080505020303" pitchFamily="18" charset="0"/>
              </a:rPr>
            </a:br>
            <a:r>
              <a:rPr lang="en-US" sz="4000" dirty="0">
                <a:solidFill>
                  <a:schemeClr val="tx2"/>
                </a:solidFill>
                <a:latin typeface="Baskerville Old Face" panose="02020602080505020303" pitchFamily="18" charset="0"/>
              </a:rPr>
              <a:t>Harnessing fundamental noise in learning with quantum systems</a:t>
            </a:r>
          </a:p>
        </p:txBody>
      </p:sp>
      <p:sp>
        <p:nvSpPr>
          <p:cNvPr id="3" name="Subtitle 2">
            <a:extLst>
              <a:ext uri="{FF2B5EF4-FFF2-40B4-BE49-F238E27FC236}">
                <a16:creationId xmlns:a16="http://schemas.microsoft.com/office/drawing/2014/main" id="{26FDD3A4-E168-00DF-9401-775F680E6CC9}"/>
              </a:ext>
            </a:extLst>
          </p:cNvPr>
          <p:cNvSpPr>
            <a:spLocks noGrp="1"/>
          </p:cNvSpPr>
          <p:nvPr>
            <p:ph type="subTitle" idx="1"/>
          </p:nvPr>
        </p:nvSpPr>
        <p:spPr>
          <a:xfrm>
            <a:off x="1523999" y="2422979"/>
            <a:ext cx="9144000" cy="1136647"/>
          </a:xfrm>
        </p:spPr>
        <p:txBody>
          <a:bodyPr/>
          <a:lstStyle/>
          <a:p>
            <a:r>
              <a:rPr lang="en-US" dirty="0">
                <a:solidFill>
                  <a:schemeClr val="tx2"/>
                </a:solidFill>
                <a:latin typeface="Baskerville Old Face" panose="02020602080505020303" pitchFamily="18" charset="0"/>
              </a:rPr>
              <a:t>Saeed A. Khan</a:t>
            </a:r>
          </a:p>
          <a:p>
            <a:r>
              <a:rPr lang="en-US" sz="2000" dirty="0">
                <a:solidFill>
                  <a:schemeClr val="tx2"/>
                </a:solidFill>
                <a:latin typeface="Baskerville Old Face" panose="02020602080505020303" pitchFamily="18" charset="0"/>
              </a:rPr>
              <a:t>Department of Electrical Engineering, Princeton University</a:t>
            </a:r>
          </a:p>
          <a:p>
            <a:endParaRPr lang="en-US" sz="2000" dirty="0">
              <a:solidFill>
                <a:schemeClr val="tx2"/>
              </a:solidFill>
              <a:latin typeface="Baskerville Old Face" panose="02020602080505020303" pitchFamily="18" charset="0"/>
            </a:endParaRPr>
          </a:p>
        </p:txBody>
      </p:sp>
      <p:pic>
        <p:nvPicPr>
          <p:cNvPr id="11" name="Picture 10">
            <a:extLst>
              <a:ext uri="{FF2B5EF4-FFF2-40B4-BE49-F238E27FC236}">
                <a16:creationId xmlns:a16="http://schemas.microsoft.com/office/drawing/2014/main" id="{971684F5-00E3-4FC0-7436-2CF245304FF9}"/>
              </a:ext>
            </a:extLst>
          </p:cNvPr>
          <p:cNvPicPr>
            <a:picLocks noChangeAspect="1"/>
          </p:cNvPicPr>
          <p:nvPr/>
        </p:nvPicPr>
        <p:blipFill>
          <a:blip r:embed="rId3"/>
          <a:stretch>
            <a:fillRect/>
          </a:stretch>
        </p:blipFill>
        <p:spPr>
          <a:xfrm>
            <a:off x="1922145" y="3841608"/>
            <a:ext cx="6306430" cy="1848108"/>
          </a:xfrm>
          <a:prstGeom prst="rect">
            <a:avLst/>
          </a:prstGeom>
        </p:spPr>
      </p:pic>
      <p:pic>
        <p:nvPicPr>
          <p:cNvPr id="14" name="Picture 13">
            <a:extLst>
              <a:ext uri="{FF2B5EF4-FFF2-40B4-BE49-F238E27FC236}">
                <a16:creationId xmlns:a16="http://schemas.microsoft.com/office/drawing/2014/main" id="{41B3B946-2D58-C62C-8624-3BC2AE13095B}"/>
              </a:ext>
            </a:extLst>
          </p:cNvPr>
          <p:cNvPicPr>
            <a:picLocks noChangeAspect="1"/>
          </p:cNvPicPr>
          <p:nvPr/>
        </p:nvPicPr>
        <p:blipFill>
          <a:blip r:embed="rId4"/>
          <a:stretch>
            <a:fillRect/>
          </a:stretch>
        </p:blipFill>
        <p:spPr>
          <a:xfrm>
            <a:off x="8178334" y="3429000"/>
            <a:ext cx="1734124" cy="2494128"/>
          </a:xfrm>
          <a:prstGeom prst="rect">
            <a:avLst/>
          </a:prstGeom>
        </p:spPr>
      </p:pic>
    </p:spTree>
    <p:extLst>
      <p:ext uri="{BB962C8B-B14F-4D97-AF65-F5344CB8AC3E}">
        <p14:creationId xmlns:p14="http://schemas.microsoft.com/office/powerpoint/2010/main" val="34532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9" name="Title 1 1">
            <a:extLst>
              <a:ext uri="{FF2B5EF4-FFF2-40B4-BE49-F238E27FC236}">
                <a16:creationId xmlns:a16="http://schemas.microsoft.com/office/drawing/2014/main" id="{6DEB2542-71E4-85C0-1200-1B2A02B1366F}"/>
              </a:ext>
            </a:extLst>
          </p:cNvPr>
          <p:cNvSpPr txBox="1">
            <a:spLocks/>
          </p:cNvSpPr>
          <p:nvPr/>
        </p:nvSpPr>
        <p:spPr>
          <a:xfrm>
            <a:off x="2850092" y="37214"/>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Resolvable Expressive Capacity and </a:t>
            </a:r>
            <a:r>
              <a:rPr lang="en-US" sz="2400" dirty="0" err="1">
                <a:solidFill>
                  <a:schemeClr val="tx2"/>
                </a:solidFill>
                <a:latin typeface="Baskerville Old Face" panose="02020602080505020303" pitchFamily="18" charset="0"/>
              </a:rPr>
              <a:t>Eigentasks</a:t>
            </a:r>
            <a:r>
              <a:rPr lang="en-US" sz="2400" dirty="0">
                <a:solidFill>
                  <a:schemeClr val="tx2"/>
                </a:solidFill>
                <a:latin typeface="Baskerville Old Face" panose="02020602080505020303" pitchFamily="18" charset="0"/>
              </a:rPr>
              <a:t> </a:t>
            </a:r>
          </a:p>
        </p:txBody>
      </p:sp>
      <p:pic>
        <p:nvPicPr>
          <p:cNvPr id="20" name="Picture 19"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D757740-C0E2-79FD-9A13-03F9DB358A8A}"/>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117550" y="727449"/>
            <a:ext cx="768775" cy="359684"/>
          </a:xfrm>
          <a:prstGeom prst="rect">
            <a:avLst/>
          </a:prstGeom>
        </p:spPr>
      </p:pic>
      <p:sp>
        <p:nvSpPr>
          <p:cNvPr id="25" name="Title 1 2 6">
            <a:extLst>
              <a:ext uri="{FF2B5EF4-FFF2-40B4-BE49-F238E27FC236}">
                <a16:creationId xmlns:a16="http://schemas.microsoft.com/office/drawing/2014/main" id="{A949B468-3ABE-DEA9-07AA-15F9522E539A}"/>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cxnSp>
        <p:nvCxnSpPr>
          <p:cNvPr id="29" name="Straight Connector 28">
            <a:extLst>
              <a:ext uri="{FF2B5EF4-FFF2-40B4-BE49-F238E27FC236}">
                <a16:creationId xmlns:a16="http://schemas.microsoft.com/office/drawing/2014/main" id="{F8A6A0D9-37B7-4934-1ED4-6E5659131956}"/>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654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45" name="Title 1 2 6">
            <a:extLst>
              <a:ext uri="{FF2B5EF4-FFF2-40B4-BE49-F238E27FC236}">
                <a16:creationId xmlns:a16="http://schemas.microsoft.com/office/drawing/2014/main" id="{8D5199AC-C0B2-E86D-CF47-A214DD4C397A}"/>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
        <p:nvSpPr>
          <p:cNvPr id="48" name="Title 1 1">
            <a:extLst>
              <a:ext uri="{FF2B5EF4-FFF2-40B4-BE49-F238E27FC236}">
                <a16:creationId xmlns:a16="http://schemas.microsoft.com/office/drawing/2014/main" id="{C8BC93FC-21EF-284B-853A-D0AECA4D4F36}"/>
              </a:ext>
            </a:extLst>
          </p:cNvPr>
          <p:cNvSpPr txBox="1">
            <a:spLocks/>
          </p:cNvSpPr>
          <p:nvPr/>
        </p:nvSpPr>
        <p:spPr>
          <a:xfrm>
            <a:off x="2850092" y="37214"/>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Resolvable Expressive Capacity and </a:t>
            </a:r>
            <a:r>
              <a:rPr lang="en-US" sz="2400" dirty="0" err="1">
                <a:solidFill>
                  <a:schemeClr val="tx2"/>
                </a:solidFill>
                <a:latin typeface="Baskerville Old Face" panose="02020602080505020303" pitchFamily="18" charset="0"/>
              </a:rPr>
              <a:t>Eigentasks</a:t>
            </a:r>
            <a:r>
              <a:rPr lang="en-US" sz="2400" dirty="0">
                <a:solidFill>
                  <a:schemeClr val="tx2"/>
                </a:solidFill>
                <a:latin typeface="Baskerville Old Face" panose="02020602080505020303" pitchFamily="18" charset="0"/>
              </a:rPr>
              <a:t> </a:t>
            </a:r>
          </a:p>
        </p:txBody>
      </p:sp>
      <p:cxnSp>
        <p:nvCxnSpPr>
          <p:cNvPr id="49" name="Straight Connector 48">
            <a:extLst>
              <a:ext uri="{FF2B5EF4-FFF2-40B4-BE49-F238E27FC236}">
                <a16:creationId xmlns:a16="http://schemas.microsoft.com/office/drawing/2014/main" id="{1004904C-1455-EF41-92BC-DEB1D47F51FA}"/>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 \bm{x}(\bm{u}) + \frac{1}{\sqrt{S}}\bm{\zeta}(\bm{u})$&#10;}&#10;&#10;&#10;\end{document}" title="IguanaTex Bitmap Display">
            <a:extLst>
              <a:ext uri="{FF2B5EF4-FFF2-40B4-BE49-F238E27FC236}">
                <a16:creationId xmlns:a16="http://schemas.microsoft.com/office/drawing/2014/main" id="{33644BD0-DF0D-AAE2-BF1E-BE74153CD2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060978" y="727449"/>
            <a:ext cx="2527669" cy="458498"/>
          </a:xfrm>
          <a:prstGeom prst="rect">
            <a:avLst/>
          </a:prstGeom>
        </p:spPr>
      </p:pic>
      <p:sp>
        <p:nvSpPr>
          <p:cNvPr id="4" name="TextBox 3">
            <a:extLst>
              <a:ext uri="{FF2B5EF4-FFF2-40B4-BE49-F238E27FC236}">
                <a16:creationId xmlns:a16="http://schemas.microsoft.com/office/drawing/2014/main" id="{4B74C44C-EF2E-407B-7461-C7DA64C61676}"/>
              </a:ext>
            </a:extLst>
          </p:cNvPr>
          <p:cNvSpPr txBox="1"/>
          <p:nvPr/>
        </p:nvSpPr>
        <p:spPr>
          <a:xfrm>
            <a:off x="4599373" y="1522989"/>
            <a:ext cx="1530493" cy="369332"/>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Mean</a:t>
            </a:r>
            <a:endParaRPr lang="en-US" dirty="0"/>
          </a:p>
        </p:txBody>
      </p:sp>
      <p:sp>
        <p:nvSpPr>
          <p:cNvPr id="5" name="TextBox 4">
            <a:extLst>
              <a:ext uri="{FF2B5EF4-FFF2-40B4-BE49-F238E27FC236}">
                <a16:creationId xmlns:a16="http://schemas.microsoft.com/office/drawing/2014/main" id="{2FB278A4-51CD-E4C6-279F-1420134BA923}"/>
              </a:ext>
            </a:extLst>
          </p:cNvPr>
          <p:cNvSpPr txBox="1"/>
          <p:nvPr/>
        </p:nvSpPr>
        <p:spPr>
          <a:xfrm>
            <a:off x="6142729" y="1522989"/>
            <a:ext cx="3992487" cy="369332"/>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Noise</a:t>
            </a:r>
            <a:endParaRPr lang="en-US" dirty="0"/>
          </a:p>
        </p:txBody>
      </p:sp>
      <p:sp>
        <p:nvSpPr>
          <p:cNvPr id="6" name="Arc 5">
            <a:extLst>
              <a:ext uri="{FF2B5EF4-FFF2-40B4-BE49-F238E27FC236}">
                <a16:creationId xmlns:a16="http://schemas.microsoft.com/office/drawing/2014/main" id="{09D4994D-E357-2AF3-0E1F-C0F7C6DDC1CF}"/>
              </a:ext>
            </a:extLst>
          </p:cNvPr>
          <p:cNvSpPr/>
          <p:nvPr/>
        </p:nvSpPr>
        <p:spPr>
          <a:xfrm flipV="1">
            <a:off x="5080004" y="727449"/>
            <a:ext cx="469296" cy="927960"/>
          </a:xfrm>
          <a:prstGeom prst="arc">
            <a:avLst/>
          </a:prstGeom>
          <a:ln w="25400">
            <a:solidFill>
              <a:srgbClr val="9F9C7D"/>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1BFE5169-4D84-778B-F9E9-C11B4AA5CCAF}"/>
              </a:ext>
            </a:extLst>
          </p:cNvPr>
          <p:cNvSpPr/>
          <p:nvPr/>
        </p:nvSpPr>
        <p:spPr>
          <a:xfrm flipV="1">
            <a:off x="6601252" y="727449"/>
            <a:ext cx="469296" cy="927960"/>
          </a:xfrm>
          <a:prstGeom prst="arc">
            <a:avLst/>
          </a:prstGeom>
          <a:ln w="25400">
            <a:solidFill>
              <a:srgbClr val="DB913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79C8AAE-33ED-A211-B9A3-4704FEE1A75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117550" y="727449"/>
            <a:ext cx="768775" cy="359684"/>
          </a:xfrm>
          <a:prstGeom prst="rect">
            <a:avLst/>
          </a:prstGeom>
        </p:spPr>
      </p:pic>
      <p:pic>
        <p:nvPicPr>
          <p:cNvPr id="15" name="Picture 1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S &#10;\]&#10;}&#10;&#10;&#10;\end{document}" title="IguanaTex Bitmap Display">
            <a:extLst>
              <a:ext uri="{FF2B5EF4-FFF2-40B4-BE49-F238E27FC236}">
                <a16:creationId xmlns:a16="http://schemas.microsoft.com/office/drawing/2014/main" id="{68C40C6D-82E1-4358-910C-7E8C088F4B16}"/>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379699" y="1616202"/>
            <a:ext cx="149373" cy="182906"/>
          </a:xfrm>
          <a:prstGeom prst="rect">
            <a:avLst/>
          </a:prstGeom>
        </p:spPr>
      </p:pic>
      <p:sp>
        <p:nvSpPr>
          <p:cNvPr id="13" name="TextBox 12">
            <a:extLst>
              <a:ext uri="{FF2B5EF4-FFF2-40B4-BE49-F238E27FC236}">
                <a16:creationId xmlns:a16="http://schemas.microsoft.com/office/drawing/2014/main" id="{ED0A1F74-1419-B24A-4F84-A6D90DB96651}"/>
              </a:ext>
            </a:extLst>
          </p:cNvPr>
          <p:cNvSpPr txBox="1"/>
          <p:nvPr/>
        </p:nvSpPr>
        <p:spPr>
          <a:xfrm>
            <a:off x="7529071" y="1527827"/>
            <a:ext cx="3992487"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 Samples</a:t>
            </a:r>
            <a:endParaRPr lang="en-US" dirty="0"/>
          </a:p>
        </p:txBody>
      </p:sp>
      <p:pic>
        <p:nvPicPr>
          <p:cNvPr id="19" name="Picture 1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 &#10;\]&#10;}&#10;&#10;&#10;\end{document}" title="IguanaTex Bitmap Display">
            <a:extLst>
              <a:ext uri="{FF2B5EF4-FFF2-40B4-BE49-F238E27FC236}">
                <a16:creationId xmlns:a16="http://schemas.microsoft.com/office/drawing/2014/main" id="{D1CD6A92-1840-40EF-27AF-1F2BF578FA2B}"/>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387211" y="1596850"/>
            <a:ext cx="214914" cy="172236"/>
          </a:xfrm>
          <a:prstGeom prst="rect">
            <a:avLst/>
          </a:prstGeom>
        </p:spPr>
      </p:pic>
      <p:sp>
        <p:nvSpPr>
          <p:cNvPr id="17" name="Arc 16">
            <a:extLst>
              <a:ext uri="{FF2B5EF4-FFF2-40B4-BE49-F238E27FC236}">
                <a16:creationId xmlns:a16="http://schemas.microsoft.com/office/drawing/2014/main" id="{A7E6C314-EE1D-1EE5-16D2-680492658B5D}"/>
              </a:ext>
            </a:extLst>
          </p:cNvPr>
          <p:cNvSpPr/>
          <p:nvPr/>
        </p:nvSpPr>
        <p:spPr>
          <a:xfrm flipV="1">
            <a:off x="3810694" y="727449"/>
            <a:ext cx="469296" cy="927960"/>
          </a:xfrm>
          <a:prstGeom prst="arc">
            <a:avLst/>
          </a:prstGeom>
          <a:ln w="25400">
            <a:solidFill>
              <a:srgbClr val="9F9C7D"/>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56CEF4AE-35F7-0AEF-1EB8-05D4C63CB508}"/>
              </a:ext>
            </a:extLst>
          </p:cNvPr>
          <p:cNvSpPr txBox="1"/>
          <p:nvPr/>
        </p:nvSpPr>
        <p:spPr>
          <a:xfrm>
            <a:off x="3508767" y="1513313"/>
            <a:ext cx="794871"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-dim.</a:t>
            </a:r>
            <a:endParaRPr lang="en-US" dirty="0"/>
          </a:p>
        </p:txBody>
      </p:sp>
    </p:spTree>
    <p:extLst>
      <p:ext uri="{BB962C8B-B14F-4D97-AF65-F5344CB8AC3E}">
        <p14:creationId xmlns:p14="http://schemas.microsoft.com/office/powerpoint/2010/main" val="199667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74D5808-0C63-28D6-E9B3-0CD7CC6BD998}"/>
              </a:ext>
            </a:extLst>
          </p:cNvPr>
          <p:cNvPicPr>
            <a:picLocks noChangeAspect="1"/>
          </p:cNvPicPr>
          <p:nvPr/>
        </p:nvPicPr>
        <p:blipFill>
          <a:blip r:embed="rId7"/>
          <a:stretch>
            <a:fillRect/>
          </a:stretch>
        </p:blipFill>
        <p:spPr>
          <a:xfrm>
            <a:off x="8301452" y="1745218"/>
            <a:ext cx="3792000" cy="1286175"/>
          </a:xfrm>
          <a:prstGeom prst="rect">
            <a:avLst/>
          </a:prstGeom>
        </p:spPr>
      </p:pic>
      <p:sp>
        <p:nvSpPr>
          <p:cNvPr id="26" name="TextBox 25">
            <a:extLst>
              <a:ext uri="{FF2B5EF4-FFF2-40B4-BE49-F238E27FC236}">
                <a16:creationId xmlns:a16="http://schemas.microsoft.com/office/drawing/2014/main" id="{4F774CCC-D31D-CDD3-D82C-DAD67228CDE5}"/>
              </a:ext>
            </a:extLst>
          </p:cNvPr>
          <p:cNvSpPr txBox="1"/>
          <p:nvPr/>
        </p:nvSpPr>
        <p:spPr>
          <a:xfrm>
            <a:off x="9262425" y="1422053"/>
            <a:ext cx="1946253"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Biological systems</a:t>
            </a:r>
          </a:p>
          <a:p>
            <a:endParaRPr lang="en-US" dirty="0"/>
          </a:p>
        </p:txBody>
      </p:sp>
      <p:sp>
        <p:nvSpPr>
          <p:cNvPr id="23" name="TextBox 22">
            <a:extLst>
              <a:ext uri="{FF2B5EF4-FFF2-40B4-BE49-F238E27FC236}">
                <a16:creationId xmlns:a16="http://schemas.microsoft.com/office/drawing/2014/main" id="{76ABD124-C324-D639-54DA-A9BBFEA097B1}"/>
              </a:ext>
            </a:extLst>
          </p:cNvPr>
          <p:cNvSpPr txBox="1"/>
          <p:nvPr/>
        </p:nvSpPr>
        <p:spPr>
          <a:xfrm>
            <a:off x="1286805" y="1422053"/>
            <a:ext cx="1946253"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Optical systems</a:t>
            </a:r>
          </a:p>
          <a:p>
            <a:endParaRPr lang="en-US" dirty="0"/>
          </a:p>
        </p:txBody>
      </p:sp>
      <p:sp>
        <p:nvSpPr>
          <p:cNvPr id="34" name="TextBox 33">
            <a:extLst>
              <a:ext uri="{FF2B5EF4-FFF2-40B4-BE49-F238E27FC236}">
                <a16:creationId xmlns:a16="http://schemas.microsoft.com/office/drawing/2014/main" id="{00BA60B1-26B5-13A3-54C7-9D42DF74AC28}"/>
              </a:ext>
            </a:extLst>
          </p:cNvPr>
          <p:cNvSpPr txBox="1"/>
          <p:nvPr/>
        </p:nvSpPr>
        <p:spPr>
          <a:xfrm>
            <a:off x="1655023" y="3479653"/>
            <a:ext cx="10044860"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Quantum systems:                      depend on          , which can be hard to generate classically!</a:t>
            </a:r>
          </a:p>
          <a:p>
            <a:endParaRPr lang="en-US" dirty="0"/>
          </a:p>
        </p:txBody>
      </p:sp>
      <p:sp>
        <p:nvSpPr>
          <p:cNvPr id="37" name="TextBox 36">
            <a:extLst>
              <a:ext uri="{FF2B5EF4-FFF2-40B4-BE49-F238E27FC236}">
                <a16:creationId xmlns:a16="http://schemas.microsoft.com/office/drawing/2014/main" id="{6BCE3163-21F6-E9D4-4FBA-B26DDCDC3E42}"/>
              </a:ext>
            </a:extLst>
          </p:cNvPr>
          <p:cNvSpPr txBox="1"/>
          <p:nvPr/>
        </p:nvSpPr>
        <p:spPr>
          <a:xfrm>
            <a:off x="5336703" y="1422053"/>
            <a:ext cx="1946253"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Quantum systems</a:t>
            </a:r>
          </a:p>
          <a:p>
            <a:endParaRPr lang="en-US" dirty="0"/>
          </a:p>
        </p:txBody>
      </p:sp>
      <p:pic>
        <p:nvPicPr>
          <p:cNvPr id="39" name="Picture 38">
            <a:extLst>
              <a:ext uri="{FF2B5EF4-FFF2-40B4-BE49-F238E27FC236}">
                <a16:creationId xmlns:a16="http://schemas.microsoft.com/office/drawing/2014/main" id="{2819EC8F-DB2C-6A64-7B2A-CA013197DFFF}"/>
              </a:ext>
            </a:extLst>
          </p:cNvPr>
          <p:cNvPicPr>
            <a:picLocks noChangeAspect="1"/>
          </p:cNvPicPr>
          <p:nvPr/>
        </p:nvPicPr>
        <p:blipFill>
          <a:blip r:embed="rId8"/>
          <a:stretch>
            <a:fillRect/>
          </a:stretch>
        </p:blipFill>
        <p:spPr>
          <a:xfrm>
            <a:off x="4162195" y="1717965"/>
            <a:ext cx="4122094" cy="1435251"/>
          </a:xfrm>
          <a:prstGeom prst="rect">
            <a:avLst/>
          </a:prstGeom>
        </p:spPr>
      </p:pic>
      <p:sp>
        <p:nvSpPr>
          <p:cNvPr id="45" name="Title 1 2 6">
            <a:extLst>
              <a:ext uri="{FF2B5EF4-FFF2-40B4-BE49-F238E27FC236}">
                <a16:creationId xmlns:a16="http://schemas.microsoft.com/office/drawing/2014/main" id="{8D5199AC-C0B2-E86D-CF47-A214DD4C397A}"/>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
        <p:nvSpPr>
          <p:cNvPr id="48" name="Title 1 1">
            <a:extLst>
              <a:ext uri="{FF2B5EF4-FFF2-40B4-BE49-F238E27FC236}">
                <a16:creationId xmlns:a16="http://schemas.microsoft.com/office/drawing/2014/main" id="{C8BC93FC-21EF-284B-853A-D0AECA4D4F36}"/>
              </a:ext>
            </a:extLst>
          </p:cNvPr>
          <p:cNvSpPr txBox="1">
            <a:spLocks/>
          </p:cNvSpPr>
          <p:nvPr/>
        </p:nvSpPr>
        <p:spPr>
          <a:xfrm>
            <a:off x="2850092" y="37214"/>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Resolvable Expressive Capacity and </a:t>
            </a:r>
            <a:r>
              <a:rPr lang="en-US" sz="2400" dirty="0" err="1">
                <a:solidFill>
                  <a:schemeClr val="tx2"/>
                </a:solidFill>
                <a:latin typeface="Baskerville Old Face" panose="02020602080505020303" pitchFamily="18" charset="0"/>
              </a:rPr>
              <a:t>Eigentasks</a:t>
            </a:r>
            <a:r>
              <a:rPr lang="en-US" sz="2400" dirty="0">
                <a:solidFill>
                  <a:schemeClr val="tx2"/>
                </a:solidFill>
                <a:latin typeface="Baskerville Old Face" panose="02020602080505020303" pitchFamily="18" charset="0"/>
              </a:rPr>
              <a:t> </a:t>
            </a:r>
          </a:p>
        </p:txBody>
      </p:sp>
      <p:cxnSp>
        <p:nvCxnSpPr>
          <p:cNvPr id="49" name="Straight Connector 48">
            <a:extLst>
              <a:ext uri="{FF2B5EF4-FFF2-40B4-BE49-F238E27FC236}">
                <a16:creationId xmlns:a16="http://schemas.microsoft.com/office/drawing/2014/main" id="{1004904C-1455-EF41-92BC-DEB1D47F51FA}"/>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25FC7F-D6B6-0416-6FC2-940A15A945AC}"/>
              </a:ext>
            </a:extLst>
          </p:cNvPr>
          <p:cNvPicPr>
            <a:picLocks noChangeAspect="1"/>
          </p:cNvPicPr>
          <p:nvPr/>
        </p:nvPicPr>
        <p:blipFill>
          <a:blip r:embed="rId9"/>
          <a:stretch>
            <a:fillRect/>
          </a:stretch>
        </p:blipFill>
        <p:spPr>
          <a:xfrm>
            <a:off x="103386" y="1807824"/>
            <a:ext cx="3799702" cy="1259261"/>
          </a:xfrm>
          <a:prstGeom prst="rect">
            <a:avLst/>
          </a:prstGeom>
        </p:spPr>
      </p:pic>
      <p:sp>
        <p:nvSpPr>
          <p:cNvPr id="2" name="Rectangle: Rounded Corners 1">
            <a:extLst>
              <a:ext uri="{FF2B5EF4-FFF2-40B4-BE49-F238E27FC236}">
                <a16:creationId xmlns:a16="http://schemas.microsoft.com/office/drawing/2014/main" id="{A52B2B79-1F38-C067-0AAE-39C5A72824CA}"/>
              </a:ext>
            </a:extLst>
          </p:cNvPr>
          <p:cNvSpPr/>
          <p:nvPr/>
        </p:nvSpPr>
        <p:spPr>
          <a:xfrm>
            <a:off x="4060455" y="1455766"/>
            <a:ext cx="4252862" cy="1823380"/>
          </a:xfrm>
          <a:prstGeom prst="roundRect">
            <a:avLst>
              <a:gd name="adj" fmla="val 6440"/>
            </a:avLst>
          </a:prstGeom>
          <a:noFill/>
          <a:ln w="254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hat{\rho}(\bm{u})$&#10;}&#10;&#10;&#10;\end{document}" title="IguanaTex Bitmap Display">
            <a:extLst>
              <a:ext uri="{FF2B5EF4-FFF2-40B4-BE49-F238E27FC236}">
                <a16:creationId xmlns:a16="http://schemas.microsoft.com/office/drawing/2014/main" id="{2C0A43DC-B546-BA17-C2FB-4387695E79F2}"/>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5046551" y="2847298"/>
            <a:ext cx="420498" cy="227370"/>
          </a:xfrm>
          <a:prstGeom prst="rect">
            <a:avLst/>
          </a:prstGeom>
        </p:spPr>
      </p:pic>
      <p:pic>
        <p:nvPicPr>
          <p:cNvPr id="24" name="Picture 2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x}(\bm{u}),\bm{\zeta}(\bm{u})$&#10;}&#10;&#10;&#10;\end{document}" title="IguanaTex Bitmap Display">
            <a:extLst>
              <a:ext uri="{FF2B5EF4-FFF2-40B4-BE49-F238E27FC236}">
                <a16:creationId xmlns:a16="http://schemas.microsoft.com/office/drawing/2014/main" id="{C020C10C-839F-F7D1-23DA-3835DEB32FA5}"/>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502177" y="3550575"/>
            <a:ext cx="1085606" cy="243199"/>
          </a:xfrm>
          <a:prstGeom prst="rect">
            <a:avLst/>
          </a:prstGeom>
        </p:spPr>
      </p:pic>
      <p:pic>
        <p:nvPicPr>
          <p:cNvPr id="43" name="Picture 42"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hat{\rho}(\bm{u})$&#10;}&#10;&#10;&#10;\end{document}" title="IguanaTex Bitmap Display">
            <a:extLst>
              <a:ext uri="{FF2B5EF4-FFF2-40B4-BE49-F238E27FC236}">
                <a16:creationId xmlns:a16="http://schemas.microsoft.com/office/drawing/2014/main" id="{F8E5B78C-2DF4-FF00-7A61-A3FA27CE2D5B}"/>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5718007" y="3559858"/>
            <a:ext cx="469917" cy="254092"/>
          </a:xfrm>
          <a:prstGeom prst="rect">
            <a:avLst/>
          </a:prstGeom>
        </p:spPr>
      </p:pic>
      <p:pic>
        <p:nvPicPr>
          <p:cNvPr id="44" name="Picture 4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 \bm{x}(\bm{u}) + \frac{1}{\sqrt{S}}\bm{\zeta}(\bm{u})$&#10;}&#10;&#10;&#10;\end{document}" title="IguanaTex Bitmap Display">
            <a:extLst>
              <a:ext uri="{FF2B5EF4-FFF2-40B4-BE49-F238E27FC236}">
                <a16:creationId xmlns:a16="http://schemas.microsoft.com/office/drawing/2014/main" id="{84FD9AA1-674A-CD53-2C27-CE7A0A23935C}"/>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5060978" y="727449"/>
            <a:ext cx="2527669" cy="458498"/>
          </a:xfrm>
          <a:prstGeom prst="rect">
            <a:avLst/>
          </a:prstGeom>
        </p:spPr>
      </p:pic>
      <p:pic>
        <p:nvPicPr>
          <p:cNvPr id="46" name="Picture 4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5E4CE03-5313-04B5-5E29-F85EA37AA808}"/>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4117550" y="727449"/>
            <a:ext cx="768775" cy="359684"/>
          </a:xfrm>
          <a:prstGeom prst="rect">
            <a:avLst/>
          </a:prstGeom>
        </p:spPr>
      </p:pic>
    </p:spTree>
    <p:extLst>
      <p:ext uri="{BB962C8B-B14F-4D97-AF65-F5344CB8AC3E}">
        <p14:creationId xmlns:p14="http://schemas.microsoft.com/office/powerpoint/2010/main" val="1989069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74D5808-0C63-28D6-E9B3-0CD7CC6BD998}"/>
              </a:ext>
            </a:extLst>
          </p:cNvPr>
          <p:cNvPicPr>
            <a:picLocks noChangeAspect="1"/>
          </p:cNvPicPr>
          <p:nvPr/>
        </p:nvPicPr>
        <p:blipFill>
          <a:blip r:embed="rId10"/>
          <a:stretch>
            <a:fillRect/>
          </a:stretch>
        </p:blipFill>
        <p:spPr>
          <a:xfrm>
            <a:off x="8301452" y="1745218"/>
            <a:ext cx="3792000" cy="1286175"/>
          </a:xfrm>
          <a:prstGeom prst="rect">
            <a:avLst/>
          </a:prstGeom>
        </p:spPr>
      </p:pic>
      <p:sp>
        <p:nvSpPr>
          <p:cNvPr id="26" name="TextBox 25">
            <a:extLst>
              <a:ext uri="{FF2B5EF4-FFF2-40B4-BE49-F238E27FC236}">
                <a16:creationId xmlns:a16="http://schemas.microsoft.com/office/drawing/2014/main" id="{4F774CCC-D31D-CDD3-D82C-DAD67228CDE5}"/>
              </a:ext>
            </a:extLst>
          </p:cNvPr>
          <p:cNvSpPr txBox="1"/>
          <p:nvPr/>
        </p:nvSpPr>
        <p:spPr>
          <a:xfrm>
            <a:off x="9262425" y="1422053"/>
            <a:ext cx="1946253"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Biological systems</a:t>
            </a:r>
          </a:p>
          <a:p>
            <a:endParaRPr lang="en-US" dirty="0"/>
          </a:p>
        </p:txBody>
      </p:sp>
      <p:sp>
        <p:nvSpPr>
          <p:cNvPr id="23" name="TextBox 22">
            <a:extLst>
              <a:ext uri="{FF2B5EF4-FFF2-40B4-BE49-F238E27FC236}">
                <a16:creationId xmlns:a16="http://schemas.microsoft.com/office/drawing/2014/main" id="{76ABD124-C324-D639-54DA-A9BBFEA097B1}"/>
              </a:ext>
            </a:extLst>
          </p:cNvPr>
          <p:cNvSpPr txBox="1"/>
          <p:nvPr/>
        </p:nvSpPr>
        <p:spPr>
          <a:xfrm>
            <a:off x="1286805" y="1422053"/>
            <a:ext cx="1946253"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Optical systems</a:t>
            </a:r>
          </a:p>
          <a:p>
            <a:endParaRPr lang="en-US" dirty="0"/>
          </a:p>
        </p:txBody>
      </p:sp>
      <p:pic>
        <p:nvPicPr>
          <p:cNvPr id="27" name="Picture 2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mathbf{G} = \int d\bm{u}~p(\bm{u})\bm{x}\bm{x}^T$&#10;}&#10;&#10;&#10;\end{document}" title="IguanaTex Bitmap Display">
            <a:extLst>
              <a:ext uri="{FF2B5EF4-FFF2-40B4-BE49-F238E27FC236}">
                <a16:creationId xmlns:a16="http://schemas.microsoft.com/office/drawing/2014/main" id="{B5C9FE5F-4CC2-232C-6A1B-8C99321B3B92}"/>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761459" y="4454365"/>
            <a:ext cx="2120180" cy="288076"/>
          </a:xfrm>
          <a:prstGeom prst="rect">
            <a:avLst/>
          </a:prstGeom>
        </p:spPr>
      </p:pic>
      <p:pic>
        <p:nvPicPr>
          <p:cNvPr id="38" name="Picture 3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mathbf{V} = \int d\bm{u}~p(\bm{u}){\rm Cov}[\bm{\zeta}\bm{\zeta}^T]$&#10;}&#10;&#10;&#10;\end{document}" title="IguanaTex Bitmap Display">
            <a:extLst>
              <a:ext uri="{FF2B5EF4-FFF2-40B4-BE49-F238E27FC236}">
                <a16:creationId xmlns:a16="http://schemas.microsoft.com/office/drawing/2014/main" id="{D118BF35-E129-C259-7FB7-BFB09157859F}"/>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6997873" y="4454365"/>
            <a:ext cx="2652129" cy="288076"/>
          </a:xfrm>
          <a:prstGeom prst="rect">
            <a:avLst/>
          </a:prstGeom>
        </p:spPr>
      </p:pic>
      <p:sp>
        <p:nvSpPr>
          <p:cNvPr id="29" name="TextBox 28">
            <a:extLst>
              <a:ext uri="{FF2B5EF4-FFF2-40B4-BE49-F238E27FC236}">
                <a16:creationId xmlns:a16="http://schemas.microsoft.com/office/drawing/2014/main" id="{144AF2B6-3B7A-B1EA-35B2-1C9638FD41B5}"/>
              </a:ext>
            </a:extLst>
          </p:cNvPr>
          <p:cNvSpPr txBox="1"/>
          <p:nvPr/>
        </p:nvSpPr>
        <p:spPr>
          <a:xfrm>
            <a:off x="2035183" y="3937199"/>
            <a:ext cx="3992487" cy="369332"/>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Gram matrix</a:t>
            </a:r>
            <a:endParaRPr lang="en-US" dirty="0"/>
          </a:p>
        </p:txBody>
      </p:sp>
      <p:sp>
        <p:nvSpPr>
          <p:cNvPr id="30" name="TextBox 29">
            <a:extLst>
              <a:ext uri="{FF2B5EF4-FFF2-40B4-BE49-F238E27FC236}">
                <a16:creationId xmlns:a16="http://schemas.microsoft.com/office/drawing/2014/main" id="{588F9065-149C-DA63-EC32-2352374B49EE}"/>
              </a:ext>
            </a:extLst>
          </p:cNvPr>
          <p:cNvSpPr txBox="1"/>
          <p:nvPr/>
        </p:nvSpPr>
        <p:spPr>
          <a:xfrm>
            <a:off x="7423752" y="3937199"/>
            <a:ext cx="3992487"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Covariance matrix</a:t>
            </a:r>
            <a:endParaRPr lang="en-US" dirty="0"/>
          </a:p>
        </p:txBody>
      </p:sp>
      <p:pic>
        <p:nvPicPr>
          <p:cNvPr id="31" name="Picture 3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athbf{V}\bm{r}^{(k)} = \beta_k^2\mathbf{G}\bm{r}^{(k)}&#10;\]&#10;}&#10;&#10;&#10;\end{document}" title="IguanaTex Bitmap Display">
            <a:extLst>
              <a:ext uri="{FF2B5EF4-FFF2-40B4-BE49-F238E27FC236}">
                <a16:creationId xmlns:a16="http://schemas.microsoft.com/office/drawing/2014/main" id="{309B64FF-3D54-416B-2F0F-814EC927702D}"/>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5179183" y="5302800"/>
            <a:ext cx="1871733" cy="301794"/>
          </a:xfrm>
          <a:prstGeom prst="rect">
            <a:avLst/>
          </a:prstGeom>
        </p:spPr>
      </p:pic>
      <p:sp>
        <p:nvSpPr>
          <p:cNvPr id="32" name="TextBox 31">
            <a:extLst>
              <a:ext uri="{FF2B5EF4-FFF2-40B4-BE49-F238E27FC236}">
                <a16:creationId xmlns:a16="http://schemas.microsoft.com/office/drawing/2014/main" id="{D4B64FBD-E8F8-A319-2A6C-CCB4BDCFCF66}"/>
              </a:ext>
            </a:extLst>
          </p:cNvPr>
          <p:cNvSpPr txBox="1"/>
          <p:nvPr/>
        </p:nvSpPr>
        <p:spPr>
          <a:xfrm>
            <a:off x="1486466" y="4883377"/>
            <a:ext cx="3827918"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Linear eigenvalue problem:</a:t>
            </a:r>
            <a:endParaRPr lang="en-US" dirty="0"/>
          </a:p>
        </p:txBody>
      </p:sp>
      <p:cxnSp>
        <p:nvCxnSpPr>
          <p:cNvPr id="33" name="Straight Connector 32">
            <a:extLst>
              <a:ext uri="{FF2B5EF4-FFF2-40B4-BE49-F238E27FC236}">
                <a16:creationId xmlns:a16="http://schemas.microsoft.com/office/drawing/2014/main" id="{6E1F90B8-4A5C-4489-2A00-DD8448352E40}"/>
              </a:ext>
            </a:extLst>
          </p:cNvPr>
          <p:cNvCxnSpPr>
            <a:cxnSpLocks/>
          </p:cNvCxnSpPr>
          <p:nvPr/>
        </p:nvCxnSpPr>
        <p:spPr>
          <a:xfrm flipV="1">
            <a:off x="6094925" y="5726093"/>
            <a:ext cx="0" cy="113190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0BA60B1-26B5-13A3-54C7-9D42DF74AC28}"/>
              </a:ext>
            </a:extLst>
          </p:cNvPr>
          <p:cNvSpPr txBox="1"/>
          <p:nvPr/>
        </p:nvSpPr>
        <p:spPr>
          <a:xfrm>
            <a:off x="1655023" y="3479653"/>
            <a:ext cx="10044860"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Quantum systems:                      depend on          , which can be hard to generate classically!</a:t>
            </a:r>
          </a:p>
          <a:p>
            <a:endParaRPr lang="en-US" dirty="0"/>
          </a:p>
        </p:txBody>
      </p:sp>
      <p:sp>
        <p:nvSpPr>
          <p:cNvPr id="35" name="Rectangle: Rounded Corners 34">
            <a:extLst>
              <a:ext uri="{FF2B5EF4-FFF2-40B4-BE49-F238E27FC236}">
                <a16:creationId xmlns:a16="http://schemas.microsoft.com/office/drawing/2014/main" id="{61EE15E2-53BB-02F9-1E28-C979D1504E9E}"/>
              </a:ext>
            </a:extLst>
          </p:cNvPr>
          <p:cNvSpPr/>
          <p:nvPr/>
        </p:nvSpPr>
        <p:spPr>
          <a:xfrm>
            <a:off x="4981266" y="5185763"/>
            <a:ext cx="2218104" cy="540329"/>
          </a:xfrm>
          <a:prstGeom prst="roundRect">
            <a:avLst>
              <a:gd name="adj" fmla="val 6440"/>
            </a:avLst>
          </a:prstGeom>
          <a:noFill/>
          <a:ln w="254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BCE3163-21F6-E9D4-4FBA-B26DDCDC3E42}"/>
              </a:ext>
            </a:extLst>
          </p:cNvPr>
          <p:cNvSpPr txBox="1"/>
          <p:nvPr/>
        </p:nvSpPr>
        <p:spPr>
          <a:xfrm>
            <a:off x="5336703" y="1422053"/>
            <a:ext cx="1946253"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Quantum systems</a:t>
            </a:r>
          </a:p>
          <a:p>
            <a:endParaRPr lang="en-US" dirty="0"/>
          </a:p>
        </p:txBody>
      </p:sp>
      <p:pic>
        <p:nvPicPr>
          <p:cNvPr id="39" name="Picture 38">
            <a:extLst>
              <a:ext uri="{FF2B5EF4-FFF2-40B4-BE49-F238E27FC236}">
                <a16:creationId xmlns:a16="http://schemas.microsoft.com/office/drawing/2014/main" id="{2819EC8F-DB2C-6A64-7B2A-CA013197DFFF}"/>
              </a:ext>
            </a:extLst>
          </p:cNvPr>
          <p:cNvPicPr>
            <a:picLocks noChangeAspect="1"/>
          </p:cNvPicPr>
          <p:nvPr/>
        </p:nvPicPr>
        <p:blipFill>
          <a:blip r:embed="rId14"/>
          <a:stretch>
            <a:fillRect/>
          </a:stretch>
        </p:blipFill>
        <p:spPr>
          <a:xfrm>
            <a:off x="4162195" y="1717965"/>
            <a:ext cx="4122094" cy="1435251"/>
          </a:xfrm>
          <a:prstGeom prst="rect">
            <a:avLst/>
          </a:prstGeom>
        </p:spPr>
      </p:pic>
      <p:sp>
        <p:nvSpPr>
          <p:cNvPr id="45" name="Title 1 2 6">
            <a:extLst>
              <a:ext uri="{FF2B5EF4-FFF2-40B4-BE49-F238E27FC236}">
                <a16:creationId xmlns:a16="http://schemas.microsoft.com/office/drawing/2014/main" id="{8D5199AC-C0B2-E86D-CF47-A214DD4C397A}"/>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
        <p:nvSpPr>
          <p:cNvPr id="48" name="Title 1 1">
            <a:extLst>
              <a:ext uri="{FF2B5EF4-FFF2-40B4-BE49-F238E27FC236}">
                <a16:creationId xmlns:a16="http://schemas.microsoft.com/office/drawing/2014/main" id="{C8BC93FC-21EF-284B-853A-D0AECA4D4F36}"/>
              </a:ext>
            </a:extLst>
          </p:cNvPr>
          <p:cNvSpPr txBox="1">
            <a:spLocks/>
          </p:cNvSpPr>
          <p:nvPr/>
        </p:nvSpPr>
        <p:spPr>
          <a:xfrm>
            <a:off x="2850092" y="37214"/>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Resolvable Expressive Capacity and </a:t>
            </a:r>
            <a:r>
              <a:rPr lang="en-US" sz="2400" dirty="0" err="1">
                <a:solidFill>
                  <a:schemeClr val="tx2"/>
                </a:solidFill>
                <a:latin typeface="Baskerville Old Face" panose="02020602080505020303" pitchFamily="18" charset="0"/>
              </a:rPr>
              <a:t>Eigentasks</a:t>
            </a:r>
            <a:r>
              <a:rPr lang="en-US" sz="2400" dirty="0">
                <a:solidFill>
                  <a:schemeClr val="tx2"/>
                </a:solidFill>
                <a:latin typeface="Baskerville Old Face" panose="02020602080505020303" pitchFamily="18" charset="0"/>
              </a:rPr>
              <a:t> </a:t>
            </a:r>
          </a:p>
        </p:txBody>
      </p:sp>
      <p:cxnSp>
        <p:nvCxnSpPr>
          <p:cNvPr id="49" name="Straight Connector 48">
            <a:extLst>
              <a:ext uri="{FF2B5EF4-FFF2-40B4-BE49-F238E27FC236}">
                <a16:creationId xmlns:a16="http://schemas.microsoft.com/office/drawing/2014/main" id="{1004904C-1455-EF41-92BC-DEB1D47F51FA}"/>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25FC7F-D6B6-0416-6FC2-940A15A945AC}"/>
              </a:ext>
            </a:extLst>
          </p:cNvPr>
          <p:cNvPicPr>
            <a:picLocks noChangeAspect="1"/>
          </p:cNvPicPr>
          <p:nvPr/>
        </p:nvPicPr>
        <p:blipFill>
          <a:blip r:embed="rId15"/>
          <a:stretch>
            <a:fillRect/>
          </a:stretch>
        </p:blipFill>
        <p:spPr>
          <a:xfrm>
            <a:off x="103386" y="1807824"/>
            <a:ext cx="3799702" cy="1259261"/>
          </a:xfrm>
          <a:prstGeom prst="rect">
            <a:avLst/>
          </a:prstGeom>
        </p:spPr>
      </p:pic>
      <p:sp>
        <p:nvSpPr>
          <p:cNvPr id="2" name="Rectangle: Rounded Corners 1">
            <a:extLst>
              <a:ext uri="{FF2B5EF4-FFF2-40B4-BE49-F238E27FC236}">
                <a16:creationId xmlns:a16="http://schemas.microsoft.com/office/drawing/2014/main" id="{A52B2B79-1F38-C067-0AAE-39C5A72824CA}"/>
              </a:ext>
            </a:extLst>
          </p:cNvPr>
          <p:cNvSpPr/>
          <p:nvPr/>
        </p:nvSpPr>
        <p:spPr>
          <a:xfrm>
            <a:off x="4060455" y="1455766"/>
            <a:ext cx="4252862" cy="1823380"/>
          </a:xfrm>
          <a:prstGeom prst="roundRect">
            <a:avLst>
              <a:gd name="adj" fmla="val 6440"/>
            </a:avLst>
          </a:prstGeom>
          <a:noFill/>
          <a:ln w="254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hat{\rho}(\bm{u})$&#10;}&#10;&#10;&#10;\end{document}" title="IguanaTex Bitmap Display">
            <a:extLst>
              <a:ext uri="{FF2B5EF4-FFF2-40B4-BE49-F238E27FC236}">
                <a16:creationId xmlns:a16="http://schemas.microsoft.com/office/drawing/2014/main" id="{2C0A43DC-B546-BA17-C2FB-4387695E79F2}"/>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5046551" y="2847298"/>
            <a:ext cx="420498" cy="227370"/>
          </a:xfrm>
          <a:prstGeom prst="rect">
            <a:avLst/>
          </a:prstGeom>
        </p:spPr>
      </p:pic>
      <p:pic>
        <p:nvPicPr>
          <p:cNvPr id="24" name="Picture 2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x}(\bm{u}),\bm{\zeta}(\bm{u})$&#10;}&#10;&#10;&#10;\end{document}" title="IguanaTex Bitmap Display">
            <a:extLst>
              <a:ext uri="{FF2B5EF4-FFF2-40B4-BE49-F238E27FC236}">
                <a16:creationId xmlns:a16="http://schemas.microsoft.com/office/drawing/2014/main" id="{C020C10C-839F-F7D1-23DA-3835DEB32FA5}"/>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3502177" y="3550575"/>
            <a:ext cx="1085606" cy="243199"/>
          </a:xfrm>
          <a:prstGeom prst="rect">
            <a:avLst/>
          </a:prstGeom>
        </p:spPr>
      </p:pic>
      <p:pic>
        <p:nvPicPr>
          <p:cNvPr id="43" name="Picture 42"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hat{\rho}(\bm{u})$&#10;}&#10;&#10;&#10;\end{document}" title="IguanaTex Bitmap Display">
            <a:extLst>
              <a:ext uri="{FF2B5EF4-FFF2-40B4-BE49-F238E27FC236}">
                <a16:creationId xmlns:a16="http://schemas.microsoft.com/office/drawing/2014/main" id="{F8E5B78C-2DF4-FF00-7A61-A3FA27CE2D5B}"/>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5718007" y="3559858"/>
            <a:ext cx="469917" cy="254092"/>
          </a:xfrm>
          <a:prstGeom prst="rect">
            <a:avLst/>
          </a:prstGeom>
        </p:spPr>
      </p:pic>
      <p:pic>
        <p:nvPicPr>
          <p:cNvPr id="44" name="Picture 4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 \bm{x}(\bm{u}) + \frac{1}{\sqrt{S}}\bm{\zeta}(\bm{u})$&#10;}&#10;&#10;&#10;\end{document}" title="IguanaTex Bitmap Display">
            <a:extLst>
              <a:ext uri="{FF2B5EF4-FFF2-40B4-BE49-F238E27FC236}">
                <a16:creationId xmlns:a16="http://schemas.microsoft.com/office/drawing/2014/main" id="{84FD9AA1-674A-CD53-2C27-CE7A0A23935C}"/>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5060978" y="727449"/>
            <a:ext cx="2527669" cy="458498"/>
          </a:xfrm>
          <a:prstGeom prst="rect">
            <a:avLst/>
          </a:prstGeom>
        </p:spPr>
      </p:pic>
      <p:pic>
        <p:nvPicPr>
          <p:cNvPr id="46" name="Picture 4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5E4CE03-5313-04B5-5E29-F85EA37AA808}"/>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4117550" y="727449"/>
            <a:ext cx="768775" cy="359684"/>
          </a:xfrm>
          <a:prstGeom prst="rect">
            <a:avLst/>
          </a:prstGeom>
        </p:spPr>
      </p:pic>
    </p:spTree>
    <p:extLst>
      <p:ext uri="{BB962C8B-B14F-4D97-AF65-F5344CB8AC3E}">
        <p14:creationId xmlns:p14="http://schemas.microsoft.com/office/powerpoint/2010/main" val="231556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05936A2-D620-2429-2287-C402985313DC}"/>
              </a:ext>
            </a:extLst>
          </p:cNvPr>
          <p:cNvSpPr txBox="1"/>
          <p:nvPr/>
        </p:nvSpPr>
        <p:spPr>
          <a:xfrm>
            <a:off x="1200018" y="109068"/>
            <a:ext cx="4121883" cy="646331"/>
          </a:xfrm>
          <a:prstGeom prst="rect">
            <a:avLst/>
          </a:prstGeom>
          <a:noFill/>
        </p:spPr>
        <p:txBody>
          <a:bodyPr wrap="square" rtlCol="0">
            <a:spAutoFit/>
          </a:bodyPr>
          <a:lstStyle/>
          <a:p>
            <a:pPr algn="l"/>
            <a:r>
              <a:rPr lang="en-US" u="sng" dirty="0">
                <a:solidFill>
                  <a:schemeClr val="tx2"/>
                </a:solidFill>
                <a:latin typeface="Baskerville Old Face" panose="02020602080505020303" pitchFamily="18" charset="0"/>
              </a:rPr>
              <a:t>Resolvable</a:t>
            </a:r>
            <a:r>
              <a:rPr lang="en-US" dirty="0">
                <a:solidFill>
                  <a:schemeClr val="tx2"/>
                </a:solidFill>
                <a:latin typeface="Baskerville Old Face" panose="02020602080505020303" pitchFamily="18" charset="0"/>
              </a:rPr>
              <a:t> Expressive Capacity (REC)</a:t>
            </a:r>
            <a:endParaRPr lang="en-US" sz="1800" dirty="0">
              <a:solidFill>
                <a:schemeClr val="tx2"/>
              </a:solidFill>
              <a:latin typeface="Baskerville Old Face" panose="02020602080505020303" pitchFamily="18" charset="0"/>
            </a:endParaRPr>
          </a:p>
          <a:p>
            <a:endParaRPr lang="en-US" dirty="0"/>
          </a:p>
        </p:txBody>
      </p:sp>
      <p:sp>
        <p:nvSpPr>
          <p:cNvPr id="18" name="TextBox 17">
            <a:extLst>
              <a:ext uri="{FF2B5EF4-FFF2-40B4-BE49-F238E27FC236}">
                <a16:creationId xmlns:a16="http://schemas.microsoft.com/office/drawing/2014/main" id="{48C2523B-FFE6-B8ED-C12C-C5E96E7212E1}"/>
              </a:ext>
            </a:extLst>
          </p:cNvPr>
          <p:cNvSpPr txBox="1"/>
          <p:nvPr/>
        </p:nvSpPr>
        <p:spPr>
          <a:xfrm>
            <a:off x="8631776" y="109068"/>
            <a:ext cx="1444118" cy="369332"/>
          </a:xfrm>
          <a:prstGeom prst="rect">
            <a:avLst/>
          </a:prstGeom>
          <a:noFill/>
        </p:spPr>
        <p:txBody>
          <a:bodyPr wrap="square" rtlCol="0">
            <a:spAutoFit/>
          </a:bodyPr>
          <a:lstStyle/>
          <a:p>
            <a:pPr algn="l"/>
            <a:r>
              <a:rPr lang="en-US" sz="1800" dirty="0" err="1">
                <a:solidFill>
                  <a:schemeClr val="tx2"/>
                </a:solidFill>
                <a:latin typeface="Baskerville Old Face" panose="02020602080505020303" pitchFamily="18" charset="0"/>
              </a:rPr>
              <a:t>Eigentasks</a:t>
            </a:r>
            <a:endParaRPr lang="en-US" dirty="0"/>
          </a:p>
        </p:txBody>
      </p:sp>
      <p:cxnSp>
        <p:nvCxnSpPr>
          <p:cNvPr id="20" name="Straight Connector 19">
            <a:extLst>
              <a:ext uri="{FF2B5EF4-FFF2-40B4-BE49-F238E27FC236}">
                <a16:creationId xmlns:a16="http://schemas.microsoft.com/office/drawing/2014/main" id="{730D6030-1D51-653A-E7BE-2CEAD03D0D70}"/>
              </a:ext>
            </a:extLst>
          </p:cNvPr>
          <p:cNvCxnSpPr>
            <a:cxnSpLocks/>
          </p:cNvCxnSpPr>
          <p:nvPr/>
        </p:nvCxnSpPr>
        <p:spPr>
          <a:xfrm flipV="1">
            <a:off x="6094925" y="1568"/>
            <a:ext cx="0" cy="68564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itle 1 2 6">
            <a:extLst>
              <a:ext uri="{FF2B5EF4-FFF2-40B4-BE49-F238E27FC236}">
                <a16:creationId xmlns:a16="http://schemas.microsoft.com/office/drawing/2014/main" id="{0AD54E0C-9ACA-AEFB-5B6D-737260DAEEAC}"/>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Tree>
    <p:extLst>
      <p:ext uri="{BB962C8B-B14F-4D97-AF65-F5344CB8AC3E}">
        <p14:creationId xmlns:p14="http://schemas.microsoft.com/office/powerpoint/2010/main" val="385693606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4" name="Title 1 2 6">
            <a:extLst>
              <a:ext uri="{FF2B5EF4-FFF2-40B4-BE49-F238E27FC236}">
                <a16:creationId xmlns:a16="http://schemas.microsoft.com/office/drawing/2014/main" id="{FD56633F-5E00-9379-ACC3-D4AD4FB2B6F8}"/>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cxnSp>
        <p:nvCxnSpPr>
          <p:cNvPr id="10" name="Straight Connector 9">
            <a:extLst>
              <a:ext uri="{FF2B5EF4-FFF2-40B4-BE49-F238E27FC236}">
                <a16:creationId xmlns:a16="http://schemas.microsoft.com/office/drawing/2014/main" id="{F1997DE1-FBCD-79DC-D43A-4BD3C8473918}"/>
              </a:ext>
            </a:extLst>
          </p:cNvPr>
          <p:cNvCxnSpPr>
            <a:cxnSpLocks/>
          </p:cNvCxnSpPr>
          <p:nvPr/>
        </p:nvCxnSpPr>
        <p:spPr>
          <a:xfrm flipV="1">
            <a:off x="6094925" y="1568"/>
            <a:ext cx="0" cy="68564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7932C6-55CE-06F7-5319-83C22685BE32}"/>
              </a:ext>
            </a:extLst>
          </p:cNvPr>
          <p:cNvSpPr txBox="1"/>
          <p:nvPr/>
        </p:nvSpPr>
        <p:spPr>
          <a:xfrm>
            <a:off x="1200018" y="109068"/>
            <a:ext cx="4121883" cy="646331"/>
          </a:xfrm>
          <a:prstGeom prst="rect">
            <a:avLst/>
          </a:prstGeom>
          <a:noFill/>
        </p:spPr>
        <p:txBody>
          <a:bodyPr wrap="square" rtlCol="0">
            <a:spAutoFit/>
          </a:bodyPr>
          <a:lstStyle/>
          <a:p>
            <a:pPr algn="l"/>
            <a:r>
              <a:rPr lang="en-US" u="sng" dirty="0">
                <a:solidFill>
                  <a:schemeClr val="tx2"/>
                </a:solidFill>
                <a:latin typeface="Baskerville Old Face" panose="02020602080505020303" pitchFamily="18" charset="0"/>
              </a:rPr>
              <a:t>Resolvable</a:t>
            </a:r>
            <a:r>
              <a:rPr lang="en-US" dirty="0">
                <a:solidFill>
                  <a:schemeClr val="tx2"/>
                </a:solidFill>
                <a:latin typeface="Baskerville Old Face" panose="02020602080505020303" pitchFamily="18" charset="0"/>
              </a:rPr>
              <a:t> Expressive Capacity (REC)</a:t>
            </a:r>
            <a:endParaRPr lang="en-US" sz="1800" dirty="0">
              <a:solidFill>
                <a:schemeClr val="tx2"/>
              </a:solidFill>
              <a:latin typeface="Baskerville Old Face" panose="02020602080505020303" pitchFamily="18" charset="0"/>
            </a:endParaRPr>
          </a:p>
          <a:p>
            <a:endParaRPr lang="en-US" dirty="0"/>
          </a:p>
        </p:txBody>
      </p:sp>
      <p:sp>
        <p:nvSpPr>
          <p:cNvPr id="12" name="TextBox 11">
            <a:extLst>
              <a:ext uri="{FF2B5EF4-FFF2-40B4-BE49-F238E27FC236}">
                <a16:creationId xmlns:a16="http://schemas.microsoft.com/office/drawing/2014/main" id="{9FB33D97-B6BC-5D1B-0664-19CE88870F2F}"/>
              </a:ext>
            </a:extLst>
          </p:cNvPr>
          <p:cNvSpPr txBox="1"/>
          <p:nvPr/>
        </p:nvSpPr>
        <p:spPr>
          <a:xfrm>
            <a:off x="8631776" y="109068"/>
            <a:ext cx="1444118" cy="369332"/>
          </a:xfrm>
          <a:prstGeom prst="rect">
            <a:avLst/>
          </a:prstGeom>
          <a:noFill/>
        </p:spPr>
        <p:txBody>
          <a:bodyPr wrap="square" rtlCol="0">
            <a:spAutoFit/>
          </a:bodyPr>
          <a:lstStyle/>
          <a:p>
            <a:pPr algn="l"/>
            <a:r>
              <a:rPr lang="en-US" sz="1800" dirty="0" err="1">
                <a:solidFill>
                  <a:schemeClr val="tx2"/>
                </a:solidFill>
                <a:latin typeface="Baskerville Old Face" panose="02020602080505020303" pitchFamily="18" charset="0"/>
              </a:rPr>
              <a:t>Eigentasks</a:t>
            </a:r>
            <a:endParaRPr lang="en-US" dirty="0"/>
          </a:p>
        </p:txBody>
      </p:sp>
      <p:pic>
        <p:nvPicPr>
          <p:cNvPr id="32" name="Picture 3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C_T(\bm{\theta}) = \sum_{l=0}^{\infty} C(f_l) =  \sum_{k=1}^K \frac{1}{1+\beta_k^2(\bm{\theta})/S}&#10;\]&#10;}&#10;&#10;&#10;\end{document}" title="IguanaTex Bitmap Display">
            <a:extLst>
              <a:ext uri="{FF2B5EF4-FFF2-40B4-BE49-F238E27FC236}">
                <a16:creationId xmlns:a16="http://schemas.microsoft.com/office/drawing/2014/main" id="{1059B46C-BDB0-1D31-DC29-9255E1C2ACBB}"/>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48356" y="829190"/>
            <a:ext cx="4148903" cy="745340"/>
          </a:xfrm>
          <a:prstGeom prst="rect">
            <a:avLst/>
          </a:prstGeom>
        </p:spPr>
      </p:pic>
      <p:sp>
        <p:nvSpPr>
          <p:cNvPr id="33" name="TextBox 32">
            <a:extLst>
              <a:ext uri="{FF2B5EF4-FFF2-40B4-BE49-F238E27FC236}">
                <a16:creationId xmlns:a16="http://schemas.microsoft.com/office/drawing/2014/main" id="{578EBA15-E39C-EF75-3BF9-11803125F836}"/>
              </a:ext>
            </a:extLst>
          </p:cNvPr>
          <p:cNvSpPr txBox="1"/>
          <p:nvPr/>
        </p:nvSpPr>
        <p:spPr>
          <a:xfrm>
            <a:off x="820157" y="1692246"/>
            <a:ext cx="4854929"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for                 readout features,      readout qubits</a:t>
            </a:r>
            <a:endParaRPr lang="en-US" sz="1800" dirty="0">
              <a:solidFill>
                <a:schemeClr val="tx2"/>
              </a:solidFill>
              <a:latin typeface="Baskerville Old Face" panose="02020602080505020303" pitchFamily="18" charset="0"/>
            </a:endParaRPr>
          </a:p>
          <a:p>
            <a:endParaRPr lang="en-US" dirty="0"/>
          </a:p>
        </p:txBody>
      </p:sp>
      <p:pic>
        <p:nvPicPr>
          <p:cNvPr id="34" name="Picture 3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 2^R&#10;\]&#10;}&#10;&#10;&#10;\end{document}" title="IguanaTex Bitmap Display">
            <a:extLst>
              <a:ext uri="{FF2B5EF4-FFF2-40B4-BE49-F238E27FC236}">
                <a16:creationId xmlns:a16="http://schemas.microsoft.com/office/drawing/2014/main" id="{4890E8C3-DF38-41A6-C6F1-7383F2806F59}"/>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209694" y="1732617"/>
            <a:ext cx="838316" cy="225583"/>
          </a:xfrm>
          <a:prstGeom prst="rect">
            <a:avLst/>
          </a:prstGeom>
        </p:spPr>
      </p:pic>
      <p:pic>
        <p:nvPicPr>
          <p:cNvPr id="35" name="Picture 3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R&#10;\]&#10;}&#10;&#10;&#10;\end{document}" title="IguanaTex Bitmap Display">
            <a:extLst>
              <a:ext uri="{FF2B5EF4-FFF2-40B4-BE49-F238E27FC236}">
                <a16:creationId xmlns:a16="http://schemas.microsoft.com/office/drawing/2014/main" id="{B9458946-24C4-D768-3D98-635496BD7465}"/>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732137" y="1781673"/>
            <a:ext cx="181381" cy="178333"/>
          </a:xfrm>
          <a:prstGeom prst="rect">
            <a:avLst/>
          </a:prstGeom>
        </p:spPr>
      </p:pic>
      <p:sp>
        <p:nvSpPr>
          <p:cNvPr id="36" name="Rectangle: Rounded Corners 35">
            <a:extLst>
              <a:ext uri="{FF2B5EF4-FFF2-40B4-BE49-F238E27FC236}">
                <a16:creationId xmlns:a16="http://schemas.microsoft.com/office/drawing/2014/main" id="{DF4141D7-1562-9631-0EFE-19C8A5349F8C}"/>
              </a:ext>
            </a:extLst>
          </p:cNvPr>
          <p:cNvSpPr/>
          <p:nvPr/>
        </p:nvSpPr>
        <p:spPr>
          <a:xfrm>
            <a:off x="1043436" y="2900428"/>
            <a:ext cx="4052820" cy="3340369"/>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39930FD-42E2-6AE7-BCB7-69DA44D60755}"/>
              </a:ext>
            </a:extLst>
          </p:cNvPr>
          <p:cNvSpPr/>
          <p:nvPr/>
        </p:nvSpPr>
        <p:spPr>
          <a:xfrm>
            <a:off x="1021828" y="2879555"/>
            <a:ext cx="3986780" cy="3263093"/>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7FCE7262-5C79-5184-7A56-E78BFF16B6B5}"/>
              </a:ext>
            </a:extLst>
          </p:cNvPr>
          <p:cNvPicPr>
            <a:picLocks noChangeAspect="1"/>
          </p:cNvPicPr>
          <p:nvPr/>
        </p:nvPicPr>
        <p:blipFill>
          <a:blip r:embed="rId11"/>
          <a:stretch>
            <a:fillRect/>
          </a:stretch>
        </p:blipFill>
        <p:spPr>
          <a:xfrm>
            <a:off x="1278263" y="3015918"/>
            <a:ext cx="3503602" cy="2952389"/>
          </a:xfrm>
          <a:prstGeom prst="rect">
            <a:avLst/>
          </a:prstGeom>
        </p:spPr>
      </p:pic>
      <p:sp>
        <p:nvSpPr>
          <p:cNvPr id="41" name="TextBox 40">
            <a:extLst>
              <a:ext uri="{FF2B5EF4-FFF2-40B4-BE49-F238E27FC236}">
                <a16:creationId xmlns:a16="http://schemas.microsoft.com/office/drawing/2014/main" id="{0C279C44-33C3-DE1F-5A59-0F107DC2DD58}"/>
              </a:ext>
            </a:extLst>
          </p:cNvPr>
          <p:cNvSpPr txBox="1"/>
          <p:nvPr/>
        </p:nvSpPr>
        <p:spPr>
          <a:xfrm>
            <a:off x="820182" y="2045813"/>
            <a:ext cx="4573221" cy="1200329"/>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Upper bound     , only reached at infinite </a:t>
            </a:r>
          </a:p>
          <a:p>
            <a:pPr algn="l"/>
            <a:r>
              <a:rPr lang="en-US" dirty="0">
                <a:solidFill>
                  <a:schemeClr val="tx2"/>
                </a:solidFill>
                <a:latin typeface="Baskerville Old Face" panose="02020602080505020303" pitchFamily="18" charset="0"/>
              </a:rPr>
              <a:t>Practically, limited by </a:t>
            </a:r>
          </a:p>
          <a:p>
            <a:pPr algn="l"/>
            <a:endParaRPr lang="en-US" sz="1800" dirty="0">
              <a:solidFill>
                <a:schemeClr val="tx2"/>
              </a:solidFill>
              <a:latin typeface="Baskerville Old Face" panose="02020602080505020303" pitchFamily="18" charset="0"/>
            </a:endParaRPr>
          </a:p>
          <a:p>
            <a:endParaRPr lang="en-US" dirty="0"/>
          </a:p>
        </p:txBody>
      </p:sp>
      <p:pic>
        <p:nvPicPr>
          <p:cNvPr id="42" name="Picture 4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10;\]&#10;}&#10;&#10;&#10;\end{document}" title="IguanaTex Bitmap Display">
            <a:extLst>
              <a:ext uri="{FF2B5EF4-FFF2-40B4-BE49-F238E27FC236}">
                <a16:creationId xmlns:a16="http://schemas.microsoft.com/office/drawing/2014/main" id="{469A40CD-7027-7F72-5985-A19AFC2793A5}"/>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2203998" y="2137880"/>
            <a:ext cx="214914" cy="172236"/>
          </a:xfrm>
          <a:prstGeom prst="rect">
            <a:avLst/>
          </a:prstGeom>
        </p:spPr>
      </p:pic>
      <p:pic>
        <p:nvPicPr>
          <p:cNvPr id="43" name="Picture 42"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title="IguanaTex Bitmap Display">
            <a:extLst>
              <a:ext uri="{FF2B5EF4-FFF2-40B4-BE49-F238E27FC236}">
                <a16:creationId xmlns:a16="http://schemas.microsoft.com/office/drawing/2014/main" id="{9B3FEBB2-6FE1-2D5C-8D05-E69249E12A05}"/>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4646189" y="2127210"/>
            <a:ext cx="149373" cy="182906"/>
          </a:xfrm>
          <a:prstGeom prst="rect">
            <a:avLst/>
          </a:prstGeom>
        </p:spPr>
      </p:pic>
      <p:pic>
        <p:nvPicPr>
          <p:cNvPr id="44" name="Picture 4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title="IguanaTex Bitmap Display">
            <a:extLst>
              <a:ext uri="{FF2B5EF4-FFF2-40B4-BE49-F238E27FC236}">
                <a16:creationId xmlns:a16="http://schemas.microsoft.com/office/drawing/2014/main" id="{5FDE8296-1CCA-72FB-4C5B-7AB135D9DFD7}"/>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905044" y="2407132"/>
            <a:ext cx="149373" cy="182906"/>
          </a:xfrm>
          <a:prstGeom prst="rect">
            <a:avLst/>
          </a:prstGeom>
        </p:spPr>
      </p:pic>
      <p:sp>
        <p:nvSpPr>
          <p:cNvPr id="45" name="Rectangle: Rounded Corners 44">
            <a:extLst>
              <a:ext uri="{FF2B5EF4-FFF2-40B4-BE49-F238E27FC236}">
                <a16:creationId xmlns:a16="http://schemas.microsoft.com/office/drawing/2014/main" id="{696314DA-68A7-F28B-AF4E-52A0E9BD6F5F}"/>
              </a:ext>
            </a:extLst>
          </p:cNvPr>
          <p:cNvSpPr/>
          <p:nvPr/>
        </p:nvSpPr>
        <p:spPr>
          <a:xfrm>
            <a:off x="846903" y="764907"/>
            <a:ext cx="4392751" cy="891342"/>
          </a:xfrm>
          <a:prstGeom prst="roundRect">
            <a:avLst>
              <a:gd name="adj" fmla="val 6440"/>
            </a:avLst>
          </a:prstGeom>
          <a:noFill/>
          <a:ln w="254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37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59542815-6C42-4D1F-250C-DAF6823631E9}"/>
              </a:ext>
            </a:extLst>
          </p:cNvPr>
          <p:cNvSpPr txBox="1"/>
          <p:nvPr/>
        </p:nvSpPr>
        <p:spPr>
          <a:xfrm>
            <a:off x="9807881" y="1836807"/>
            <a:ext cx="1711572" cy="1200329"/>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Ordered by increasing </a:t>
            </a:r>
          </a:p>
          <a:p>
            <a:pPr algn="l"/>
            <a:r>
              <a:rPr lang="en-US" dirty="0">
                <a:solidFill>
                  <a:schemeClr val="tx2"/>
                </a:solidFill>
                <a:latin typeface="Baskerville Old Face" panose="02020602080505020303" pitchFamily="18" charset="0"/>
              </a:rPr>
              <a:t>noise-to-signal eigenvalues </a:t>
            </a:r>
            <a:endParaRPr lang="en-US" dirty="0"/>
          </a:p>
        </p:txBody>
      </p:sp>
      <p:sp>
        <p:nvSpPr>
          <p:cNvPr id="4" name="Title 1 2 6">
            <a:extLst>
              <a:ext uri="{FF2B5EF4-FFF2-40B4-BE49-F238E27FC236}">
                <a16:creationId xmlns:a16="http://schemas.microsoft.com/office/drawing/2014/main" id="{FD56633F-5E00-9379-ACC3-D4AD4FB2B6F8}"/>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
        <p:nvSpPr>
          <p:cNvPr id="2" name="Rectangle: Rounded Corners 1">
            <a:extLst>
              <a:ext uri="{FF2B5EF4-FFF2-40B4-BE49-F238E27FC236}">
                <a16:creationId xmlns:a16="http://schemas.microsoft.com/office/drawing/2014/main" id="{0719CB2D-695C-48B3-C98E-A8AEA6B2EE04}"/>
              </a:ext>
            </a:extLst>
          </p:cNvPr>
          <p:cNvSpPr/>
          <p:nvPr/>
        </p:nvSpPr>
        <p:spPr>
          <a:xfrm>
            <a:off x="6706444" y="1466016"/>
            <a:ext cx="2698811" cy="4995319"/>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7751E28-C90C-83DF-6A5F-BF84418D576B}"/>
              </a:ext>
            </a:extLst>
          </p:cNvPr>
          <p:cNvSpPr/>
          <p:nvPr/>
        </p:nvSpPr>
        <p:spPr>
          <a:xfrm>
            <a:off x="6682380" y="1445144"/>
            <a:ext cx="2654836" cy="4920869"/>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E02163-45DD-EA8C-A7D2-9B47A6D86285}"/>
              </a:ext>
            </a:extLst>
          </p:cNvPr>
          <p:cNvSpPr txBox="1"/>
          <p:nvPr/>
        </p:nvSpPr>
        <p:spPr>
          <a:xfrm>
            <a:off x="6625923" y="577100"/>
            <a:ext cx="5450120"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Quantify resolvable function space accounting for the structure of quantum noise, </a:t>
            </a:r>
            <a:endParaRPr lang="en-US" dirty="0"/>
          </a:p>
        </p:txBody>
      </p:sp>
      <p:pic>
        <p:nvPicPr>
          <p:cNvPr id="11" name="Picture 1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ar{y}_k(\bm{u}) = \bm{r}^{(k)} \bar{\bm{X}}(\bm{u})&#10;\]&#10;}&#10;&#10;&#10;\end{document}" title="IguanaTex Bitmap Display">
            <a:extLst>
              <a:ext uri="{FF2B5EF4-FFF2-40B4-BE49-F238E27FC236}">
                <a16:creationId xmlns:a16="http://schemas.microsoft.com/office/drawing/2014/main" id="{9DBBC35A-4B8C-7E8A-E81D-D262C822BDA3}"/>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9266742" y="883248"/>
            <a:ext cx="1925147" cy="292409"/>
          </a:xfrm>
          <a:prstGeom prst="rect">
            <a:avLst/>
          </a:prstGeom>
        </p:spPr>
      </p:pic>
      <p:sp>
        <p:nvSpPr>
          <p:cNvPr id="12" name="Title 1 2 2">
            <a:extLst>
              <a:ext uri="{FF2B5EF4-FFF2-40B4-BE49-F238E27FC236}">
                <a16:creationId xmlns:a16="http://schemas.microsoft.com/office/drawing/2014/main" id="{8B92BB67-2094-5190-CC11-FEAF45C9B04C}"/>
              </a:ext>
            </a:extLst>
          </p:cNvPr>
          <p:cNvSpPr txBox="1">
            <a:spLocks/>
          </p:cNvSpPr>
          <p:nvPr/>
        </p:nvSpPr>
        <p:spPr>
          <a:xfrm>
            <a:off x="7777972" y="5905080"/>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Arial" panose="020B0604020202020204" pitchFamily="34" charset="0"/>
                <a:cs typeface="Arial" panose="020B0604020202020204" pitchFamily="34" charset="0"/>
              </a:rPr>
              <a:t>Input</a:t>
            </a:r>
          </a:p>
        </p:txBody>
      </p:sp>
      <p:pic>
        <p:nvPicPr>
          <p:cNvPr id="13" name="Picture 12"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u$&#10;}&#10;&#10;&#10;\end{document}" title="IguanaTex Bitmap Display">
            <a:extLst>
              <a:ext uri="{FF2B5EF4-FFF2-40B4-BE49-F238E27FC236}">
                <a16:creationId xmlns:a16="http://schemas.microsoft.com/office/drawing/2014/main" id="{13B37835-2A30-2256-EE11-6861ABC18E36}"/>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8459820" y="6097076"/>
            <a:ext cx="154585" cy="134813"/>
          </a:xfrm>
          <a:prstGeom prst="rect">
            <a:avLst/>
          </a:prstGeom>
        </p:spPr>
      </p:pic>
      <p:cxnSp>
        <p:nvCxnSpPr>
          <p:cNvPr id="16" name="Straight Connector 15">
            <a:extLst>
              <a:ext uri="{FF2B5EF4-FFF2-40B4-BE49-F238E27FC236}">
                <a16:creationId xmlns:a16="http://schemas.microsoft.com/office/drawing/2014/main" id="{1119C04D-AC10-3341-4D52-31AD46D08652}"/>
              </a:ext>
            </a:extLst>
          </p:cNvPr>
          <p:cNvCxnSpPr>
            <a:cxnSpLocks/>
          </p:cNvCxnSpPr>
          <p:nvPr/>
        </p:nvCxnSpPr>
        <p:spPr>
          <a:xfrm flipV="1">
            <a:off x="6094925" y="1568"/>
            <a:ext cx="0" cy="68564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2C8A487-C78D-3D0D-EFDC-21407C0CE33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13688" y="1513806"/>
            <a:ext cx="1756474" cy="4337286"/>
          </a:xfrm>
          <a:prstGeom prst="rect">
            <a:avLst/>
          </a:prstGeom>
        </p:spPr>
      </p:pic>
      <p:pic>
        <p:nvPicPr>
          <p:cNvPr id="24" name="Picture 23">
            <a:extLst>
              <a:ext uri="{FF2B5EF4-FFF2-40B4-BE49-F238E27FC236}">
                <a16:creationId xmlns:a16="http://schemas.microsoft.com/office/drawing/2014/main" id="{2FC7685C-7F7F-E382-8A6B-EDE7255BA52F}"/>
              </a:ext>
            </a:extLst>
          </p:cNvPr>
          <p:cNvPicPr>
            <a:picLocks noChangeAspect="1"/>
          </p:cNvPicPr>
          <p:nvPr/>
        </p:nvPicPr>
        <p:blipFill rotWithShape="1">
          <a:blip r:embed="rId20"/>
          <a:srcRect r="85987"/>
          <a:stretch/>
        </p:blipFill>
        <p:spPr>
          <a:xfrm>
            <a:off x="6781078" y="2029567"/>
            <a:ext cx="265556" cy="3862636"/>
          </a:xfrm>
          <a:prstGeom prst="rect">
            <a:avLst/>
          </a:prstGeom>
        </p:spPr>
      </p:pic>
      <p:sp>
        <p:nvSpPr>
          <p:cNvPr id="25" name="TextBox 24">
            <a:extLst>
              <a:ext uri="{FF2B5EF4-FFF2-40B4-BE49-F238E27FC236}">
                <a16:creationId xmlns:a16="http://schemas.microsoft.com/office/drawing/2014/main" id="{D5111692-4AAE-84D7-09A2-8416A0B04EE3}"/>
              </a:ext>
            </a:extLst>
          </p:cNvPr>
          <p:cNvSpPr txBox="1"/>
          <p:nvPr/>
        </p:nvSpPr>
        <p:spPr>
          <a:xfrm>
            <a:off x="1200018" y="109068"/>
            <a:ext cx="4121883" cy="646331"/>
          </a:xfrm>
          <a:prstGeom prst="rect">
            <a:avLst/>
          </a:prstGeom>
          <a:noFill/>
        </p:spPr>
        <p:txBody>
          <a:bodyPr wrap="square" rtlCol="0">
            <a:spAutoFit/>
          </a:bodyPr>
          <a:lstStyle/>
          <a:p>
            <a:pPr algn="l"/>
            <a:r>
              <a:rPr lang="en-US" u="sng" dirty="0">
                <a:solidFill>
                  <a:schemeClr val="tx2"/>
                </a:solidFill>
                <a:latin typeface="Baskerville Old Face" panose="02020602080505020303" pitchFamily="18" charset="0"/>
              </a:rPr>
              <a:t>Resolvable</a:t>
            </a:r>
            <a:r>
              <a:rPr lang="en-US" dirty="0">
                <a:solidFill>
                  <a:schemeClr val="tx2"/>
                </a:solidFill>
                <a:latin typeface="Baskerville Old Face" panose="02020602080505020303" pitchFamily="18" charset="0"/>
              </a:rPr>
              <a:t> Expressive Capacity (REC)</a:t>
            </a:r>
            <a:endParaRPr lang="en-US" sz="1800" dirty="0">
              <a:solidFill>
                <a:schemeClr val="tx2"/>
              </a:solidFill>
              <a:latin typeface="Baskerville Old Face" panose="02020602080505020303" pitchFamily="18" charset="0"/>
            </a:endParaRPr>
          </a:p>
          <a:p>
            <a:endParaRPr lang="en-US" dirty="0"/>
          </a:p>
        </p:txBody>
      </p:sp>
      <p:sp>
        <p:nvSpPr>
          <p:cNvPr id="26" name="TextBox 25">
            <a:extLst>
              <a:ext uri="{FF2B5EF4-FFF2-40B4-BE49-F238E27FC236}">
                <a16:creationId xmlns:a16="http://schemas.microsoft.com/office/drawing/2014/main" id="{EAC55657-9876-D861-04D5-CA65F918DF46}"/>
              </a:ext>
            </a:extLst>
          </p:cNvPr>
          <p:cNvSpPr txBox="1"/>
          <p:nvPr/>
        </p:nvSpPr>
        <p:spPr>
          <a:xfrm>
            <a:off x="8631776" y="109068"/>
            <a:ext cx="1444118" cy="369332"/>
          </a:xfrm>
          <a:prstGeom prst="rect">
            <a:avLst/>
          </a:prstGeom>
          <a:noFill/>
        </p:spPr>
        <p:txBody>
          <a:bodyPr wrap="square" rtlCol="0">
            <a:spAutoFit/>
          </a:bodyPr>
          <a:lstStyle/>
          <a:p>
            <a:pPr algn="l"/>
            <a:r>
              <a:rPr lang="en-US" sz="1800" dirty="0" err="1">
                <a:solidFill>
                  <a:schemeClr val="tx2"/>
                </a:solidFill>
                <a:latin typeface="Baskerville Old Face" panose="02020602080505020303" pitchFamily="18" charset="0"/>
              </a:rPr>
              <a:t>Eigentasks</a:t>
            </a:r>
            <a:endParaRPr lang="en-US" dirty="0"/>
          </a:p>
        </p:txBody>
      </p:sp>
      <p:pic>
        <p:nvPicPr>
          <p:cNvPr id="22" name="Picture 21"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2^R&#10;\]&#10;}&#10;&#10;&#10;\end{document}" title="IguanaTex Bitmap Display">
            <a:extLst>
              <a:ext uri="{FF2B5EF4-FFF2-40B4-BE49-F238E27FC236}">
                <a16:creationId xmlns:a16="http://schemas.microsoft.com/office/drawing/2014/main" id="{530FBAD4-6260-4B36-AEAE-0E99AFE32866}"/>
              </a:ext>
            </a:extLst>
          </p:cNvPr>
          <p:cNvPicPr>
            <a:picLocks noChangeAspect="1"/>
          </p:cNvPicPr>
          <p:nvPr>
            <p:custDataLst>
              <p:tags r:id="rId3"/>
            </p:custDataLst>
          </p:nvPr>
        </p:nvPicPr>
        <p:blipFill>
          <a:blip r:embed="rId21">
            <a:extLst>
              <a:ext uri="{28A0092B-C50C-407E-A947-70E740481C1C}">
                <a14:useLocalDpi xmlns:a14="http://schemas.microsoft.com/office/drawing/2010/main" val="0"/>
              </a:ext>
            </a:extLst>
          </a:blip>
          <a:stretch>
            <a:fillRect/>
          </a:stretch>
        </p:blipFill>
        <p:spPr>
          <a:xfrm>
            <a:off x="7085212" y="5632659"/>
            <a:ext cx="265213" cy="225584"/>
          </a:xfrm>
          <a:prstGeom prst="rect">
            <a:avLst/>
          </a:prstGeom>
        </p:spPr>
      </p:pic>
      <p:pic>
        <p:nvPicPr>
          <p:cNvPr id="18" name="Picture 17"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1&#10;\]&#10;}&#10;&#10;&#10;\end{document}" title="IguanaTex Bitmap Display">
            <a:extLst>
              <a:ext uri="{FF2B5EF4-FFF2-40B4-BE49-F238E27FC236}">
                <a16:creationId xmlns:a16="http://schemas.microsoft.com/office/drawing/2014/main" id="{1A9A531C-2F5A-8179-221B-847E407D7BC8}"/>
              </a:ext>
            </a:extLst>
          </p:cNvPr>
          <p:cNvPicPr>
            <a:picLocks noChangeAspect="1"/>
          </p:cNvPicPr>
          <p:nvPr>
            <p:custDataLst>
              <p:tags r:id="rId4"/>
            </p:custDataLst>
          </p:nvPr>
        </p:nvPicPr>
        <p:blipFill>
          <a:blip r:embed="rId22">
            <a:extLst>
              <a:ext uri="{28A0092B-C50C-407E-A947-70E740481C1C}">
                <a14:useLocalDpi xmlns:a14="http://schemas.microsoft.com/office/drawing/2010/main" val="0"/>
              </a:ext>
            </a:extLst>
          </a:blip>
          <a:stretch>
            <a:fillRect/>
          </a:stretch>
        </p:blipFill>
        <p:spPr>
          <a:xfrm>
            <a:off x="7224282" y="1508968"/>
            <a:ext cx="83832" cy="167664"/>
          </a:xfrm>
          <a:prstGeom prst="rect">
            <a:avLst/>
          </a:prstGeom>
        </p:spPr>
      </p:pic>
      <p:pic>
        <p:nvPicPr>
          <p:cNvPr id="32" name="Picture 31"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0&#10;\]&#10;}&#10;&#10;&#10;\end{document}" title="IguanaTex Bitmap Display">
            <a:extLst>
              <a:ext uri="{FF2B5EF4-FFF2-40B4-BE49-F238E27FC236}">
                <a16:creationId xmlns:a16="http://schemas.microsoft.com/office/drawing/2014/main" id="{B3E4ECD2-110B-C42E-E595-F1641655F42F}"/>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a:off x="8150950" y="5855376"/>
            <a:ext cx="108219" cy="173761"/>
          </a:xfrm>
          <a:prstGeom prst="rect">
            <a:avLst/>
          </a:prstGeom>
        </p:spPr>
      </p:pic>
      <p:pic>
        <p:nvPicPr>
          <p:cNvPr id="30" name="Picture 29"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1&#10;\]&#10;}&#10;&#10;&#10;\end{document}" title="IguanaTex Bitmap Display">
            <a:extLst>
              <a:ext uri="{FF2B5EF4-FFF2-40B4-BE49-F238E27FC236}">
                <a16:creationId xmlns:a16="http://schemas.microsoft.com/office/drawing/2014/main" id="{C951D333-8BAB-9329-5E48-96BA3F7F1A5E}"/>
              </a:ext>
            </a:extLst>
          </p:cNvPr>
          <p:cNvPicPr>
            <a:picLocks noChangeAspect="1"/>
          </p:cNvPicPr>
          <p:nvPr>
            <p:custDataLst>
              <p:tags r:id="rId6"/>
            </p:custDataLst>
          </p:nvPr>
        </p:nvPicPr>
        <p:blipFill>
          <a:blip r:embed="rId24">
            <a:extLst>
              <a:ext uri="{28A0092B-C50C-407E-A947-70E740481C1C}">
                <a14:useLocalDpi xmlns:a14="http://schemas.microsoft.com/office/drawing/2010/main" val="0"/>
              </a:ext>
            </a:extLst>
          </a:blip>
          <a:stretch>
            <a:fillRect/>
          </a:stretch>
        </p:blipFill>
        <p:spPr>
          <a:xfrm>
            <a:off x="7265999" y="5855376"/>
            <a:ext cx="280456" cy="167664"/>
          </a:xfrm>
          <a:prstGeom prst="rect">
            <a:avLst/>
          </a:prstGeom>
        </p:spPr>
      </p:pic>
      <p:pic>
        <p:nvPicPr>
          <p:cNvPr id="28" name="Picture 27"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1&#10;\]&#10;}&#10;&#10;&#10;\end{document}" title="IguanaTex Bitmap Display">
            <a:extLst>
              <a:ext uri="{FF2B5EF4-FFF2-40B4-BE49-F238E27FC236}">
                <a16:creationId xmlns:a16="http://schemas.microsoft.com/office/drawing/2014/main" id="{5E51DB61-1233-AE2E-19E3-9814FE5FC30F}"/>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8958973" y="5855376"/>
            <a:ext cx="83832" cy="167664"/>
          </a:xfrm>
          <a:prstGeom prst="rect">
            <a:avLst/>
          </a:prstGeom>
        </p:spPr>
      </p:pic>
      <p:pic>
        <p:nvPicPr>
          <p:cNvPr id="35" name="Picture 3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eta_k^2&#10;\]&#10;}&#10;&#10;&#10;\end{document}" title="IguanaTex Bitmap Display">
            <a:extLst>
              <a:ext uri="{FF2B5EF4-FFF2-40B4-BE49-F238E27FC236}">
                <a16:creationId xmlns:a16="http://schemas.microsoft.com/office/drawing/2014/main" id="{1033824E-C9C5-D025-1239-63DAD4266993}"/>
              </a:ext>
            </a:extLst>
          </p:cNvPr>
          <p:cNvPicPr>
            <a:picLocks noChangeAspect="1"/>
          </p:cNvPicPr>
          <p:nvPr>
            <p:custDataLst>
              <p:tags r:id="rId8"/>
            </p:custDataLst>
          </p:nvPr>
        </p:nvPicPr>
        <p:blipFill>
          <a:blip r:embed="rId25">
            <a:extLst>
              <a:ext uri="{28A0092B-C50C-407E-A947-70E740481C1C}">
                <a14:useLocalDpi xmlns:a14="http://schemas.microsoft.com/office/drawing/2010/main" val="0"/>
              </a:ext>
            </a:extLst>
          </a:blip>
          <a:stretch>
            <a:fillRect/>
          </a:stretch>
        </p:blipFill>
        <p:spPr>
          <a:xfrm>
            <a:off x="10995422" y="2708871"/>
            <a:ext cx="239301" cy="286552"/>
          </a:xfrm>
          <a:prstGeom prst="rect">
            <a:avLst/>
          </a:prstGeom>
        </p:spPr>
      </p:pic>
      <p:sp>
        <p:nvSpPr>
          <p:cNvPr id="63" name="TextBox 62">
            <a:extLst>
              <a:ext uri="{FF2B5EF4-FFF2-40B4-BE49-F238E27FC236}">
                <a16:creationId xmlns:a16="http://schemas.microsoft.com/office/drawing/2014/main" id="{16FE4F06-68AC-304F-905E-F3C76E3A2A31}"/>
              </a:ext>
            </a:extLst>
          </p:cNvPr>
          <p:cNvSpPr txBox="1"/>
          <p:nvPr/>
        </p:nvSpPr>
        <p:spPr>
          <a:xfrm>
            <a:off x="9807881" y="3311664"/>
            <a:ext cx="1900309" cy="2031325"/>
          </a:xfrm>
          <a:prstGeom prst="rect">
            <a:avLst/>
          </a:prstGeom>
          <a:noFill/>
        </p:spPr>
        <p:txBody>
          <a:bodyPr wrap="square" rtlCol="0">
            <a:spAutoFit/>
          </a:bodyPr>
          <a:lstStyle/>
          <a:p>
            <a:pPr algn="l"/>
            <a:endParaRPr lang="en-US" dirty="0">
              <a:solidFill>
                <a:schemeClr val="tx2"/>
              </a:solidFill>
              <a:latin typeface="Baskerville Old Face" panose="02020602080505020303" pitchFamily="18" charset="0"/>
            </a:endParaRPr>
          </a:p>
          <a:p>
            <a:pPr algn="l"/>
            <a:r>
              <a:rPr lang="en-US" dirty="0">
                <a:solidFill>
                  <a:schemeClr val="tx2"/>
                </a:solidFill>
                <a:latin typeface="Baskerville Old Face" panose="02020602080505020303" pitchFamily="18" charset="0"/>
              </a:rPr>
              <a:t>Higher-order </a:t>
            </a:r>
            <a:r>
              <a:rPr lang="en-US" dirty="0" err="1">
                <a:solidFill>
                  <a:schemeClr val="tx2"/>
                </a:solidFill>
                <a:latin typeface="Baskerville Old Face" panose="02020602080505020303" pitchFamily="18" charset="0"/>
              </a:rPr>
              <a:t>eigentasks</a:t>
            </a:r>
            <a:r>
              <a:rPr lang="en-US" dirty="0">
                <a:solidFill>
                  <a:schemeClr val="tx2"/>
                </a:solidFill>
                <a:latin typeface="Baskerville Old Face" panose="02020602080505020303" pitchFamily="18" charset="0"/>
              </a:rPr>
              <a:t> contribute less to REC at any finite  (i.e. they are more difficult to resolve)</a:t>
            </a:r>
            <a:endParaRPr lang="en-US" dirty="0"/>
          </a:p>
        </p:txBody>
      </p:sp>
      <p:pic>
        <p:nvPicPr>
          <p:cNvPr id="67" name="Picture 6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title="IguanaTex Bitmap Display">
            <a:extLst>
              <a:ext uri="{FF2B5EF4-FFF2-40B4-BE49-F238E27FC236}">
                <a16:creationId xmlns:a16="http://schemas.microsoft.com/office/drawing/2014/main" id="{C6B386F1-B1BA-4E2F-F961-E9B6DEBD7DA4}"/>
              </a:ext>
            </a:extLst>
          </p:cNvPr>
          <p:cNvPicPr>
            <a:picLocks noChangeAspect="1"/>
          </p:cNvPicPr>
          <p:nvPr>
            <p:custDataLst>
              <p:tags r:id="rId9"/>
            </p:custDataLst>
          </p:nvPr>
        </p:nvPicPr>
        <p:blipFill>
          <a:blip r:embed="rId26">
            <a:extLst>
              <a:ext uri="{28A0092B-C50C-407E-A947-70E740481C1C}">
                <a14:useLocalDpi xmlns:a14="http://schemas.microsoft.com/office/drawing/2010/main" val="0"/>
              </a:ext>
            </a:extLst>
          </a:blip>
          <a:stretch>
            <a:fillRect/>
          </a:stretch>
        </p:blipFill>
        <p:spPr>
          <a:xfrm>
            <a:off x="11459281" y="4494432"/>
            <a:ext cx="149373" cy="182906"/>
          </a:xfrm>
          <a:prstGeom prst="rect">
            <a:avLst/>
          </a:prstGeom>
        </p:spPr>
      </p:pic>
      <p:cxnSp>
        <p:nvCxnSpPr>
          <p:cNvPr id="71" name="Straight Arrow Connector 70">
            <a:extLst>
              <a:ext uri="{FF2B5EF4-FFF2-40B4-BE49-F238E27FC236}">
                <a16:creationId xmlns:a16="http://schemas.microsoft.com/office/drawing/2014/main" id="{BA21A3C0-120D-7422-9BCF-B028B89FB906}"/>
              </a:ext>
            </a:extLst>
          </p:cNvPr>
          <p:cNvCxnSpPr/>
          <p:nvPr/>
        </p:nvCxnSpPr>
        <p:spPr>
          <a:xfrm>
            <a:off x="9650002" y="2107197"/>
            <a:ext cx="0" cy="683718"/>
          </a:xfrm>
          <a:prstGeom prst="straightConnector1">
            <a:avLst/>
          </a:prstGeom>
          <a:ln w="50800" cap="rnd">
            <a:solidFill>
              <a:srgbClr val="44546A"/>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C_T(\bm{\theta}) = \sum_{l=0}^{\infty} C(f_l) =  \sum_{k=1}^K \frac{1}{1+\beta_k^2(\bm{\theta})/S}&#10;\]&#10;}&#10;&#10;&#10;\end{document}" title="IguanaTex Bitmap Display">
            <a:extLst>
              <a:ext uri="{FF2B5EF4-FFF2-40B4-BE49-F238E27FC236}">
                <a16:creationId xmlns:a16="http://schemas.microsoft.com/office/drawing/2014/main" id="{0154C9C6-F133-7BF6-381E-C0FBF3D85899}"/>
              </a:ext>
            </a:extLst>
          </p:cNvPr>
          <p:cNvPicPr>
            <a:picLocks noChangeAspect="1"/>
          </p:cNvPicPr>
          <p:nvPr>
            <p:custDataLst>
              <p:tags r:id="rId10"/>
            </p:custDataLst>
          </p:nvPr>
        </p:nvPicPr>
        <p:blipFill>
          <a:blip r:embed="rId27">
            <a:extLst>
              <a:ext uri="{28A0092B-C50C-407E-A947-70E740481C1C}">
                <a14:useLocalDpi xmlns:a14="http://schemas.microsoft.com/office/drawing/2010/main" val="0"/>
              </a:ext>
            </a:extLst>
          </a:blip>
          <a:stretch>
            <a:fillRect/>
          </a:stretch>
        </p:blipFill>
        <p:spPr>
          <a:xfrm>
            <a:off x="948356" y="829190"/>
            <a:ext cx="4148903" cy="745340"/>
          </a:xfrm>
          <a:prstGeom prst="rect">
            <a:avLst/>
          </a:prstGeom>
        </p:spPr>
      </p:pic>
      <p:sp>
        <p:nvSpPr>
          <p:cNvPr id="73" name="TextBox 72">
            <a:extLst>
              <a:ext uri="{FF2B5EF4-FFF2-40B4-BE49-F238E27FC236}">
                <a16:creationId xmlns:a16="http://schemas.microsoft.com/office/drawing/2014/main" id="{C7EC657F-D025-4934-4578-8023815D4106}"/>
              </a:ext>
            </a:extLst>
          </p:cNvPr>
          <p:cNvSpPr txBox="1"/>
          <p:nvPr/>
        </p:nvSpPr>
        <p:spPr>
          <a:xfrm>
            <a:off x="820157" y="1692246"/>
            <a:ext cx="4854929"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for                 readout features,      readout qubits</a:t>
            </a:r>
            <a:endParaRPr lang="en-US" sz="1800" dirty="0">
              <a:solidFill>
                <a:schemeClr val="tx2"/>
              </a:solidFill>
              <a:latin typeface="Baskerville Old Face" panose="02020602080505020303" pitchFamily="18" charset="0"/>
            </a:endParaRPr>
          </a:p>
          <a:p>
            <a:endParaRPr lang="en-US" dirty="0"/>
          </a:p>
        </p:txBody>
      </p:sp>
      <p:pic>
        <p:nvPicPr>
          <p:cNvPr id="74" name="Picture 7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 2^R&#10;\]&#10;}&#10;&#10;&#10;\end{document}" title="IguanaTex Bitmap Display">
            <a:extLst>
              <a:ext uri="{FF2B5EF4-FFF2-40B4-BE49-F238E27FC236}">
                <a16:creationId xmlns:a16="http://schemas.microsoft.com/office/drawing/2014/main" id="{4C3C0028-6911-0E9F-D384-098D8BF2F6B9}"/>
              </a:ext>
            </a:extLst>
          </p:cNvPr>
          <p:cNvPicPr>
            <a:picLocks noChangeAspect="1"/>
          </p:cNvPicPr>
          <p:nvPr>
            <p:custDataLst>
              <p:tags r:id="rId11"/>
            </p:custDataLst>
          </p:nvPr>
        </p:nvPicPr>
        <p:blipFill>
          <a:blip r:embed="rId28">
            <a:extLst>
              <a:ext uri="{28A0092B-C50C-407E-A947-70E740481C1C}">
                <a14:useLocalDpi xmlns:a14="http://schemas.microsoft.com/office/drawing/2010/main" val="0"/>
              </a:ext>
            </a:extLst>
          </a:blip>
          <a:stretch>
            <a:fillRect/>
          </a:stretch>
        </p:blipFill>
        <p:spPr>
          <a:xfrm>
            <a:off x="1209694" y="1732617"/>
            <a:ext cx="838316" cy="225583"/>
          </a:xfrm>
          <a:prstGeom prst="rect">
            <a:avLst/>
          </a:prstGeom>
        </p:spPr>
      </p:pic>
      <p:pic>
        <p:nvPicPr>
          <p:cNvPr id="75" name="Picture 7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R&#10;\]&#10;}&#10;&#10;&#10;\end{document}" title="IguanaTex Bitmap Display">
            <a:extLst>
              <a:ext uri="{FF2B5EF4-FFF2-40B4-BE49-F238E27FC236}">
                <a16:creationId xmlns:a16="http://schemas.microsoft.com/office/drawing/2014/main" id="{0BD6C68B-86CF-E1EE-84C0-9280C9D1FF6E}"/>
              </a:ext>
            </a:extLst>
          </p:cNvPr>
          <p:cNvPicPr>
            <a:picLocks noChangeAspect="1"/>
          </p:cNvPicPr>
          <p:nvPr>
            <p:custDataLst>
              <p:tags r:id="rId12"/>
            </p:custDataLst>
          </p:nvPr>
        </p:nvPicPr>
        <p:blipFill>
          <a:blip r:embed="rId29">
            <a:extLst>
              <a:ext uri="{28A0092B-C50C-407E-A947-70E740481C1C}">
                <a14:useLocalDpi xmlns:a14="http://schemas.microsoft.com/office/drawing/2010/main" val="0"/>
              </a:ext>
            </a:extLst>
          </a:blip>
          <a:stretch>
            <a:fillRect/>
          </a:stretch>
        </p:blipFill>
        <p:spPr>
          <a:xfrm>
            <a:off x="3732137" y="1781673"/>
            <a:ext cx="181381" cy="178333"/>
          </a:xfrm>
          <a:prstGeom prst="rect">
            <a:avLst/>
          </a:prstGeom>
        </p:spPr>
      </p:pic>
      <p:sp>
        <p:nvSpPr>
          <p:cNvPr id="76" name="Rectangle: Rounded Corners 75">
            <a:extLst>
              <a:ext uri="{FF2B5EF4-FFF2-40B4-BE49-F238E27FC236}">
                <a16:creationId xmlns:a16="http://schemas.microsoft.com/office/drawing/2014/main" id="{91A5C68A-DC5E-30B9-51FB-3175455A970A}"/>
              </a:ext>
            </a:extLst>
          </p:cNvPr>
          <p:cNvSpPr/>
          <p:nvPr/>
        </p:nvSpPr>
        <p:spPr>
          <a:xfrm>
            <a:off x="1043436" y="2900428"/>
            <a:ext cx="4052820" cy="3340369"/>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AD42BC04-C11E-99B4-E33F-FDF2CAD29E4D}"/>
              </a:ext>
            </a:extLst>
          </p:cNvPr>
          <p:cNvSpPr/>
          <p:nvPr/>
        </p:nvSpPr>
        <p:spPr>
          <a:xfrm>
            <a:off x="1021828" y="2879555"/>
            <a:ext cx="3986780" cy="3263093"/>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62F81646-794C-8FFF-AF49-8CAC2D3F29CF}"/>
              </a:ext>
            </a:extLst>
          </p:cNvPr>
          <p:cNvPicPr>
            <a:picLocks noChangeAspect="1"/>
          </p:cNvPicPr>
          <p:nvPr/>
        </p:nvPicPr>
        <p:blipFill>
          <a:blip r:embed="rId30"/>
          <a:stretch>
            <a:fillRect/>
          </a:stretch>
        </p:blipFill>
        <p:spPr>
          <a:xfrm>
            <a:off x="1278263" y="3015918"/>
            <a:ext cx="3503602" cy="2952389"/>
          </a:xfrm>
          <a:prstGeom prst="rect">
            <a:avLst/>
          </a:prstGeom>
        </p:spPr>
      </p:pic>
      <p:sp>
        <p:nvSpPr>
          <p:cNvPr id="81" name="TextBox 80">
            <a:extLst>
              <a:ext uri="{FF2B5EF4-FFF2-40B4-BE49-F238E27FC236}">
                <a16:creationId xmlns:a16="http://schemas.microsoft.com/office/drawing/2014/main" id="{70A7BCB5-4854-C762-0AD7-55EAFADB8A2D}"/>
              </a:ext>
            </a:extLst>
          </p:cNvPr>
          <p:cNvSpPr txBox="1"/>
          <p:nvPr/>
        </p:nvSpPr>
        <p:spPr>
          <a:xfrm>
            <a:off x="820182" y="2045813"/>
            <a:ext cx="4573221" cy="1200329"/>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Upper bound     , only reached at infinite </a:t>
            </a:r>
          </a:p>
          <a:p>
            <a:pPr algn="l"/>
            <a:r>
              <a:rPr lang="en-US" dirty="0">
                <a:solidFill>
                  <a:schemeClr val="tx2"/>
                </a:solidFill>
                <a:latin typeface="Baskerville Old Face" panose="02020602080505020303" pitchFamily="18" charset="0"/>
              </a:rPr>
              <a:t>Practically, limited by </a:t>
            </a:r>
          </a:p>
          <a:p>
            <a:pPr algn="l"/>
            <a:endParaRPr lang="en-US" sz="1800" dirty="0">
              <a:solidFill>
                <a:schemeClr val="tx2"/>
              </a:solidFill>
              <a:latin typeface="Baskerville Old Face" panose="02020602080505020303" pitchFamily="18" charset="0"/>
            </a:endParaRPr>
          </a:p>
          <a:p>
            <a:endParaRPr lang="en-US" dirty="0"/>
          </a:p>
        </p:txBody>
      </p:sp>
      <p:pic>
        <p:nvPicPr>
          <p:cNvPr id="82" name="Picture 8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10;\]&#10;}&#10;&#10;&#10;\end{document}" title="IguanaTex Bitmap Display">
            <a:extLst>
              <a:ext uri="{FF2B5EF4-FFF2-40B4-BE49-F238E27FC236}">
                <a16:creationId xmlns:a16="http://schemas.microsoft.com/office/drawing/2014/main" id="{9C964DA1-3069-E101-0B09-459F9ED16709}"/>
              </a:ext>
            </a:extLst>
          </p:cNvPr>
          <p:cNvPicPr>
            <a:picLocks noChangeAspect="1"/>
          </p:cNvPicPr>
          <p:nvPr>
            <p:custDataLst>
              <p:tags r:id="rId13"/>
            </p:custDataLst>
          </p:nvPr>
        </p:nvPicPr>
        <p:blipFill>
          <a:blip r:embed="rId31">
            <a:extLst>
              <a:ext uri="{28A0092B-C50C-407E-A947-70E740481C1C}">
                <a14:useLocalDpi xmlns:a14="http://schemas.microsoft.com/office/drawing/2010/main" val="0"/>
              </a:ext>
            </a:extLst>
          </a:blip>
          <a:stretch>
            <a:fillRect/>
          </a:stretch>
        </p:blipFill>
        <p:spPr>
          <a:xfrm>
            <a:off x="2203998" y="2137880"/>
            <a:ext cx="214914" cy="172236"/>
          </a:xfrm>
          <a:prstGeom prst="rect">
            <a:avLst/>
          </a:prstGeom>
        </p:spPr>
      </p:pic>
      <p:pic>
        <p:nvPicPr>
          <p:cNvPr id="83" name="Picture 82"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title="IguanaTex Bitmap Display">
            <a:extLst>
              <a:ext uri="{FF2B5EF4-FFF2-40B4-BE49-F238E27FC236}">
                <a16:creationId xmlns:a16="http://schemas.microsoft.com/office/drawing/2014/main" id="{DEDAC33F-8F3E-9624-0D94-73B89264C2B7}"/>
              </a:ext>
            </a:extLst>
          </p:cNvPr>
          <p:cNvPicPr>
            <a:picLocks noChangeAspect="1"/>
          </p:cNvPicPr>
          <p:nvPr>
            <p:custDataLst>
              <p:tags r:id="rId14"/>
            </p:custDataLst>
          </p:nvPr>
        </p:nvPicPr>
        <p:blipFill>
          <a:blip r:embed="rId26">
            <a:extLst>
              <a:ext uri="{28A0092B-C50C-407E-A947-70E740481C1C}">
                <a14:useLocalDpi xmlns:a14="http://schemas.microsoft.com/office/drawing/2010/main" val="0"/>
              </a:ext>
            </a:extLst>
          </a:blip>
          <a:stretch>
            <a:fillRect/>
          </a:stretch>
        </p:blipFill>
        <p:spPr>
          <a:xfrm>
            <a:off x="4646189" y="2127210"/>
            <a:ext cx="149373" cy="182906"/>
          </a:xfrm>
          <a:prstGeom prst="rect">
            <a:avLst/>
          </a:prstGeom>
        </p:spPr>
      </p:pic>
      <p:pic>
        <p:nvPicPr>
          <p:cNvPr id="84" name="Picture 8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title="IguanaTex Bitmap Display">
            <a:extLst>
              <a:ext uri="{FF2B5EF4-FFF2-40B4-BE49-F238E27FC236}">
                <a16:creationId xmlns:a16="http://schemas.microsoft.com/office/drawing/2014/main" id="{46648F5F-6DFD-CF1E-2909-DC7E0D9FF426}"/>
              </a:ext>
            </a:extLst>
          </p:cNvPr>
          <p:cNvPicPr>
            <a:picLocks noChangeAspect="1"/>
          </p:cNvPicPr>
          <p:nvPr>
            <p:custDataLst>
              <p:tags r:id="rId15"/>
            </p:custDataLst>
          </p:nvPr>
        </p:nvPicPr>
        <p:blipFill>
          <a:blip r:embed="rId26">
            <a:extLst>
              <a:ext uri="{28A0092B-C50C-407E-A947-70E740481C1C}">
                <a14:useLocalDpi xmlns:a14="http://schemas.microsoft.com/office/drawing/2010/main" val="0"/>
              </a:ext>
            </a:extLst>
          </a:blip>
          <a:stretch>
            <a:fillRect/>
          </a:stretch>
        </p:blipFill>
        <p:spPr>
          <a:xfrm>
            <a:off x="2905044" y="2407132"/>
            <a:ext cx="149373" cy="182906"/>
          </a:xfrm>
          <a:prstGeom prst="rect">
            <a:avLst/>
          </a:prstGeom>
        </p:spPr>
      </p:pic>
      <p:sp>
        <p:nvSpPr>
          <p:cNvPr id="85" name="Rectangle: Rounded Corners 84">
            <a:extLst>
              <a:ext uri="{FF2B5EF4-FFF2-40B4-BE49-F238E27FC236}">
                <a16:creationId xmlns:a16="http://schemas.microsoft.com/office/drawing/2014/main" id="{B333BAC3-C952-8EEB-82CC-E05569784EC3}"/>
              </a:ext>
            </a:extLst>
          </p:cNvPr>
          <p:cNvSpPr/>
          <p:nvPr/>
        </p:nvSpPr>
        <p:spPr>
          <a:xfrm>
            <a:off x="846903" y="764907"/>
            <a:ext cx="4392751" cy="891342"/>
          </a:xfrm>
          <a:prstGeom prst="roundRect">
            <a:avLst>
              <a:gd name="adj" fmla="val 6440"/>
            </a:avLst>
          </a:prstGeom>
          <a:noFill/>
          <a:ln w="254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81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9576E2-C36A-C58E-4044-F6926F9115C4}"/>
              </a:ext>
            </a:extLst>
          </p:cNvPr>
          <p:cNvSpPr txBox="1"/>
          <p:nvPr/>
        </p:nvSpPr>
        <p:spPr>
          <a:xfrm>
            <a:off x="280537" y="670881"/>
            <a:ext cx="10044860" cy="369332"/>
          </a:xfrm>
          <a:prstGeom prst="rect">
            <a:avLst/>
          </a:prstGeom>
          <a:noFill/>
        </p:spPr>
        <p:txBody>
          <a:bodyPr wrap="square" rtlCol="0">
            <a:spAutoFit/>
          </a:bodyPr>
          <a:lstStyle/>
          <a:p>
            <a:pPr algn="l"/>
            <a:r>
              <a:rPr lang="en-US" sz="1800" b="1" dirty="0" err="1">
                <a:solidFill>
                  <a:schemeClr val="tx2"/>
                </a:solidFill>
                <a:latin typeface="Baskerville Old Face" panose="02020602080505020303" pitchFamily="18" charset="0"/>
              </a:rPr>
              <a:t>Eigentasks</a:t>
            </a:r>
            <a:r>
              <a:rPr lang="en-US" sz="1800" b="1" dirty="0">
                <a:solidFill>
                  <a:schemeClr val="tx2"/>
                </a:solidFill>
                <a:latin typeface="Baskerville Old Face" panose="02020602080505020303" pitchFamily="18" charset="0"/>
              </a:rPr>
              <a:t> provide a basis</a:t>
            </a:r>
            <a:r>
              <a:rPr lang="en-US" b="1" dirty="0">
                <a:solidFill>
                  <a:schemeClr val="tx2"/>
                </a:solidFill>
                <a:latin typeface="Baskerville Old Face" panose="02020602080505020303" pitchFamily="18" charset="0"/>
              </a:rPr>
              <a:t> of outputs ordered by their noise content</a:t>
            </a:r>
            <a:r>
              <a:rPr lang="en-US" sz="1800" b="1" dirty="0">
                <a:solidFill>
                  <a:schemeClr val="tx2"/>
                </a:solidFill>
                <a:latin typeface="Baskerville Old Face" panose="02020602080505020303" pitchFamily="18" charset="0"/>
              </a:rPr>
              <a:t>!</a:t>
            </a:r>
            <a:endParaRPr lang="en-US" b="1" dirty="0"/>
          </a:p>
        </p:txBody>
      </p:sp>
      <p:cxnSp>
        <p:nvCxnSpPr>
          <p:cNvPr id="2" name="Straight Connector 1">
            <a:extLst>
              <a:ext uri="{FF2B5EF4-FFF2-40B4-BE49-F238E27FC236}">
                <a16:creationId xmlns:a16="http://schemas.microsoft.com/office/drawing/2014/main" id="{2E74AE94-D99B-F461-51EB-F6686320A446}"/>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itle 1 1">
            <a:extLst>
              <a:ext uri="{FF2B5EF4-FFF2-40B4-BE49-F238E27FC236}">
                <a16:creationId xmlns:a16="http://schemas.microsoft.com/office/drawing/2014/main" id="{16E9584C-C697-546B-5271-FB97FE90E3A4}"/>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tx2"/>
                </a:solidFill>
                <a:latin typeface="Baskerville Old Face" panose="02020602080505020303" pitchFamily="18" charset="0"/>
              </a:rPr>
              <a:t>Eigentask</a:t>
            </a:r>
            <a:r>
              <a:rPr lang="en-US" sz="2400" dirty="0">
                <a:solidFill>
                  <a:schemeClr val="tx2"/>
                </a:solidFill>
                <a:latin typeface="Baskerville Old Face" panose="02020602080505020303" pitchFamily="18" charset="0"/>
              </a:rPr>
              <a:t> Learning</a:t>
            </a:r>
          </a:p>
        </p:txBody>
      </p:sp>
      <p:sp>
        <p:nvSpPr>
          <p:cNvPr id="33" name="Title 1 2 6">
            <a:extLst>
              <a:ext uri="{FF2B5EF4-FFF2-40B4-BE49-F238E27FC236}">
                <a16:creationId xmlns:a16="http://schemas.microsoft.com/office/drawing/2014/main" id="{E4532D90-3D49-F4FA-E6DB-C6E7822248EF}"/>
              </a:ext>
            </a:extLst>
          </p:cNvPr>
          <p:cNvSpPr txBox="1">
            <a:spLocks/>
          </p:cNvSpPr>
          <p:nvPr/>
        </p:nvSpPr>
        <p:spPr>
          <a:xfrm>
            <a:off x="0" y="6426088"/>
            <a:ext cx="4726819"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Tree>
    <p:extLst>
      <p:ext uri="{BB962C8B-B14F-4D97-AF65-F5344CB8AC3E}">
        <p14:creationId xmlns:p14="http://schemas.microsoft.com/office/powerpoint/2010/main" val="256330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7CC61B4-E3FC-4A88-CE1F-0B8A89CD1196}"/>
              </a:ext>
            </a:extLst>
          </p:cNvPr>
          <p:cNvSpPr/>
          <p:nvPr/>
        </p:nvSpPr>
        <p:spPr>
          <a:xfrm>
            <a:off x="376057" y="1239744"/>
            <a:ext cx="11516764" cy="3001004"/>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C1E8D60-9B7A-A346-D09E-36C3F696A559}"/>
              </a:ext>
            </a:extLst>
          </p:cNvPr>
          <p:cNvSpPr/>
          <p:nvPr/>
        </p:nvSpPr>
        <p:spPr>
          <a:xfrm>
            <a:off x="383323" y="1209246"/>
            <a:ext cx="11425353" cy="2931580"/>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9576E2-C36A-C58E-4044-F6926F9115C4}"/>
              </a:ext>
            </a:extLst>
          </p:cNvPr>
          <p:cNvSpPr txBox="1"/>
          <p:nvPr/>
        </p:nvSpPr>
        <p:spPr>
          <a:xfrm>
            <a:off x="280537" y="670881"/>
            <a:ext cx="10044860" cy="369332"/>
          </a:xfrm>
          <a:prstGeom prst="rect">
            <a:avLst/>
          </a:prstGeom>
          <a:noFill/>
        </p:spPr>
        <p:txBody>
          <a:bodyPr wrap="square" rtlCol="0">
            <a:spAutoFit/>
          </a:bodyPr>
          <a:lstStyle/>
          <a:p>
            <a:pPr algn="l"/>
            <a:r>
              <a:rPr lang="en-US" sz="1800" b="1" dirty="0" err="1">
                <a:solidFill>
                  <a:schemeClr val="tx2"/>
                </a:solidFill>
                <a:latin typeface="Baskerville Old Face" panose="02020602080505020303" pitchFamily="18" charset="0"/>
              </a:rPr>
              <a:t>Eigentasks</a:t>
            </a:r>
            <a:r>
              <a:rPr lang="en-US" sz="1800" b="1" dirty="0">
                <a:solidFill>
                  <a:schemeClr val="tx2"/>
                </a:solidFill>
                <a:latin typeface="Baskerville Old Face" panose="02020602080505020303" pitchFamily="18" charset="0"/>
              </a:rPr>
              <a:t> provide a basis</a:t>
            </a:r>
            <a:r>
              <a:rPr lang="en-US" b="1" dirty="0">
                <a:solidFill>
                  <a:schemeClr val="tx2"/>
                </a:solidFill>
                <a:latin typeface="Baskerville Old Face" panose="02020602080505020303" pitchFamily="18" charset="0"/>
              </a:rPr>
              <a:t> of outputs ordered by their noise content</a:t>
            </a:r>
            <a:r>
              <a:rPr lang="en-US" sz="1800" b="1" dirty="0">
                <a:solidFill>
                  <a:schemeClr val="tx2"/>
                </a:solidFill>
                <a:latin typeface="Baskerville Old Face" panose="02020602080505020303" pitchFamily="18" charset="0"/>
              </a:rPr>
              <a:t>!</a:t>
            </a:r>
            <a:endParaRPr lang="en-US" b="1" dirty="0"/>
          </a:p>
        </p:txBody>
      </p:sp>
      <p:cxnSp>
        <p:nvCxnSpPr>
          <p:cNvPr id="2" name="Straight Connector 1">
            <a:extLst>
              <a:ext uri="{FF2B5EF4-FFF2-40B4-BE49-F238E27FC236}">
                <a16:creationId xmlns:a16="http://schemas.microsoft.com/office/drawing/2014/main" id="{2E74AE94-D99B-F461-51EB-F6686320A446}"/>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B4A716A-3441-BC19-37FD-68FB5D00540C}"/>
              </a:ext>
            </a:extLst>
          </p:cNvPr>
          <p:cNvPicPr>
            <a:picLocks noChangeAspect="1"/>
          </p:cNvPicPr>
          <p:nvPr/>
        </p:nvPicPr>
        <p:blipFill>
          <a:blip r:embed="rId6"/>
          <a:stretch>
            <a:fillRect/>
          </a:stretch>
        </p:blipFill>
        <p:spPr>
          <a:xfrm>
            <a:off x="817610" y="1849430"/>
            <a:ext cx="4090153" cy="1456654"/>
          </a:xfrm>
          <a:prstGeom prst="rect">
            <a:avLst/>
          </a:prstGeom>
        </p:spPr>
      </p:pic>
      <p:sp>
        <p:nvSpPr>
          <p:cNvPr id="23" name="TextBox 22">
            <a:extLst>
              <a:ext uri="{FF2B5EF4-FFF2-40B4-BE49-F238E27FC236}">
                <a16:creationId xmlns:a16="http://schemas.microsoft.com/office/drawing/2014/main" id="{1CC2699E-35D4-E7BB-A69A-96939BDDD3F2}"/>
              </a:ext>
            </a:extLst>
          </p:cNvPr>
          <p:cNvSpPr txBox="1"/>
          <p:nvPr/>
        </p:nvSpPr>
        <p:spPr>
          <a:xfrm>
            <a:off x="223604" y="4580690"/>
            <a:ext cx="11425353" cy="1477328"/>
          </a:xfrm>
          <a:prstGeom prst="rect">
            <a:avLst/>
          </a:prstGeom>
          <a:noFill/>
        </p:spPr>
        <p:txBody>
          <a:bodyPr wrap="square" rtlCol="0">
            <a:spAutoFit/>
          </a:bodyPr>
          <a:lstStyle/>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Reduce overfitting and improve generalizability when learning under limited shots    . </a:t>
            </a:r>
          </a:p>
          <a:p>
            <a:pPr marL="285750" indent="-285750">
              <a:buFont typeface="Arial" panose="020B0604020202020204" pitchFamily="34" charset="0"/>
              <a:buChar char="•"/>
            </a:pPr>
            <a:r>
              <a:rPr lang="en-US" sz="1800" dirty="0">
                <a:solidFill>
                  <a:schemeClr val="tx2"/>
                </a:solidFill>
                <a:latin typeface="Baskerville Old Face" panose="02020602080505020303" pitchFamily="18" charset="0"/>
              </a:rPr>
              <a:t>More advantageous with </a:t>
            </a:r>
            <a:r>
              <a:rPr lang="en-US" dirty="0">
                <a:solidFill>
                  <a:schemeClr val="tx2"/>
                </a:solidFill>
                <a:latin typeface="Baskerville Old Face" panose="02020602080505020303" pitchFamily="18" charset="0"/>
              </a:rPr>
              <a:t>increasing </a:t>
            </a:r>
            <a:r>
              <a:rPr lang="en-US" sz="1800" dirty="0">
                <a:solidFill>
                  <a:schemeClr val="tx2"/>
                </a:solidFill>
                <a:latin typeface="Baskerville Old Face" panose="02020602080505020303" pitchFamily="18" charset="0"/>
              </a:rPr>
              <a:t>readout dimension (i.e. quantum system size).</a:t>
            </a:r>
            <a:endParaRPr lang="en-US" dirty="0">
              <a:solidFill>
                <a:schemeClr val="tx2"/>
              </a:solidFill>
              <a:latin typeface="Baskerville Old Face" panose="02020602080505020303" pitchFamily="18" charset="0"/>
            </a:endParaRPr>
          </a:p>
          <a:p>
            <a:pPr algn="l"/>
            <a:endParaRPr lang="en-US" dirty="0">
              <a:solidFill>
                <a:schemeClr val="tx2"/>
              </a:solidFill>
              <a:latin typeface="Baskerville Old Face" panose="02020602080505020303" pitchFamily="18" charset="0"/>
            </a:endParaRPr>
          </a:p>
          <a:p>
            <a:pPr algn="l"/>
            <a:r>
              <a:rPr lang="en-US" b="1" dirty="0">
                <a:solidFill>
                  <a:srgbClr val="DB9132"/>
                </a:solidFill>
                <a:latin typeface="Baskerville Old Face" panose="02020602080505020303" pitchFamily="18" charset="0"/>
              </a:rPr>
              <a:t>Poster: Gerry Angelatos</a:t>
            </a:r>
            <a:endParaRPr lang="en-US" sz="1800" b="1" dirty="0">
              <a:solidFill>
                <a:srgbClr val="DB9132"/>
              </a:solidFill>
              <a:latin typeface="Baskerville Old Face" panose="02020602080505020303" pitchFamily="18" charset="0"/>
            </a:endParaRPr>
          </a:p>
          <a:p>
            <a:endParaRPr lang="en-US" dirty="0"/>
          </a:p>
        </p:txBody>
      </p:sp>
      <p:sp>
        <p:nvSpPr>
          <p:cNvPr id="26" name="Title 1 1">
            <a:extLst>
              <a:ext uri="{FF2B5EF4-FFF2-40B4-BE49-F238E27FC236}">
                <a16:creationId xmlns:a16="http://schemas.microsoft.com/office/drawing/2014/main" id="{16E9584C-C697-546B-5271-FB97FE90E3A4}"/>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a:solidFill>
                  <a:schemeClr val="tx2"/>
                </a:solidFill>
                <a:latin typeface="Baskerville Old Face" panose="02020602080505020303" pitchFamily="18" charset="0"/>
              </a:rPr>
              <a:t>Eigentask</a:t>
            </a:r>
            <a:r>
              <a:rPr lang="en-US" sz="2400" dirty="0">
                <a:solidFill>
                  <a:schemeClr val="tx2"/>
                </a:solidFill>
                <a:latin typeface="Baskerville Old Face" panose="02020602080505020303" pitchFamily="18" charset="0"/>
              </a:rPr>
              <a:t> Learning</a:t>
            </a:r>
          </a:p>
        </p:txBody>
      </p:sp>
      <p:sp>
        <p:nvSpPr>
          <p:cNvPr id="33" name="Title 1 2 6">
            <a:extLst>
              <a:ext uri="{FF2B5EF4-FFF2-40B4-BE49-F238E27FC236}">
                <a16:creationId xmlns:a16="http://schemas.microsoft.com/office/drawing/2014/main" id="{E4532D90-3D49-F4FA-E6DB-C6E7822248EF}"/>
              </a:ext>
            </a:extLst>
          </p:cNvPr>
          <p:cNvSpPr txBox="1">
            <a:spLocks/>
          </p:cNvSpPr>
          <p:nvPr/>
        </p:nvSpPr>
        <p:spPr>
          <a:xfrm>
            <a:off x="0" y="6426088"/>
            <a:ext cx="4726819"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[4] Hu*, Angelatos*,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PRX </a:t>
            </a:r>
            <a:r>
              <a:rPr lang="en-US" sz="1200" b="1" dirty="0">
                <a:solidFill>
                  <a:schemeClr val="tx2"/>
                </a:solidFill>
                <a:latin typeface="Baskerville Old Face" panose="02020602080505020303" pitchFamily="18" charset="0"/>
              </a:rPr>
              <a:t>13, </a:t>
            </a:r>
            <a:r>
              <a:rPr lang="en-US" sz="1200" dirty="0">
                <a:solidFill>
                  <a:schemeClr val="tx2"/>
                </a:solidFill>
                <a:latin typeface="Baskerville Old Face" panose="02020602080505020303" pitchFamily="18" charset="0"/>
              </a:rPr>
              <a:t>041020 (2023)</a:t>
            </a:r>
            <a:endParaRPr lang="en-US" sz="1200" i="1" dirty="0">
              <a:solidFill>
                <a:schemeClr val="tx2"/>
              </a:solidFill>
              <a:latin typeface="Baskerville Old Face" panose="02020602080505020303" pitchFamily="18" charset="0"/>
            </a:endParaRPr>
          </a:p>
        </p:txBody>
      </p:sp>
      <p:sp>
        <p:nvSpPr>
          <p:cNvPr id="3" name="Title 1 2 2">
            <a:extLst>
              <a:ext uri="{FF2B5EF4-FFF2-40B4-BE49-F238E27FC236}">
                <a16:creationId xmlns:a16="http://schemas.microsoft.com/office/drawing/2014/main" id="{C3475ECC-5012-B54A-2EB5-D843355A58F0}"/>
              </a:ext>
            </a:extLst>
          </p:cNvPr>
          <p:cNvSpPr txBox="1">
            <a:spLocks/>
          </p:cNvSpPr>
          <p:nvPr/>
        </p:nvSpPr>
        <p:spPr>
          <a:xfrm>
            <a:off x="2411952" y="3124036"/>
            <a:ext cx="1459392" cy="560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Arial" panose="020B0604020202020204" pitchFamily="34" charset="0"/>
                <a:cs typeface="Arial" panose="020B0604020202020204" pitchFamily="34" charset="0"/>
              </a:rPr>
              <a:t>Input</a:t>
            </a:r>
          </a:p>
        </p:txBody>
      </p:sp>
      <p:pic>
        <p:nvPicPr>
          <p:cNvPr id="4" name="Picture 3"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u$&#10;}&#10;&#10;&#10;\end{document}" title="IguanaTex Bitmap Display">
            <a:extLst>
              <a:ext uri="{FF2B5EF4-FFF2-40B4-BE49-F238E27FC236}">
                <a16:creationId xmlns:a16="http://schemas.microsoft.com/office/drawing/2014/main" id="{FA1C1CA4-359A-10AC-2912-C9E984956EA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127135" y="3458603"/>
            <a:ext cx="152193" cy="132727"/>
          </a:xfrm>
          <a:prstGeom prst="rect">
            <a:avLst/>
          </a:prstGeom>
        </p:spPr>
      </p:pic>
      <p:sp>
        <p:nvSpPr>
          <p:cNvPr id="10" name="Rectangle 9">
            <a:extLst>
              <a:ext uri="{FF2B5EF4-FFF2-40B4-BE49-F238E27FC236}">
                <a16:creationId xmlns:a16="http://schemas.microsoft.com/office/drawing/2014/main" id="{A31C14DF-B01F-C197-B3F1-F4786C0FCC5F}"/>
              </a:ext>
            </a:extLst>
          </p:cNvPr>
          <p:cNvSpPr/>
          <p:nvPr/>
        </p:nvSpPr>
        <p:spPr>
          <a:xfrm>
            <a:off x="10605887" y="3238736"/>
            <a:ext cx="331063" cy="280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3EB659-3A55-AD3A-D3A3-DB6D2BAFBB47}"/>
              </a:ext>
            </a:extLst>
          </p:cNvPr>
          <p:cNvSpPr/>
          <p:nvPr/>
        </p:nvSpPr>
        <p:spPr>
          <a:xfrm>
            <a:off x="7473220" y="1875909"/>
            <a:ext cx="331063" cy="155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6DB224B-B5C7-7AC2-3D11-3C1D55E0FAF5}"/>
              </a:ext>
            </a:extLst>
          </p:cNvPr>
          <p:cNvCxnSpPr>
            <a:cxnSpLocks/>
          </p:cNvCxnSpPr>
          <p:nvPr/>
        </p:nvCxnSpPr>
        <p:spPr>
          <a:xfrm>
            <a:off x="5108678" y="2617035"/>
            <a:ext cx="1684010" cy="0"/>
          </a:xfrm>
          <a:prstGeom prst="straightConnector1">
            <a:avLst/>
          </a:prstGeom>
          <a:ln w="50800" cap="rnd">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4631954-0DBD-36E3-4FB8-31749904FFBD}"/>
              </a:ext>
            </a:extLst>
          </p:cNvPr>
          <p:cNvSpPr/>
          <p:nvPr/>
        </p:nvSpPr>
        <p:spPr>
          <a:xfrm>
            <a:off x="5350935" y="1849430"/>
            <a:ext cx="1165981" cy="1509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DF00B07-8DB2-3D3B-5603-52BDE45001B8}"/>
              </a:ext>
            </a:extLst>
          </p:cNvPr>
          <p:cNvGrpSpPr/>
          <p:nvPr/>
        </p:nvGrpSpPr>
        <p:grpSpPr>
          <a:xfrm>
            <a:off x="5267371" y="1818886"/>
            <a:ext cx="1385009" cy="1463393"/>
            <a:chOff x="5364131" y="1818886"/>
            <a:chExt cx="1385009" cy="1463393"/>
          </a:xfrm>
        </p:grpSpPr>
        <p:sp>
          <p:nvSpPr>
            <p:cNvPr id="14" name="TextBox 13">
              <a:extLst>
                <a:ext uri="{FF2B5EF4-FFF2-40B4-BE49-F238E27FC236}">
                  <a16:creationId xmlns:a16="http://schemas.microsoft.com/office/drawing/2014/main" id="{7559B601-C90B-CC35-0390-DEB0C8A7A276}"/>
                </a:ext>
              </a:extLst>
            </p:cNvPr>
            <p:cNvSpPr txBox="1"/>
            <p:nvPr/>
          </p:nvSpPr>
          <p:spPr>
            <a:xfrm>
              <a:off x="5364131" y="1818886"/>
              <a:ext cx="1385009" cy="1200329"/>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Use</a:t>
              </a:r>
            </a:p>
            <a:p>
              <a:pPr algn="ctr"/>
              <a:r>
                <a:rPr lang="en-US" sz="1800" dirty="0">
                  <a:solidFill>
                    <a:schemeClr val="tx2"/>
                  </a:solidFill>
                  <a:latin typeface="Baskerville Old Face" panose="02020602080505020303" pitchFamily="18" charset="0"/>
                </a:rPr>
                <a:t>             </a:t>
              </a:r>
            </a:p>
            <a:p>
              <a:pPr algn="ctr"/>
              <a:r>
                <a:rPr lang="en-US" sz="1800" dirty="0">
                  <a:solidFill>
                    <a:schemeClr val="tx2"/>
                  </a:solidFill>
                  <a:latin typeface="Baskerville Old Face" panose="02020602080505020303" pitchFamily="18" charset="0"/>
                </a:rPr>
                <a:t>for training </a:t>
              </a:r>
            </a:p>
            <a:p>
              <a:pPr algn="ctr"/>
              <a:r>
                <a:rPr lang="en-US" sz="1800" dirty="0">
                  <a:solidFill>
                    <a:schemeClr val="tx2"/>
                  </a:solidFill>
                  <a:latin typeface="Baskerville Old Face" panose="02020602080505020303" pitchFamily="18" charset="0"/>
                </a:rPr>
                <a:t>instead of </a:t>
              </a:r>
              <a:endParaRPr lang="en-US" dirty="0"/>
            </a:p>
          </p:txBody>
        </p:sp>
        <p:pic>
          <p:nvPicPr>
            <p:cNvPr id="17" name="Picture 1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ar{y}_k(\bm{u})&#10;\]&#10;}&#10;&#10;&#10;\end{document}" title="IguanaTex Bitmap Display">
              <a:extLst>
                <a:ext uri="{FF2B5EF4-FFF2-40B4-BE49-F238E27FC236}">
                  <a16:creationId xmlns:a16="http://schemas.microsoft.com/office/drawing/2014/main" id="{CDC4EBB3-1AF7-F6D0-1E00-6BABFFFE91FA}"/>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763987" y="2170332"/>
              <a:ext cx="585297" cy="253019"/>
            </a:xfrm>
            <a:prstGeom prst="rect">
              <a:avLst/>
            </a:prstGeom>
          </p:spPr>
        </p:pic>
        <p:pic>
          <p:nvPicPr>
            <p:cNvPr id="25" name="Picture 2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ar{{X}}_k(\bm{u})&#10;\]&#10;}&#10;&#10;&#10;\end{document}" title="IguanaTex Bitmap Display">
              <a:extLst>
                <a:ext uri="{FF2B5EF4-FFF2-40B4-BE49-F238E27FC236}">
                  <a16:creationId xmlns:a16="http://schemas.microsoft.com/office/drawing/2014/main" id="{B1F0C5B5-B05C-EC4B-DABA-9A5BE11C2441}"/>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720547" y="3006396"/>
              <a:ext cx="672177" cy="275883"/>
            </a:xfrm>
            <a:prstGeom prst="rect">
              <a:avLst/>
            </a:prstGeom>
          </p:spPr>
        </p:pic>
      </p:grpSp>
      <p:pic>
        <p:nvPicPr>
          <p:cNvPr id="30" name="Picture 29"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title="IguanaTex Bitmap Display">
            <a:extLst>
              <a:ext uri="{FF2B5EF4-FFF2-40B4-BE49-F238E27FC236}">
                <a16:creationId xmlns:a16="http://schemas.microsoft.com/office/drawing/2014/main" id="{F381F8CD-EE87-26DD-74A3-743991D52E93}"/>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8005363" y="4674429"/>
            <a:ext cx="149373" cy="182906"/>
          </a:xfrm>
          <a:prstGeom prst="rect">
            <a:avLst/>
          </a:prstGeom>
        </p:spPr>
      </p:pic>
      <p:pic>
        <p:nvPicPr>
          <p:cNvPr id="39" name="Picture 38">
            <a:extLst>
              <a:ext uri="{FF2B5EF4-FFF2-40B4-BE49-F238E27FC236}">
                <a16:creationId xmlns:a16="http://schemas.microsoft.com/office/drawing/2014/main" id="{8AB1419F-6CB2-0C00-06F1-A181106CAC0B}"/>
              </a:ext>
            </a:extLst>
          </p:cNvPr>
          <p:cNvPicPr>
            <a:picLocks noChangeAspect="1"/>
          </p:cNvPicPr>
          <p:nvPr/>
        </p:nvPicPr>
        <p:blipFill>
          <a:blip r:embed="rId11"/>
          <a:stretch>
            <a:fillRect/>
          </a:stretch>
        </p:blipFill>
        <p:spPr>
          <a:xfrm>
            <a:off x="7235860" y="1531498"/>
            <a:ext cx="4187417" cy="2139780"/>
          </a:xfrm>
          <a:prstGeom prst="rect">
            <a:avLst/>
          </a:prstGeom>
        </p:spPr>
      </p:pic>
    </p:spTree>
    <p:extLst>
      <p:ext uri="{BB962C8B-B14F-4D97-AF65-F5344CB8AC3E}">
        <p14:creationId xmlns:p14="http://schemas.microsoft.com/office/powerpoint/2010/main" val="3331855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DC76D-BBEF-F646-F6A7-8610B428F52C}"/>
              </a:ext>
            </a:extLst>
          </p:cNvPr>
          <p:cNvPicPr>
            <a:picLocks noChangeAspect="1"/>
          </p:cNvPicPr>
          <p:nvPr/>
        </p:nvPicPr>
        <p:blipFill>
          <a:blip r:embed="rId4"/>
          <a:stretch>
            <a:fillRect/>
          </a:stretch>
        </p:blipFill>
        <p:spPr>
          <a:xfrm>
            <a:off x="768074" y="717072"/>
            <a:ext cx="5577737" cy="3771782"/>
          </a:xfrm>
          <a:prstGeom prst="rect">
            <a:avLst/>
          </a:prstGeom>
        </p:spPr>
      </p:pic>
      <p:pic>
        <p:nvPicPr>
          <p:cNvPr id="28" name="Picture 2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n) = \bm{x}(n) + \frac{1}{\sqrt{S}}\bm{\zeta}(n)$&#10;}&#10;&#10;&#10;\end{document}" title="IguanaTex Bitmap Display">
            <a:extLst>
              <a:ext uri="{FF2B5EF4-FFF2-40B4-BE49-F238E27FC236}">
                <a16:creationId xmlns:a16="http://schemas.microsoft.com/office/drawing/2014/main" id="{B775D73C-C8C8-439D-EE08-1930F3B8D5D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799578" y="2521668"/>
            <a:ext cx="2588113" cy="353617"/>
          </a:xfrm>
          <a:prstGeom prst="rect">
            <a:avLst/>
          </a:prstGeom>
        </p:spPr>
      </p:pic>
      <p:cxnSp>
        <p:nvCxnSpPr>
          <p:cNvPr id="21" name="Straight Connector 20">
            <a:extLst>
              <a:ext uri="{FF2B5EF4-FFF2-40B4-BE49-F238E27FC236}">
                <a16:creationId xmlns:a16="http://schemas.microsoft.com/office/drawing/2014/main" id="{4B8C9044-BDA4-A5EA-63AC-8C35F6A1BCE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EFA7966-9AA4-42B2-5A31-4410A878DA59}"/>
              </a:ext>
            </a:extLst>
          </p:cNvPr>
          <p:cNvSpPr txBox="1"/>
          <p:nvPr/>
        </p:nvSpPr>
        <p:spPr>
          <a:xfrm>
            <a:off x="7002778" y="1513036"/>
            <a:ext cx="4355881" cy="646331"/>
          </a:xfrm>
          <a:prstGeom prst="rect">
            <a:avLst/>
          </a:prstGeom>
          <a:noFill/>
        </p:spPr>
        <p:txBody>
          <a:bodyPr wrap="square" rtlCol="0">
            <a:spAutoFit/>
          </a:bodyPr>
          <a:lstStyle/>
          <a:p>
            <a:r>
              <a:rPr lang="en-US" dirty="0">
                <a:solidFill>
                  <a:schemeClr val="tx2"/>
                </a:solidFill>
                <a:latin typeface="Baskerville Old Face" panose="02020602080505020303" pitchFamily="18" charset="0"/>
              </a:rPr>
              <a:t>Now, repeated measurements necessary to extract time-evolving outputs,</a:t>
            </a:r>
          </a:p>
        </p:txBody>
      </p:sp>
      <p:sp>
        <p:nvSpPr>
          <p:cNvPr id="25" name="Title 1 1">
            <a:extLst>
              <a:ext uri="{FF2B5EF4-FFF2-40B4-BE49-F238E27FC236}">
                <a16:creationId xmlns:a16="http://schemas.microsoft.com/office/drawing/2014/main" id="{7BFEDA6E-2C8E-CD24-3002-9A1CD7EEE80F}"/>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Online learning using quantum systems</a:t>
            </a:r>
          </a:p>
        </p:txBody>
      </p:sp>
      <p:sp>
        <p:nvSpPr>
          <p:cNvPr id="26" name="Title 1 2 6">
            <a:extLst>
              <a:ext uri="{FF2B5EF4-FFF2-40B4-BE49-F238E27FC236}">
                <a16:creationId xmlns:a16="http://schemas.microsoft.com/office/drawing/2014/main" id="{1618CBFA-2A30-CA59-436A-7364787C7577}"/>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 [6] </a:t>
            </a:r>
            <a:r>
              <a:rPr lang="en-US" sz="1200" dirty="0" err="1">
                <a:solidFill>
                  <a:schemeClr val="tx2"/>
                </a:solidFill>
                <a:latin typeface="Baskerville Old Face" panose="02020602080505020303" pitchFamily="18" charset="0"/>
              </a:rPr>
              <a:t>Senanian</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2312.16166 (2023)</a:t>
            </a:r>
            <a:endParaRPr lang="en-US" sz="1200" i="1" dirty="0">
              <a:solidFill>
                <a:schemeClr val="tx2"/>
              </a:solidFill>
              <a:latin typeface="Baskerville Old Face" panose="02020602080505020303" pitchFamily="18" charset="0"/>
            </a:endParaRPr>
          </a:p>
        </p:txBody>
      </p:sp>
      <p:sp>
        <p:nvSpPr>
          <p:cNvPr id="29" name="TextBox 28">
            <a:extLst>
              <a:ext uri="{FF2B5EF4-FFF2-40B4-BE49-F238E27FC236}">
                <a16:creationId xmlns:a16="http://schemas.microsoft.com/office/drawing/2014/main" id="{E5DF8BEE-2417-8BB1-574D-97E7C726099B}"/>
              </a:ext>
            </a:extLst>
          </p:cNvPr>
          <p:cNvSpPr txBox="1"/>
          <p:nvPr/>
        </p:nvSpPr>
        <p:spPr>
          <a:xfrm>
            <a:off x="7678060" y="838857"/>
            <a:ext cx="4286553"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Time-evolving inputs </a:t>
            </a:r>
            <a:r>
              <a:rPr lang="en-US" b="1" dirty="0">
                <a:solidFill>
                  <a:schemeClr val="tx2"/>
                </a:solidFill>
                <a:latin typeface="Baskerville Old Face" panose="02020602080505020303" pitchFamily="18" charset="0"/>
              </a:rPr>
              <a:t>and targets</a:t>
            </a:r>
          </a:p>
        </p:txBody>
      </p:sp>
      <p:sp>
        <p:nvSpPr>
          <p:cNvPr id="8" name="TextBox 7">
            <a:extLst>
              <a:ext uri="{FF2B5EF4-FFF2-40B4-BE49-F238E27FC236}">
                <a16:creationId xmlns:a16="http://schemas.microsoft.com/office/drawing/2014/main" id="{5D82663C-0E2D-AD7C-0F1F-0542ACACB5C2}"/>
              </a:ext>
            </a:extLst>
          </p:cNvPr>
          <p:cNvSpPr txBox="1"/>
          <p:nvPr/>
        </p:nvSpPr>
        <p:spPr>
          <a:xfrm>
            <a:off x="7002777" y="3167141"/>
            <a:ext cx="4855397" cy="1477328"/>
          </a:xfrm>
          <a:prstGeom prst="rect">
            <a:avLst/>
          </a:prstGeom>
          <a:noFill/>
        </p:spPr>
        <p:txBody>
          <a:bodyPr wrap="square" rtlCol="0">
            <a:spAutoFit/>
          </a:bodyPr>
          <a:lstStyle/>
          <a:p>
            <a:r>
              <a:rPr lang="en-US" dirty="0">
                <a:solidFill>
                  <a:schemeClr val="tx2"/>
                </a:solidFill>
                <a:latin typeface="Baskerville Old Face" panose="02020602080505020303" pitchFamily="18" charset="0"/>
              </a:rPr>
              <a:t>Consideration beyond sampling noise: </a:t>
            </a:r>
            <a:r>
              <a:rPr lang="en-US" b="1" dirty="0">
                <a:solidFill>
                  <a:srgbClr val="DB9132"/>
                </a:solidFill>
                <a:latin typeface="Baskerville Old Face" panose="02020602080505020303" pitchFamily="18" charset="0"/>
              </a:rPr>
              <a:t>measurement backaction</a:t>
            </a:r>
            <a:r>
              <a:rPr lang="en-US" b="1" dirty="0">
                <a:solidFill>
                  <a:schemeClr val="tx2"/>
                </a:solidFill>
                <a:latin typeface="Baskerville Old Face" panose="02020602080505020303" pitchFamily="18" charset="0"/>
              </a:rPr>
              <a:t> </a:t>
            </a:r>
            <a:r>
              <a:rPr lang="en-US" dirty="0">
                <a:solidFill>
                  <a:srgbClr val="DB9132"/>
                </a:solidFill>
                <a:latin typeface="Baskerville Old Face" panose="02020602080505020303" pitchFamily="18" charset="0"/>
              </a:rPr>
              <a:t>and thermalization</a:t>
            </a:r>
            <a:r>
              <a:rPr lang="en-US" dirty="0">
                <a:solidFill>
                  <a:schemeClr val="tx2"/>
                </a:solidFill>
                <a:latin typeface="Baskerville Old Face" panose="02020602080505020303" pitchFamily="18" charset="0"/>
              </a:rPr>
              <a:t>!</a:t>
            </a:r>
          </a:p>
          <a:p>
            <a:endParaRPr lang="en-US" dirty="0">
              <a:solidFill>
                <a:schemeClr val="tx2"/>
              </a:solidFill>
              <a:latin typeface="Baskerville Old Face" panose="02020602080505020303" pitchFamily="18" charset="0"/>
            </a:endParaRPr>
          </a:p>
          <a:p>
            <a:r>
              <a:rPr lang="en-US" dirty="0">
                <a:solidFill>
                  <a:srgbClr val="DB9132"/>
                </a:solidFill>
                <a:latin typeface="Baskerville Old Face" panose="02020602080505020303" pitchFamily="18" charset="0"/>
              </a:rPr>
              <a:t>Propose NISQRC algorithm: </a:t>
            </a:r>
            <a:r>
              <a:rPr lang="en-US" dirty="0">
                <a:solidFill>
                  <a:schemeClr val="tx2"/>
                </a:solidFill>
                <a:latin typeface="Baskerville Old Face" panose="02020602080505020303" pitchFamily="18" charset="0"/>
              </a:rPr>
              <a:t>memory and readout subsystem divisions + partial reset operations</a:t>
            </a:r>
          </a:p>
        </p:txBody>
      </p:sp>
    </p:spTree>
    <p:extLst>
      <p:ext uri="{BB962C8B-B14F-4D97-AF65-F5344CB8AC3E}">
        <p14:creationId xmlns:p14="http://schemas.microsoft.com/office/powerpoint/2010/main" val="369513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023C4D2B-D5ED-EB6C-D33D-6AA8515D9D58}"/>
              </a:ext>
            </a:extLst>
          </p:cNvPr>
          <p:cNvSpPr/>
          <p:nvPr/>
        </p:nvSpPr>
        <p:spPr>
          <a:xfrm>
            <a:off x="7882781" y="4738986"/>
            <a:ext cx="4074133" cy="1914694"/>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9472C74-BEFF-BAD2-1059-9850997DBB6B}"/>
              </a:ext>
            </a:extLst>
          </p:cNvPr>
          <p:cNvSpPr/>
          <p:nvPr/>
        </p:nvSpPr>
        <p:spPr>
          <a:xfrm>
            <a:off x="7894420" y="4708488"/>
            <a:ext cx="4041795" cy="1870400"/>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4E525F01-6D75-8A9D-2086-D1F4E2072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3" r="12664"/>
          <a:stretch/>
        </p:blipFill>
        <p:spPr bwMode="auto">
          <a:xfrm>
            <a:off x="8797616" y="1103810"/>
            <a:ext cx="1166774" cy="15830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4943922-F96D-926A-B133-D2BE4442A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6478" y="1103810"/>
            <a:ext cx="1055375" cy="1583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6A53FF-7224-E00F-876B-67DC876E8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96" y="1103810"/>
            <a:ext cx="1267507" cy="15830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0297FE-4561-6653-10C6-0BA3167268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196" y="1103810"/>
            <a:ext cx="1266450" cy="158306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0881FF33-8DD1-E167-8C9A-095585BFD1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5520" y="1103810"/>
            <a:ext cx="1187297" cy="1583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487744-8926-EE3E-619C-AE83F90D8C80}"/>
              </a:ext>
            </a:extLst>
          </p:cNvPr>
          <p:cNvSpPr txBox="1"/>
          <p:nvPr/>
        </p:nvSpPr>
        <p:spPr>
          <a:xfrm>
            <a:off x="2814158" y="2858269"/>
            <a:ext cx="1689079" cy="1200329"/>
          </a:xfrm>
          <a:prstGeom prst="rect">
            <a:avLst/>
          </a:prstGeom>
          <a:noFill/>
        </p:spPr>
        <p:txBody>
          <a:bodyPr wrap="square" rtlCol="0">
            <a:spAutoFit/>
          </a:bodyPr>
          <a:lstStyle/>
          <a:p>
            <a:pPr algn="ctr"/>
            <a:r>
              <a:rPr lang="en-US" sz="1800" dirty="0" err="1">
                <a:solidFill>
                  <a:schemeClr val="tx2"/>
                </a:solidFill>
                <a:latin typeface="Baskerville Old Face" panose="02020602080505020303" pitchFamily="18" charset="0"/>
              </a:rPr>
              <a:t>Fangjun</a:t>
            </a:r>
            <a:r>
              <a:rPr lang="en-US" sz="1800" dirty="0">
                <a:solidFill>
                  <a:schemeClr val="tx2"/>
                </a:solidFill>
                <a:latin typeface="Baskerville Old Face" panose="02020602080505020303" pitchFamily="18" charset="0"/>
              </a:rPr>
              <a:t> Hu*</a:t>
            </a:r>
          </a:p>
          <a:p>
            <a:pPr algn="ctr"/>
            <a:r>
              <a:rPr lang="en-US" dirty="0">
                <a:solidFill>
                  <a:schemeClr val="tx2"/>
                </a:solidFill>
                <a:latin typeface="Baskerville Old Face" panose="02020602080505020303" pitchFamily="18" charset="0"/>
              </a:rPr>
              <a:t>(Princeton ELE)</a:t>
            </a:r>
            <a:endParaRPr lang="en-US" sz="1800" dirty="0">
              <a:solidFill>
                <a:schemeClr val="tx2"/>
              </a:solidFill>
              <a:latin typeface="Baskerville Old Face" panose="02020602080505020303" pitchFamily="18" charset="0"/>
            </a:endParaRPr>
          </a:p>
          <a:p>
            <a:pPr algn="l"/>
            <a:endParaRPr lang="en-US" sz="1800" dirty="0">
              <a:solidFill>
                <a:schemeClr val="tx2"/>
              </a:solidFill>
              <a:latin typeface="Baskerville Old Face" panose="02020602080505020303" pitchFamily="18" charset="0"/>
            </a:endParaRPr>
          </a:p>
          <a:p>
            <a:endParaRPr lang="en-US" dirty="0"/>
          </a:p>
        </p:txBody>
      </p:sp>
      <p:sp>
        <p:nvSpPr>
          <p:cNvPr id="3" name="TextBox 2">
            <a:extLst>
              <a:ext uri="{FF2B5EF4-FFF2-40B4-BE49-F238E27FC236}">
                <a16:creationId xmlns:a16="http://schemas.microsoft.com/office/drawing/2014/main" id="{8872F209-0A12-0AD3-FA31-A8242EEED440}"/>
              </a:ext>
            </a:extLst>
          </p:cNvPr>
          <p:cNvSpPr txBox="1"/>
          <p:nvPr/>
        </p:nvSpPr>
        <p:spPr>
          <a:xfrm>
            <a:off x="7103519" y="2785550"/>
            <a:ext cx="1391299" cy="1200329"/>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Gerasimos Angelatos*</a:t>
            </a:r>
          </a:p>
          <a:p>
            <a:pPr algn="ctr"/>
            <a:r>
              <a:rPr lang="en-US" dirty="0">
                <a:solidFill>
                  <a:schemeClr val="tx2"/>
                </a:solidFill>
                <a:latin typeface="Baskerville Old Face" panose="02020602080505020303" pitchFamily="18" charset="0"/>
              </a:rPr>
              <a:t>(BBN)</a:t>
            </a:r>
            <a:endParaRPr lang="en-US" sz="1800" dirty="0">
              <a:solidFill>
                <a:schemeClr val="tx2"/>
              </a:solidFill>
              <a:latin typeface="Baskerville Old Face" panose="02020602080505020303" pitchFamily="18" charset="0"/>
            </a:endParaRPr>
          </a:p>
          <a:p>
            <a:endParaRPr lang="en-US" dirty="0"/>
          </a:p>
        </p:txBody>
      </p:sp>
      <p:sp>
        <p:nvSpPr>
          <p:cNvPr id="6" name="TextBox 5">
            <a:extLst>
              <a:ext uri="{FF2B5EF4-FFF2-40B4-BE49-F238E27FC236}">
                <a16:creationId xmlns:a16="http://schemas.microsoft.com/office/drawing/2014/main" id="{06A2E06E-05B0-BF5B-F032-04958671E7B6}"/>
              </a:ext>
            </a:extLst>
          </p:cNvPr>
          <p:cNvSpPr txBox="1"/>
          <p:nvPr/>
        </p:nvSpPr>
        <p:spPr>
          <a:xfrm>
            <a:off x="527352" y="2858269"/>
            <a:ext cx="2120957" cy="923330"/>
          </a:xfrm>
          <a:prstGeom prst="rect">
            <a:avLst/>
          </a:prstGeom>
          <a:noFill/>
        </p:spPr>
        <p:txBody>
          <a:bodyPr wrap="square" rtlCol="0">
            <a:spAutoFit/>
          </a:bodyPr>
          <a:lstStyle/>
          <a:p>
            <a:pPr algn="ctr"/>
            <a:r>
              <a:rPr lang="en-US" sz="1800" b="1" dirty="0">
                <a:solidFill>
                  <a:schemeClr val="tx2"/>
                </a:solidFill>
                <a:latin typeface="Baskerville Old Face" panose="02020602080505020303" pitchFamily="18" charset="0"/>
              </a:rPr>
              <a:t>PI:</a:t>
            </a:r>
            <a:r>
              <a:rPr lang="en-US" sz="1800" dirty="0">
                <a:solidFill>
                  <a:schemeClr val="tx2"/>
                </a:solidFill>
                <a:latin typeface="Baskerville Old Face" panose="02020602080505020303" pitchFamily="18" charset="0"/>
              </a:rPr>
              <a:t> Hakan E. Türeci</a:t>
            </a:r>
          </a:p>
          <a:p>
            <a:pPr algn="ctr"/>
            <a:r>
              <a:rPr lang="en-US" dirty="0">
                <a:solidFill>
                  <a:schemeClr val="tx2"/>
                </a:solidFill>
                <a:latin typeface="Baskerville Old Face" panose="02020602080505020303" pitchFamily="18" charset="0"/>
              </a:rPr>
              <a:t>(Princeton ELE)</a:t>
            </a:r>
            <a:endParaRPr lang="en-US" sz="1800" dirty="0">
              <a:solidFill>
                <a:schemeClr val="tx2"/>
              </a:solidFill>
              <a:latin typeface="Baskerville Old Face" panose="02020602080505020303" pitchFamily="18" charset="0"/>
            </a:endParaRPr>
          </a:p>
          <a:p>
            <a:endParaRPr lang="en-US" dirty="0"/>
          </a:p>
        </p:txBody>
      </p:sp>
      <p:sp>
        <p:nvSpPr>
          <p:cNvPr id="7" name="TextBox 6">
            <a:extLst>
              <a:ext uri="{FF2B5EF4-FFF2-40B4-BE49-F238E27FC236}">
                <a16:creationId xmlns:a16="http://schemas.microsoft.com/office/drawing/2014/main" id="{36C217E0-6B46-D18A-C622-B0BEBDF36C44}"/>
              </a:ext>
            </a:extLst>
          </p:cNvPr>
          <p:cNvSpPr txBox="1"/>
          <p:nvPr/>
        </p:nvSpPr>
        <p:spPr>
          <a:xfrm>
            <a:off x="8685354" y="2785550"/>
            <a:ext cx="1391299" cy="1200329"/>
          </a:xfrm>
          <a:prstGeom prst="rect">
            <a:avLst/>
          </a:prstGeom>
          <a:noFill/>
        </p:spPr>
        <p:txBody>
          <a:bodyPr wrap="square" rtlCol="0">
            <a:spAutoFit/>
          </a:bodyPr>
          <a:lstStyle/>
          <a:p>
            <a:pPr algn="ctr"/>
            <a:r>
              <a:rPr lang="en-US" sz="1800" dirty="0" err="1">
                <a:solidFill>
                  <a:schemeClr val="tx2"/>
                </a:solidFill>
                <a:latin typeface="Baskerville Old Face" panose="02020602080505020303" pitchFamily="18" charset="0"/>
              </a:rPr>
              <a:t>Guilhem</a:t>
            </a:r>
            <a:r>
              <a:rPr lang="en-US" sz="1800" dirty="0">
                <a:solidFill>
                  <a:schemeClr val="tx2"/>
                </a:solidFill>
                <a:latin typeface="Baskerville Old Face" panose="02020602080505020303" pitchFamily="18" charset="0"/>
              </a:rPr>
              <a:t> </a:t>
            </a:r>
            <a:r>
              <a:rPr lang="en-US" sz="1800" dirty="0" err="1">
                <a:solidFill>
                  <a:schemeClr val="tx2"/>
                </a:solidFill>
                <a:latin typeface="Baskerville Old Face" panose="02020602080505020303" pitchFamily="18" charset="0"/>
              </a:rPr>
              <a:t>Ribeill</a:t>
            </a:r>
            <a:endParaRPr lang="en-US" sz="1800" dirty="0">
              <a:solidFill>
                <a:schemeClr val="tx2"/>
              </a:solidFill>
              <a:latin typeface="Baskerville Old Face" panose="02020602080505020303" pitchFamily="18" charset="0"/>
            </a:endParaRPr>
          </a:p>
          <a:p>
            <a:pPr algn="ctr"/>
            <a:r>
              <a:rPr lang="en-US" dirty="0">
                <a:solidFill>
                  <a:schemeClr val="tx2"/>
                </a:solidFill>
                <a:latin typeface="Baskerville Old Face" panose="02020602080505020303" pitchFamily="18" charset="0"/>
              </a:rPr>
              <a:t>(BBN)</a:t>
            </a:r>
            <a:endParaRPr lang="en-US" sz="1800" dirty="0">
              <a:solidFill>
                <a:schemeClr val="tx2"/>
              </a:solidFill>
              <a:latin typeface="Baskerville Old Face" panose="02020602080505020303" pitchFamily="18" charset="0"/>
            </a:endParaRPr>
          </a:p>
          <a:p>
            <a:endParaRPr lang="en-US" dirty="0"/>
          </a:p>
        </p:txBody>
      </p:sp>
      <p:sp>
        <p:nvSpPr>
          <p:cNvPr id="10" name="TextBox 9">
            <a:extLst>
              <a:ext uri="{FF2B5EF4-FFF2-40B4-BE49-F238E27FC236}">
                <a16:creationId xmlns:a16="http://schemas.microsoft.com/office/drawing/2014/main" id="{A0E7C04E-8497-2EEA-FD99-244D1BC15470}"/>
              </a:ext>
            </a:extLst>
          </p:cNvPr>
          <p:cNvSpPr txBox="1"/>
          <p:nvPr/>
        </p:nvSpPr>
        <p:spPr>
          <a:xfrm>
            <a:off x="10188516" y="2785550"/>
            <a:ext cx="1391299" cy="1200329"/>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Graham Rowlands</a:t>
            </a:r>
          </a:p>
          <a:p>
            <a:pPr algn="ctr"/>
            <a:r>
              <a:rPr lang="en-US" dirty="0">
                <a:solidFill>
                  <a:schemeClr val="tx2"/>
                </a:solidFill>
                <a:latin typeface="Baskerville Old Face" panose="02020602080505020303" pitchFamily="18" charset="0"/>
              </a:rPr>
              <a:t>(BBN)</a:t>
            </a:r>
            <a:endParaRPr lang="en-US" sz="1800" dirty="0">
              <a:solidFill>
                <a:schemeClr val="tx2"/>
              </a:solidFill>
              <a:latin typeface="Baskerville Old Face" panose="02020602080505020303" pitchFamily="18" charset="0"/>
            </a:endParaRPr>
          </a:p>
          <a:p>
            <a:endParaRPr lang="en-US" dirty="0"/>
          </a:p>
        </p:txBody>
      </p:sp>
      <p:sp>
        <p:nvSpPr>
          <p:cNvPr id="13" name="Title 1 1">
            <a:extLst>
              <a:ext uri="{FF2B5EF4-FFF2-40B4-BE49-F238E27FC236}">
                <a16:creationId xmlns:a16="http://schemas.microsoft.com/office/drawing/2014/main" id="{12003ECD-BDDC-4059-73C4-40327294DFD7}"/>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Team and Acknowledgements</a:t>
            </a:r>
          </a:p>
        </p:txBody>
      </p:sp>
      <p:cxnSp>
        <p:nvCxnSpPr>
          <p:cNvPr id="14" name="Straight Connector 13">
            <a:extLst>
              <a:ext uri="{FF2B5EF4-FFF2-40B4-BE49-F238E27FC236}">
                <a16:creationId xmlns:a16="http://schemas.microsoft.com/office/drawing/2014/main" id="{D648F1BA-DC26-67C0-24B1-420660525234}"/>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5F93C6F-023D-C6FE-E1D6-529420229857}"/>
              </a:ext>
            </a:extLst>
          </p:cNvPr>
          <p:cNvSpPr txBox="1"/>
          <p:nvPr/>
        </p:nvSpPr>
        <p:spPr>
          <a:xfrm>
            <a:off x="1360504" y="5643688"/>
            <a:ext cx="1794985" cy="923330"/>
          </a:xfrm>
          <a:prstGeom prst="rect">
            <a:avLst/>
          </a:prstGeom>
          <a:noFill/>
        </p:spPr>
        <p:txBody>
          <a:bodyPr wrap="square" rtlCol="0">
            <a:spAutoFit/>
          </a:bodyPr>
          <a:lstStyle/>
          <a:p>
            <a:pPr algn="ctr"/>
            <a:r>
              <a:rPr lang="en-US" sz="1800" dirty="0" err="1">
                <a:solidFill>
                  <a:schemeClr val="tx2"/>
                </a:solidFill>
                <a:latin typeface="Baskerville Old Face" panose="02020602080505020303" pitchFamily="18" charset="0"/>
              </a:rPr>
              <a:t>Esin</a:t>
            </a:r>
            <a:r>
              <a:rPr lang="en-US" sz="1800" dirty="0">
                <a:solidFill>
                  <a:schemeClr val="tx2"/>
                </a:solidFill>
                <a:latin typeface="Baskerville Old Face" panose="02020602080505020303" pitchFamily="18" charset="0"/>
              </a:rPr>
              <a:t> Türeci</a:t>
            </a:r>
          </a:p>
          <a:p>
            <a:pPr algn="ctr"/>
            <a:r>
              <a:rPr lang="en-US" dirty="0">
                <a:solidFill>
                  <a:schemeClr val="tx2"/>
                </a:solidFill>
                <a:latin typeface="Baskerville Old Face" panose="02020602080505020303" pitchFamily="18" charset="0"/>
              </a:rPr>
              <a:t>(Princeton CS)</a:t>
            </a:r>
            <a:endParaRPr lang="en-US" sz="1800" dirty="0">
              <a:solidFill>
                <a:schemeClr val="tx2"/>
              </a:solidFill>
              <a:latin typeface="Baskerville Old Face" panose="02020602080505020303" pitchFamily="18" charset="0"/>
            </a:endParaRPr>
          </a:p>
          <a:p>
            <a:endParaRPr lang="en-US" dirty="0"/>
          </a:p>
        </p:txBody>
      </p:sp>
      <p:sp>
        <p:nvSpPr>
          <p:cNvPr id="16" name="TextBox 15">
            <a:extLst>
              <a:ext uri="{FF2B5EF4-FFF2-40B4-BE49-F238E27FC236}">
                <a16:creationId xmlns:a16="http://schemas.microsoft.com/office/drawing/2014/main" id="{77A8CC01-CA92-2929-2089-D1C3940F7FE8}"/>
              </a:ext>
            </a:extLst>
          </p:cNvPr>
          <p:cNvSpPr txBox="1"/>
          <p:nvPr/>
        </p:nvSpPr>
        <p:spPr>
          <a:xfrm>
            <a:off x="4576397" y="2858269"/>
            <a:ext cx="2013091" cy="1200329"/>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Leon Bello</a:t>
            </a:r>
          </a:p>
          <a:p>
            <a:pPr algn="ctr"/>
            <a:r>
              <a:rPr lang="en-US" dirty="0">
                <a:solidFill>
                  <a:schemeClr val="tx2"/>
                </a:solidFill>
                <a:latin typeface="Baskerville Old Face" panose="02020602080505020303" pitchFamily="18" charset="0"/>
              </a:rPr>
              <a:t>(Princeton ELE)</a:t>
            </a:r>
            <a:endParaRPr lang="en-US" sz="1800" dirty="0">
              <a:solidFill>
                <a:schemeClr val="tx2"/>
              </a:solidFill>
              <a:latin typeface="Baskerville Old Face" panose="02020602080505020303" pitchFamily="18" charset="0"/>
            </a:endParaRPr>
          </a:p>
          <a:p>
            <a:pPr algn="l"/>
            <a:endParaRPr lang="en-US" sz="1800" dirty="0">
              <a:solidFill>
                <a:schemeClr val="tx2"/>
              </a:solidFill>
              <a:latin typeface="Baskerville Old Face" panose="02020602080505020303" pitchFamily="18" charset="0"/>
            </a:endParaRPr>
          </a:p>
          <a:p>
            <a:endParaRPr lang="en-US" dirty="0"/>
          </a:p>
        </p:txBody>
      </p:sp>
      <p:sp>
        <p:nvSpPr>
          <p:cNvPr id="17" name="TextBox 16">
            <a:extLst>
              <a:ext uri="{FF2B5EF4-FFF2-40B4-BE49-F238E27FC236}">
                <a16:creationId xmlns:a16="http://schemas.microsoft.com/office/drawing/2014/main" id="{E75DB8A0-8741-90A2-860A-267C231CADA6}"/>
              </a:ext>
            </a:extLst>
          </p:cNvPr>
          <p:cNvSpPr txBox="1"/>
          <p:nvPr/>
        </p:nvSpPr>
        <p:spPr>
          <a:xfrm>
            <a:off x="3441980" y="5643689"/>
            <a:ext cx="1794985" cy="923330"/>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Nick Bronn</a:t>
            </a:r>
          </a:p>
          <a:p>
            <a:pPr algn="ctr"/>
            <a:r>
              <a:rPr lang="en-US" dirty="0">
                <a:solidFill>
                  <a:schemeClr val="tx2"/>
                </a:solidFill>
                <a:latin typeface="Baskerville Old Face" panose="02020602080505020303" pitchFamily="18" charset="0"/>
              </a:rPr>
              <a:t>(IBM)</a:t>
            </a:r>
            <a:endParaRPr lang="en-US" sz="1800" dirty="0">
              <a:solidFill>
                <a:schemeClr val="tx2"/>
              </a:solidFill>
              <a:latin typeface="Baskerville Old Face" panose="02020602080505020303" pitchFamily="18" charset="0"/>
            </a:endParaRPr>
          </a:p>
          <a:p>
            <a:endParaRPr lang="en-US" dirty="0"/>
          </a:p>
        </p:txBody>
      </p:sp>
      <p:sp>
        <p:nvSpPr>
          <p:cNvPr id="18" name="TextBox 17">
            <a:extLst>
              <a:ext uri="{FF2B5EF4-FFF2-40B4-BE49-F238E27FC236}">
                <a16:creationId xmlns:a16="http://schemas.microsoft.com/office/drawing/2014/main" id="{C4D17220-9C1C-D4FC-231B-72484C1904EC}"/>
              </a:ext>
            </a:extLst>
          </p:cNvPr>
          <p:cNvSpPr txBox="1"/>
          <p:nvPr/>
        </p:nvSpPr>
        <p:spPr>
          <a:xfrm>
            <a:off x="6947514" y="4795020"/>
            <a:ext cx="4010772" cy="369332"/>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Funding agencies:</a:t>
            </a:r>
            <a:endParaRPr lang="en-US" dirty="0"/>
          </a:p>
        </p:txBody>
      </p:sp>
      <p:pic>
        <p:nvPicPr>
          <p:cNvPr id="9" name="Picture 8" descr="A person working on a machine&#10;&#10;Description automatically generated">
            <a:extLst>
              <a:ext uri="{FF2B5EF4-FFF2-40B4-BE49-F238E27FC236}">
                <a16:creationId xmlns:a16="http://schemas.microsoft.com/office/drawing/2014/main" id="{FF6DD8F4-F6FB-AC2C-A63E-460013FD10DC}"/>
              </a:ext>
            </a:extLst>
          </p:cNvPr>
          <p:cNvPicPr>
            <a:picLocks noChangeAspect="1"/>
          </p:cNvPicPr>
          <p:nvPr/>
        </p:nvPicPr>
        <p:blipFill rotWithShape="1">
          <a:blip r:embed="rId7">
            <a:extLst>
              <a:ext uri="{28A0092B-C50C-407E-A947-70E740481C1C}">
                <a14:useLocalDpi xmlns:a14="http://schemas.microsoft.com/office/drawing/2010/main" val="0"/>
              </a:ext>
            </a:extLst>
          </a:blip>
          <a:srcRect r="20000"/>
          <a:stretch/>
        </p:blipFill>
        <p:spPr>
          <a:xfrm>
            <a:off x="3650014" y="3898332"/>
            <a:ext cx="1266451" cy="1583061"/>
          </a:xfrm>
          <a:prstGeom prst="rect">
            <a:avLst/>
          </a:prstGeom>
        </p:spPr>
      </p:pic>
      <p:pic>
        <p:nvPicPr>
          <p:cNvPr id="12" name="Picture 11">
            <a:extLst>
              <a:ext uri="{FF2B5EF4-FFF2-40B4-BE49-F238E27FC236}">
                <a16:creationId xmlns:a16="http://schemas.microsoft.com/office/drawing/2014/main" id="{33DEEF78-E738-9510-71F8-9B67353B0D3E}"/>
              </a:ext>
            </a:extLst>
          </p:cNvPr>
          <p:cNvPicPr>
            <a:picLocks noChangeAspect="1"/>
          </p:cNvPicPr>
          <p:nvPr/>
        </p:nvPicPr>
        <p:blipFill>
          <a:blip r:embed="rId8"/>
          <a:stretch>
            <a:fillRect/>
          </a:stretch>
        </p:blipFill>
        <p:spPr>
          <a:xfrm>
            <a:off x="5558976" y="3898333"/>
            <a:ext cx="1206744" cy="1583061"/>
          </a:xfrm>
          <a:prstGeom prst="rect">
            <a:avLst/>
          </a:prstGeom>
        </p:spPr>
      </p:pic>
      <p:pic>
        <p:nvPicPr>
          <p:cNvPr id="20" name="Picture 19">
            <a:extLst>
              <a:ext uri="{FF2B5EF4-FFF2-40B4-BE49-F238E27FC236}">
                <a16:creationId xmlns:a16="http://schemas.microsoft.com/office/drawing/2014/main" id="{9A4A464F-912C-8C2A-6D31-090408EEF0D0}"/>
              </a:ext>
            </a:extLst>
          </p:cNvPr>
          <p:cNvPicPr>
            <a:picLocks noChangeAspect="1"/>
          </p:cNvPicPr>
          <p:nvPr/>
        </p:nvPicPr>
        <p:blipFill>
          <a:blip r:embed="rId9"/>
          <a:stretch>
            <a:fillRect/>
          </a:stretch>
        </p:blipFill>
        <p:spPr>
          <a:xfrm>
            <a:off x="4926429" y="1103809"/>
            <a:ext cx="1201743" cy="1583064"/>
          </a:xfrm>
          <a:prstGeom prst="rect">
            <a:avLst/>
          </a:prstGeom>
        </p:spPr>
      </p:pic>
      <p:pic>
        <p:nvPicPr>
          <p:cNvPr id="22" name="Picture 21">
            <a:extLst>
              <a:ext uri="{FF2B5EF4-FFF2-40B4-BE49-F238E27FC236}">
                <a16:creationId xmlns:a16="http://schemas.microsoft.com/office/drawing/2014/main" id="{F7CF3D7C-4243-EA1A-AFEE-0A4EE491A2C4}"/>
              </a:ext>
            </a:extLst>
          </p:cNvPr>
          <p:cNvPicPr>
            <a:picLocks noChangeAspect="1"/>
          </p:cNvPicPr>
          <p:nvPr/>
        </p:nvPicPr>
        <p:blipFill rotWithShape="1">
          <a:blip r:embed="rId10"/>
          <a:srcRect l="20989" r="15950"/>
          <a:stretch/>
        </p:blipFill>
        <p:spPr>
          <a:xfrm>
            <a:off x="1681250" y="3859627"/>
            <a:ext cx="1181806" cy="1583062"/>
          </a:xfrm>
          <a:prstGeom prst="rect">
            <a:avLst/>
          </a:prstGeom>
        </p:spPr>
      </p:pic>
      <p:sp>
        <p:nvSpPr>
          <p:cNvPr id="23" name="TextBox 22">
            <a:extLst>
              <a:ext uri="{FF2B5EF4-FFF2-40B4-BE49-F238E27FC236}">
                <a16:creationId xmlns:a16="http://schemas.microsoft.com/office/drawing/2014/main" id="{301CE69A-9BC0-0480-1404-5C9902346C2F}"/>
              </a:ext>
            </a:extLst>
          </p:cNvPr>
          <p:cNvSpPr txBox="1"/>
          <p:nvPr/>
        </p:nvSpPr>
        <p:spPr>
          <a:xfrm>
            <a:off x="5309821" y="5643689"/>
            <a:ext cx="1794985" cy="923330"/>
          </a:xfrm>
          <a:prstGeom prst="rect">
            <a:avLst/>
          </a:prstGeom>
          <a:noFill/>
        </p:spPr>
        <p:txBody>
          <a:bodyPr wrap="square" rtlCol="0">
            <a:spAutoFit/>
          </a:bodyPr>
          <a:lstStyle/>
          <a:p>
            <a:pPr algn="ctr"/>
            <a:r>
              <a:rPr lang="en-US" sz="1800" dirty="0">
                <a:solidFill>
                  <a:schemeClr val="tx2"/>
                </a:solidFill>
                <a:latin typeface="Baskerville Old Face" panose="02020602080505020303" pitchFamily="18" charset="0"/>
              </a:rPr>
              <a:t>Marti Vives</a:t>
            </a:r>
          </a:p>
          <a:p>
            <a:pPr algn="ctr"/>
            <a:r>
              <a:rPr lang="en-US" dirty="0">
                <a:solidFill>
                  <a:schemeClr val="tx2"/>
                </a:solidFill>
                <a:latin typeface="Baskerville Old Face" panose="02020602080505020303" pitchFamily="18" charset="0"/>
              </a:rPr>
              <a:t>(Princeton ELE, now Q-Ctrl)</a:t>
            </a:r>
            <a:endParaRPr lang="en-US" dirty="0"/>
          </a:p>
        </p:txBody>
      </p:sp>
      <p:pic>
        <p:nvPicPr>
          <p:cNvPr id="25" name="Picture 24" descr="A blue and yellow emblem with a eagle and stars&#10;&#10;Description automatically generated">
            <a:extLst>
              <a:ext uri="{FF2B5EF4-FFF2-40B4-BE49-F238E27FC236}">
                <a16:creationId xmlns:a16="http://schemas.microsoft.com/office/drawing/2014/main" id="{453EB921-DEE7-7BC2-E4FC-BE608E9B13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9622" y="5271223"/>
            <a:ext cx="1094586" cy="1120126"/>
          </a:xfrm>
          <a:prstGeom prst="rect">
            <a:avLst/>
          </a:prstGeom>
        </p:spPr>
      </p:pic>
      <p:pic>
        <p:nvPicPr>
          <p:cNvPr id="29" name="Picture 28" descr="A blue globe with white text&#10;&#10;Description automatically generated">
            <a:extLst>
              <a:ext uri="{FF2B5EF4-FFF2-40B4-BE49-F238E27FC236}">
                <a16:creationId xmlns:a16="http://schemas.microsoft.com/office/drawing/2014/main" id="{3635D4F9-92A1-76CF-E452-867C298632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67106" y="5558946"/>
            <a:ext cx="965273" cy="525328"/>
          </a:xfrm>
          <a:prstGeom prst="rect">
            <a:avLst/>
          </a:prstGeom>
        </p:spPr>
      </p:pic>
      <p:pic>
        <p:nvPicPr>
          <p:cNvPr id="31" name="Picture 30" descr="A logo of a military officer&#10;&#10;Description automatically generated">
            <a:extLst>
              <a:ext uri="{FF2B5EF4-FFF2-40B4-BE49-F238E27FC236}">
                <a16:creationId xmlns:a16="http://schemas.microsoft.com/office/drawing/2014/main" id="{F7FAE42C-5AD4-DE86-1D92-AFDABF1436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8278" y="5274317"/>
            <a:ext cx="1094586" cy="1094586"/>
          </a:xfrm>
          <a:prstGeom prst="rect">
            <a:avLst/>
          </a:prstGeom>
        </p:spPr>
      </p:pic>
    </p:spTree>
    <p:extLst>
      <p:ext uri="{BB962C8B-B14F-4D97-AF65-F5344CB8AC3E}">
        <p14:creationId xmlns:p14="http://schemas.microsoft.com/office/powerpoint/2010/main" val="2453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DC76D-BBEF-F646-F6A7-8610B428F52C}"/>
              </a:ext>
            </a:extLst>
          </p:cNvPr>
          <p:cNvPicPr>
            <a:picLocks noChangeAspect="1"/>
          </p:cNvPicPr>
          <p:nvPr/>
        </p:nvPicPr>
        <p:blipFill>
          <a:blip r:embed="rId6"/>
          <a:stretch>
            <a:fillRect/>
          </a:stretch>
        </p:blipFill>
        <p:spPr>
          <a:xfrm>
            <a:off x="768074" y="717072"/>
            <a:ext cx="5577737" cy="3771782"/>
          </a:xfrm>
          <a:prstGeom prst="rect">
            <a:avLst/>
          </a:prstGeom>
        </p:spPr>
      </p:pic>
      <p:sp>
        <p:nvSpPr>
          <p:cNvPr id="10" name="TextBox 9">
            <a:extLst>
              <a:ext uri="{FF2B5EF4-FFF2-40B4-BE49-F238E27FC236}">
                <a16:creationId xmlns:a16="http://schemas.microsoft.com/office/drawing/2014/main" id="{2C581EA1-AA23-3398-DBB1-D42C3833CAD6}"/>
              </a:ext>
            </a:extLst>
          </p:cNvPr>
          <p:cNvSpPr txBox="1"/>
          <p:nvPr/>
        </p:nvSpPr>
        <p:spPr>
          <a:xfrm>
            <a:off x="204299" y="4857987"/>
            <a:ext cx="11218446"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Extend classical Volterra series analysis</a:t>
            </a:r>
            <a:r>
              <a:rPr lang="en-US" baseline="30000" dirty="0">
                <a:solidFill>
                  <a:schemeClr val="tx2"/>
                </a:solidFill>
                <a:latin typeface="Baskerville Old Face" panose="02020602080505020303" pitchFamily="18" charset="0"/>
              </a:rPr>
              <a:t>[3]</a:t>
            </a:r>
            <a:r>
              <a:rPr lang="en-US" dirty="0">
                <a:solidFill>
                  <a:schemeClr val="tx2"/>
                </a:solidFill>
                <a:latin typeface="Baskerville Old Face" panose="02020602080505020303" pitchFamily="18" charset="0"/>
              </a:rPr>
              <a:t> to derive Quantum Volterra Theory,</a:t>
            </a:r>
          </a:p>
        </p:txBody>
      </p:sp>
      <p:pic>
        <p:nvPicPr>
          <p:cNvPr id="22" name="Picture 2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x_j (n) = \sum_{k = 0}^{\infty} \sum_{n_1 = 0}^{\infty} \cdots \hspace{-3mm} \sum_{n_k = n_{k-1}}^{\infty} \hspace{+21mm}  \prod_{\kappa = 1}^{k} u_{n - n_{\kappa}}&#10;\]&#10;}&#10;&#10;&#10;\end{document}" title="IguanaTex Bitmap Display">
            <a:extLst>
              <a:ext uri="{FF2B5EF4-FFF2-40B4-BE49-F238E27FC236}">
                <a16:creationId xmlns:a16="http://schemas.microsoft.com/office/drawing/2014/main" id="{F212D616-0FDC-BE67-BCA5-2346DD0315E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846792" y="5476463"/>
            <a:ext cx="4339879" cy="604041"/>
          </a:xfrm>
          <a:prstGeom prst="rect">
            <a:avLst/>
          </a:prstGeom>
        </p:spPr>
      </p:pic>
      <p:cxnSp>
        <p:nvCxnSpPr>
          <p:cNvPr id="21" name="Straight Connector 20">
            <a:extLst>
              <a:ext uri="{FF2B5EF4-FFF2-40B4-BE49-F238E27FC236}">
                <a16:creationId xmlns:a16="http://schemas.microsoft.com/office/drawing/2014/main" id="{4B8C9044-BDA4-A5EA-63AC-8C35F6A1BCE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title="IguanaTex Bitmap Display">
            <a:extLst>
              <a:ext uri="{FF2B5EF4-FFF2-40B4-BE49-F238E27FC236}">
                <a16:creationId xmlns:a16="http://schemas.microsoft.com/office/drawing/2014/main" id="{9D8483F5-8FDD-AF28-031A-4E0768F1CE75}"/>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5967216" y="5641014"/>
            <a:ext cx="1364551" cy="271697"/>
          </a:xfrm>
          <a:prstGeom prst="rect">
            <a:avLst/>
          </a:prstGeom>
        </p:spPr>
      </p:pic>
      <p:sp>
        <p:nvSpPr>
          <p:cNvPr id="25" name="Title 1 1">
            <a:extLst>
              <a:ext uri="{FF2B5EF4-FFF2-40B4-BE49-F238E27FC236}">
                <a16:creationId xmlns:a16="http://schemas.microsoft.com/office/drawing/2014/main" id="{7BFEDA6E-2C8E-CD24-3002-9A1CD7EEE80F}"/>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Online learning using quantum systems</a:t>
            </a:r>
          </a:p>
        </p:txBody>
      </p:sp>
      <p:sp>
        <p:nvSpPr>
          <p:cNvPr id="26" name="Title 1 2 6">
            <a:extLst>
              <a:ext uri="{FF2B5EF4-FFF2-40B4-BE49-F238E27FC236}">
                <a16:creationId xmlns:a16="http://schemas.microsoft.com/office/drawing/2014/main" id="{1618CBFA-2A30-CA59-436A-7364787C7577}"/>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 [6] </a:t>
            </a:r>
            <a:r>
              <a:rPr lang="en-US" sz="1200" dirty="0" err="1">
                <a:solidFill>
                  <a:schemeClr val="tx2"/>
                </a:solidFill>
                <a:latin typeface="Baskerville Old Face" panose="02020602080505020303" pitchFamily="18" charset="0"/>
              </a:rPr>
              <a:t>Senanian</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2312.16166 (2023), [7] </a:t>
            </a:r>
            <a:r>
              <a:rPr lang="en-US" sz="1200" dirty="0" err="1">
                <a:solidFill>
                  <a:schemeClr val="tx2"/>
                </a:solidFill>
                <a:latin typeface="Baskerville Old Face" panose="02020602080505020303" pitchFamily="18" charset="0"/>
              </a:rPr>
              <a:t>Gonon</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2212.14641 (2022)</a:t>
            </a:r>
            <a:endParaRPr lang="en-US" sz="1200" i="1" dirty="0">
              <a:solidFill>
                <a:schemeClr val="tx2"/>
              </a:solidFill>
              <a:latin typeface="Baskerville Old Face" panose="02020602080505020303" pitchFamily="18" charset="0"/>
            </a:endParaRPr>
          </a:p>
        </p:txBody>
      </p:sp>
      <p:sp>
        <p:nvSpPr>
          <p:cNvPr id="3" name="Rectangle: Rounded Corners 2">
            <a:extLst>
              <a:ext uri="{FF2B5EF4-FFF2-40B4-BE49-F238E27FC236}">
                <a16:creationId xmlns:a16="http://schemas.microsoft.com/office/drawing/2014/main" id="{2F168497-1CA0-7AAE-E14F-E04FA7D3EFD1}"/>
              </a:ext>
            </a:extLst>
          </p:cNvPr>
          <p:cNvSpPr/>
          <p:nvPr/>
        </p:nvSpPr>
        <p:spPr>
          <a:xfrm>
            <a:off x="3639683" y="5370849"/>
            <a:ext cx="4699762" cy="905540"/>
          </a:xfrm>
          <a:prstGeom prst="roundRect">
            <a:avLst>
              <a:gd name="adj" fmla="val 6440"/>
            </a:avLst>
          </a:prstGeom>
          <a:noFill/>
          <a:ln w="254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n) = \bm{x}(n) + \frac{1}{\sqrt{S}}\bm{\zeta}(n)$&#10;}&#10;&#10;&#10;\end{document}" title="IguanaTex Bitmap Display">
            <a:extLst>
              <a:ext uri="{FF2B5EF4-FFF2-40B4-BE49-F238E27FC236}">
                <a16:creationId xmlns:a16="http://schemas.microsoft.com/office/drawing/2014/main" id="{F0E159FC-BB41-09F2-0AE0-93BDDC2B0C49}"/>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799578" y="2521668"/>
            <a:ext cx="2588113" cy="353617"/>
          </a:xfrm>
          <a:prstGeom prst="rect">
            <a:avLst/>
          </a:prstGeom>
        </p:spPr>
      </p:pic>
      <p:sp>
        <p:nvSpPr>
          <p:cNvPr id="8" name="TextBox 7">
            <a:extLst>
              <a:ext uri="{FF2B5EF4-FFF2-40B4-BE49-F238E27FC236}">
                <a16:creationId xmlns:a16="http://schemas.microsoft.com/office/drawing/2014/main" id="{40DEB95C-D65C-F668-DB25-74A110E37B57}"/>
              </a:ext>
            </a:extLst>
          </p:cNvPr>
          <p:cNvSpPr txBox="1"/>
          <p:nvPr/>
        </p:nvSpPr>
        <p:spPr>
          <a:xfrm>
            <a:off x="7002778" y="1513036"/>
            <a:ext cx="4355881" cy="646331"/>
          </a:xfrm>
          <a:prstGeom prst="rect">
            <a:avLst/>
          </a:prstGeom>
          <a:noFill/>
        </p:spPr>
        <p:txBody>
          <a:bodyPr wrap="square" rtlCol="0">
            <a:spAutoFit/>
          </a:bodyPr>
          <a:lstStyle/>
          <a:p>
            <a:r>
              <a:rPr lang="en-US" dirty="0">
                <a:solidFill>
                  <a:schemeClr val="tx2"/>
                </a:solidFill>
                <a:latin typeface="Baskerville Old Face" panose="02020602080505020303" pitchFamily="18" charset="0"/>
              </a:rPr>
              <a:t>Now, repeated measurements necessary to extract time-evolving outputs,</a:t>
            </a:r>
          </a:p>
        </p:txBody>
      </p:sp>
      <p:sp>
        <p:nvSpPr>
          <p:cNvPr id="11" name="TextBox 10">
            <a:extLst>
              <a:ext uri="{FF2B5EF4-FFF2-40B4-BE49-F238E27FC236}">
                <a16:creationId xmlns:a16="http://schemas.microsoft.com/office/drawing/2014/main" id="{D559DD68-C05E-763A-51C1-CB0C51F3FB6E}"/>
              </a:ext>
            </a:extLst>
          </p:cNvPr>
          <p:cNvSpPr txBox="1"/>
          <p:nvPr/>
        </p:nvSpPr>
        <p:spPr>
          <a:xfrm>
            <a:off x="7678060" y="838857"/>
            <a:ext cx="4286553"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Time-evolving inputs </a:t>
            </a:r>
            <a:r>
              <a:rPr lang="en-US" b="1" dirty="0">
                <a:solidFill>
                  <a:schemeClr val="tx2"/>
                </a:solidFill>
                <a:latin typeface="Baskerville Old Face" panose="02020602080505020303" pitchFamily="18" charset="0"/>
              </a:rPr>
              <a:t>and targets</a:t>
            </a:r>
          </a:p>
        </p:txBody>
      </p:sp>
      <p:sp>
        <p:nvSpPr>
          <p:cNvPr id="12" name="TextBox 11">
            <a:extLst>
              <a:ext uri="{FF2B5EF4-FFF2-40B4-BE49-F238E27FC236}">
                <a16:creationId xmlns:a16="http://schemas.microsoft.com/office/drawing/2014/main" id="{94A2900F-025E-73DC-EA86-1BC4375951EA}"/>
              </a:ext>
            </a:extLst>
          </p:cNvPr>
          <p:cNvSpPr txBox="1"/>
          <p:nvPr/>
        </p:nvSpPr>
        <p:spPr>
          <a:xfrm>
            <a:off x="7002777" y="3167141"/>
            <a:ext cx="4855397" cy="1477328"/>
          </a:xfrm>
          <a:prstGeom prst="rect">
            <a:avLst/>
          </a:prstGeom>
          <a:noFill/>
        </p:spPr>
        <p:txBody>
          <a:bodyPr wrap="square" rtlCol="0">
            <a:spAutoFit/>
          </a:bodyPr>
          <a:lstStyle/>
          <a:p>
            <a:r>
              <a:rPr lang="en-US" dirty="0">
                <a:solidFill>
                  <a:schemeClr val="tx2"/>
                </a:solidFill>
                <a:latin typeface="Baskerville Old Face" panose="02020602080505020303" pitchFamily="18" charset="0"/>
              </a:rPr>
              <a:t>Consideration beyond sampling noise: </a:t>
            </a:r>
            <a:r>
              <a:rPr lang="en-US" b="1" dirty="0">
                <a:solidFill>
                  <a:srgbClr val="DB9132"/>
                </a:solidFill>
                <a:latin typeface="Baskerville Old Face" panose="02020602080505020303" pitchFamily="18" charset="0"/>
              </a:rPr>
              <a:t>measurement backaction</a:t>
            </a:r>
            <a:r>
              <a:rPr lang="en-US" b="1" dirty="0">
                <a:solidFill>
                  <a:schemeClr val="tx2"/>
                </a:solidFill>
                <a:latin typeface="Baskerville Old Face" panose="02020602080505020303" pitchFamily="18" charset="0"/>
              </a:rPr>
              <a:t> </a:t>
            </a:r>
            <a:r>
              <a:rPr lang="en-US" dirty="0">
                <a:solidFill>
                  <a:srgbClr val="DB9132"/>
                </a:solidFill>
                <a:latin typeface="Baskerville Old Face" panose="02020602080505020303" pitchFamily="18" charset="0"/>
              </a:rPr>
              <a:t>and thermalization</a:t>
            </a:r>
            <a:r>
              <a:rPr lang="en-US" dirty="0">
                <a:solidFill>
                  <a:schemeClr val="tx2"/>
                </a:solidFill>
                <a:latin typeface="Baskerville Old Face" panose="02020602080505020303" pitchFamily="18" charset="0"/>
              </a:rPr>
              <a:t>!</a:t>
            </a:r>
          </a:p>
          <a:p>
            <a:endParaRPr lang="en-US" dirty="0">
              <a:solidFill>
                <a:schemeClr val="tx2"/>
              </a:solidFill>
              <a:latin typeface="Baskerville Old Face" panose="02020602080505020303" pitchFamily="18" charset="0"/>
            </a:endParaRPr>
          </a:p>
          <a:p>
            <a:r>
              <a:rPr lang="en-US" dirty="0">
                <a:solidFill>
                  <a:srgbClr val="DB9132"/>
                </a:solidFill>
                <a:latin typeface="Baskerville Old Face" panose="02020602080505020303" pitchFamily="18" charset="0"/>
              </a:rPr>
              <a:t>Propose NISQRC algorithm: </a:t>
            </a:r>
            <a:r>
              <a:rPr lang="en-US" dirty="0">
                <a:solidFill>
                  <a:schemeClr val="tx2"/>
                </a:solidFill>
                <a:latin typeface="Baskerville Old Face" panose="02020602080505020303" pitchFamily="18" charset="0"/>
              </a:rPr>
              <a:t>memory and readout subsystem divisions + partial reset operations</a:t>
            </a:r>
          </a:p>
        </p:txBody>
      </p:sp>
    </p:spTree>
    <p:extLst>
      <p:ext uri="{BB962C8B-B14F-4D97-AF65-F5344CB8AC3E}">
        <p14:creationId xmlns:p14="http://schemas.microsoft.com/office/powerpoint/2010/main" val="2035709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581EA1-AA23-3398-DBB1-D42C3833CAD6}"/>
              </a:ext>
            </a:extLst>
          </p:cNvPr>
          <p:cNvSpPr txBox="1"/>
          <p:nvPr/>
        </p:nvSpPr>
        <p:spPr>
          <a:xfrm>
            <a:off x="577173" y="1056092"/>
            <a:ext cx="4355881"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Quantum Volterra kernels</a:t>
            </a:r>
          </a:p>
        </p:txBody>
      </p:sp>
      <p:cxnSp>
        <p:nvCxnSpPr>
          <p:cNvPr id="21" name="Straight Connector 20">
            <a:extLst>
              <a:ext uri="{FF2B5EF4-FFF2-40B4-BE49-F238E27FC236}">
                <a16:creationId xmlns:a16="http://schemas.microsoft.com/office/drawing/2014/main" id="{4B8C9044-BDA4-A5EA-63AC-8C35F6A1BCE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A77792B-C716-BC7F-D087-0F9B7E167651}"/>
              </a:ext>
            </a:extLst>
          </p:cNvPr>
          <p:cNvGrpSpPr/>
          <p:nvPr/>
        </p:nvGrpSpPr>
        <p:grpSpPr>
          <a:xfrm>
            <a:off x="11099769" y="62722"/>
            <a:ext cx="629852" cy="366676"/>
            <a:chOff x="456286" y="4522100"/>
            <a:chExt cx="629852" cy="366676"/>
          </a:xfrm>
        </p:grpSpPr>
        <p:sp>
          <p:nvSpPr>
            <p:cNvPr id="30" name="Rectangle 29">
              <a:extLst>
                <a:ext uri="{FF2B5EF4-FFF2-40B4-BE49-F238E27FC236}">
                  <a16:creationId xmlns:a16="http://schemas.microsoft.com/office/drawing/2014/main" id="{01FA7CF7-900F-D203-6B5D-C81941218B3F}"/>
                </a:ext>
              </a:extLst>
            </p:cNvPr>
            <p:cNvSpPr/>
            <p:nvPr/>
          </p:nvSpPr>
          <p:spPr>
            <a:xfrm>
              <a:off x="456286" y="4705438"/>
              <a:ext cx="209951" cy="183338"/>
            </a:xfrm>
            <a:prstGeom prst="rect">
              <a:avLst/>
            </a:prstGeom>
            <a:solidFill>
              <a:schemeClr val="tx2"/>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A682CC-9D52-1898-85A4-1117E1FBFD71}"/>
                </a:ext>
              </a:extLst>
            </p:cNvPr>
            <p:cNvSpPr/>
            <p:nvPr/>
          </p:nvSpPr>
          <p:spPr>
            <a:xfrm>
              <a:off x="456286" y="4522100"/>
              <a:ext cx="209951" cy="183338"/>
            </a:xfrm>
            <a:prstGeom prst="rect">
              <a:avLst/>
            </a:prstGeom>
            <a:solidFill>
              <a:srgbClr val="424530"/>
            </a:solidFill>
            <a:ln>
              <a:solidFill>
                <a:srgbClr val="4245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6D798D5-4DF0-5E31-B1E8-6CA5B85BD3C2}"/>
                </a:ext>
              </a:extLst>
            </p:cNvPr>
            <p:cNvSpPr/>
            <p:nvPr/>
          </p:nvSpPr>
          <p:spPr>
            <a:xfrm>
              <a:off x="666236" y="4705438"/>
              <a:ext cx="209951" cy="183338"/>
            </a:xfrm>
            <a:prstGeom prst="rect">
              <a:avLst/>
            </a:prstGeom>
            <a:solidFill>
              <a:srgbClr val="DB9132"/>
            </a:solidFill>
            <a:ln>
              <a:solidFill>
                <a:srgbClr val="DB9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A135C5-9F23-1259-F9C2-BC3E1B4CE001}"/>
                </a:ext>
              </a:extLst>
            </p:cNvPr>
            <p:cNvSpPr/>
            <p:nvPr/>
          </p:nvSpPr>
          <p:spPr>
            <a:xfrm>
              <a:off x="666237" y="4522100"/>
              <a:ext cx="209951" cy="183338"/>
            </a:xfrm>
            <a:prstGeom prst="rect">
              <a:avLst/>
            </a:prstGeom>
            <a:solidFill>
              <a:srgbClr val="9F9C7D"/>
            </a:solidFill>
            <a:ln>
              <a:solidFill>
                <a:srgbClr val="9F9C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E75D74-B47C-BF39-F774-27586BE00128}"/>
                </a:ext>
              </a:extLst>
            </p:cNvPr>
            <p:cNvSpPr/>
            <p:nvPr/>
          </p:nvSpPr>
          <p:spPr>
            <a:xfrm>
              <a:off x="876187" y="4704244"/>
              <a:ext cx="209951" cy="183338"/>
            </a:xfrm>
            <a:prstGeom prst="rect">
              <a:avLst/>
            </a:prstGeom>
            <a:solidFill>
              <a:srgbClr val="C9A887"/>
            </a:solidFill>
            <a:ln>
              <a:solidFill>
                <a:srgbClr val="C9A8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title="IguanaTex Bitmap Display">
            <a:extLst>
              <a:ext uri="{FF2B5EF4-FFF2-40B4-BE49-F238E27FC236}">
                <a16:creationId xmlns:a16="http://schemas.microsoft.com/office/drawing/2014/main" id="{0AE5BFE8-4F75-8D12-44E3-380F8BF153B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224516" y="1028548"/>
            <a:ext cx="1783463" cy="355107"/>
          </a:xfrm>
          <a:prstGeom prst="rect">
            <a:avLst/>
          </a:prstGeom>
        </p:spPr>
      </p:pic>
      <p:sp>
        <p:nvSpPr>
          <p:cNvPr id="39" name="Title 1 1">
            <a:extLst>
              <a:ext uri="{FF2B5EF4-FFF2-40B4-BE49-F238E27FC236}">
                <a16:creationId xmlns:a16="http://schemas.microsoft.com/office/drawing/2014/main" id="{544CEA25-4B60-043A-389C-A68CD4FE45FC}"/>
              </a:ext>
            </a:extLst>
          </p:cNvPr>
          <p:cNvSpPr>
            <a:spLocks noGrp="1"/>
          </p:cNvSpPr>
          <p:nvPr>
            <p:ph type="ctrTitle"/>
          </p:nvPr>
        </p:nvSpPr>
        <p:spPr>
          <a:xfrm>
            <a:off x="2573455" y="21053"/>
            <a:ext cx="6491816" cy="431912"/>
          </a:xfrm>
        </p:spPr>
        <p:txBody>
          <a:bodyPr>
            <a:normAutofit/>
          </a:bodyPr>
          <a:lstStyle/>
          <a:p>
            <a:r>
              <a:rPr lang="en-US" sz="2400" dirty="0">
                <a:solidFill>
                  <a:schemeClr val="tx2"/>
                </a:solidFill>
                <a:latin typeface="Baskerville Old Face" panose="02020602080505020303" pitchFamily="18" charset="0"/>
              </a:rPr>
              <a:t>Online learning using quantum systems</a:t>
            </a:r>
          </a:p>
        </p:txBody>
      </p:sp>
      <p:sp>
        <p:nvSpPr>
          <p:cNvPr id="40" name="Title 1 2 6">
            <a:extLst>
              <a:ext uri="{FF2B5EF4-FFF2-40B4-BE49-F238E27FC236}">
                <a16:creationId xmlns:a16="http://schemas.microsoft.com/office/drawing/2014/main" id="{B03B56A3-EFBD-8328-0D4A-88863D189461}"/>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a:t>
            </a:r>
            <a:endParaRPr lang="en-US" sz="1200" i="1" dirty="0">
              <a:solidFill>
                <a:schemeClr val="tx2"/>
              </a:solidFill>
              <a:latin typeface="Baskerville Old Face" panose="02020602080505020303" pitchFamily="18" charset="0"/>
            </a:endParaRPr>
          </a:p>
        </p:txBody>
      </p:sp>
      <p:pic>
        <p:nvPicPr>
          <p:cNvPr id="22" name="Picture 2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_j = \hat{I}^{\otimes M} \otimes K_j^{\dagger}K_j&#10;\]&#10;}&#10;&#10;&#10;\end{document}" title="IguanaTex Bitmap Display">
            <a:extLst>
              <a:ext uri="{FF2B5EF4-FFF2-40B4-BE49-F238E27FC236}">
                <a16:creationId xmlns:a16="http://schemas.microsoft.com/office/drawing/2014/main" id="{53EF62F9-0ED8-AC77-1A71-0A7357446894}"/>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084420" y="1068269"/>
            <a:ext cx="2054096" cy="338926"/>
          </a:xfrm>
          <a:prstGeom prst="rect">
            <a:avLst/>
          </a:prstGeom>
        </p:spPr>
      </p:pic>
      <p:sp>
        <p:nvSpPr>
          <p:cNvPr id="8" name="TextBox 7">
            <a:extLst>
              <a:ext uri="{FF2B5EF4-FFF2-40B4-BE49-F238E27FC236}">
                <a16:creationId xmlns:a16="http://schemas.microsoft.com/office/drawing/2014/main" id="{23CC9215-C3BB-81D0-484D-3F67807E0FE1}"/>
              </a:ext>
            </a:extLst>
          </p:cNvPr>
          <p:cNvSpPr txBox="1"/>
          <p:nvPr/>
        </p:nvSpPr>
        <p:spPr>
          <a:xfrm>
            <a:off x="5988653" y="595874"/>
            <a:ext cx="1988684"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Input encoding:</a:t>
            </a:r>
            <a:endParaRPr lang="en-US" sz="1800" dirty="0">
              <a:solidFill>
                <a:schemeClr val="tx2"/>
              </a:solidFill>
              <a:latin typeface="Baskerville Old Face" panose="02020602080505020303" pitchFamily="18" charset="0"/>
            </a:endParaRPr>
          </a:p>
          <a:p>
            <a:endParaRPr lang="en-US" dirty="0"/>
          </a:p>
        </p:txBody>
      </p:sp>
      <p:pic>
        <p:nvPicPr>
          <p:cNvPr id="9" name="Picture 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_j &#10;\]&#10;}&#10;&#10;&#10;\end{document}" title="IguanaTex Bitmap Display">
            <a:extLst>
              <a:ext uri="{FF2B5EF4-FFF2-40B4-BE49-F238E27FC236}">
                <a16:creationId xmlns:a16="http://schemas.microsoft.com/office/drawing/2014/main" id="{02D5BED9-6491-0835-0C44-AD822DD85BAC}"/>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066001" y="1569229"/>
            <a:ext cx="272901" cy="237689"/>
          </a:xfrm>
          <a:prstGeom prst="rect">
            <a:avLst/>
          </a:prstGeom>
        </p:spPr>
      </p:pic>
      <p:pic>
        <p:nvPicPr>
          <p:cNvPr id="12" name="Picture 1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downarrow\downarrow\cdots\downarrow\rangle&#10;\]&#10;}&#10;&#10;&#10;\end{document}" title="IguanaTex Bitmap Display">
            <a:extLst>
              <a:ext uri="{FF2B5EF4-FFF2-40B4-BE49-F238E27FC236}">
                <a16:creationId xmlns:a16="http://schemas.microsoft.com/office/drawing/2014/main" id="{B70E28F2-0FD3-7037-0431-E216793B65E6}"/>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051826" y="1549501"/>
            <a:ext cx="878859" cy="243558"/>
          </a:xfrm>
          <a:prstGeom prst="rect">
            <a:avLst/>
          </a:prstGeom>
        </p:spPr>
      </p:pic>
      <p:sp>
        <p:nvSpPr>
          <p:cNvPr id="36" name="TextBox 35">
            <a:extLst>
              <a:ext uri="{FF2B5EF4-FFF2-40B4-BE49-F238E27FC236}">
                <a16:creationId xmlns:a16="http://schemas.microsoft.com/office/drawing/2014/main" id="{153F99BA-7DD5-BBCF-F647-14D1A30B716F}"/>
              </a:ext>
            </a:extLst>
          </p:cNvPr>
          <p:cNvSpPr txBox="1"/>
          <p:nvPr/>
        </p:nvSpPr>
        <p:spPr>
          <a:xfrm>
            <a:off x="843652" y="1503760"/>
            <a:ext cx="4245635"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(also valid for more general measurements)</a:t>
            </a:r>
            <a:endParaRPr lang="en-US" sz="1800" dirty="0">
              <a:solidFill>
                <a:schemeClr val="tx2"/>
              </a:solidFill>
              <a:latin typeface="Baskerville Old Face" panose="02020602080505020303" pitchFamily="18" charset="0"/>
            </a:endParaRPr>
          </a:p>
          <a:p>
            <a:endParaRPr lang="en-US" dirty="0"/>
          </a:p>
        </p:txBody>
      </p:sp>
      <p:pic>
        <p:nvPicPr>
          <p:cNvPr id="37" name="Picture 3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e^{\mathcal{L}(u_{n+1})\tau}\hat{\rho}_{n}^{\mathsf{MR}}&#10;\]&#10;}&#10;&#10;&#10;\end{document}" title="IguanaTex Bitmap Display">
            <a:extLst>
              <a:ext uri="{FF2B5EF4-FFF2-40B4-BE49-F238E27FC236}">
                <a16:creationId xmlns:a16="http://schemas.microsoft.com/office/drawing/2014/main" id="{5E1C9ED1-7B6B-09B5-79A2-C34ADEB4E90C}"/>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635886" y="641000"/>
            <a:ext cx="1460063" cy="313889"/>
          </a:xfrm>
          <a:prstGeom prst="rect">
            <a:avLst/>
          </a:prstGeom>
        </p:spPr>
      </p:pic>
      <p:sp>
        <p:nvSpPr>
          <p:cNvPr id="2" name="TextBox 1">
            <a:extLst>
              <a:ext uri="{FF2B5EF4-FFF2-40B4-BE49-F238E27FC236}">
                <a16:creationId xmlns:a16="http://schemas.microsoft.com/office/drawing/2014/main" id="{CB5A59A0-E1D3-7608-CED4-640E2B848D47}"/>
              </a:ext>
            </a:extLst>
          </p:cNvPr>
          <p:cNvSpPr txBox="1"/>
          <p:nvPr/>
        </p:nvSpPr>
        <p:spPr>
          <a:xfrm>
            <a:off x="8120622" y="1056092"/>
            <a:ext cx="387650"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a:t>
            </a:r>
            <a:endParaRPr lang="en-US" sz="1800" dirty="0">
              <a:solidFill>
                <a:schemeClr val="tx2"/>
              </a:solidFill>
              <a:latin typeface="Baskerville Old Face" panose="02020602080505020303" pitchFamily="18" charset="0"/>
            </a:endParaRPr>
          </a:p>
          <a:p>
            <a:endParaRPr lang="en-US" dirty="0"/>
          </a:p>
        </p:txBody>
      </p:sp>
      <p:sp>
        <p:nvSpPr>
          <p:cNvPr id="3" name="TextBox 2">
            <a:extLst>
              <a:ext uri="{FF2B5EF4-FFF2-40B4-BE49-F238E27FC236}">
                <a16:creationId xmlns:a16="http://schemas.microsoft.com/office/drawing/2014/main" id="{6E169E38-27E2-80A8-74BC-89ACB08873DA}"/>
              </a:ext>
            </a:extLst>
          </p:cNvPr>
          <p:cNvSpPr txBox="1"/>
          <p:nvPr/>
        </p:nvSpPr>
        <p:spPr>
          <a:xfrm>
            <a:off x="6360745" y="1479570"/>
            <a:ext cx="3894667"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implements post-measurement reset to</a:t>
            </a:r>
            <a:endParaRPr lang="en-US" sz="1800" dirty="0">
              <a:solidFill>
                <a:schemeClr val="tx2"/>
              </a:solidFill>
              <a:latin typeface="Baskerville Old Face" panose="02020602080505020303" pitchFamily="18" charset="0"/>
            </a:endParaRPr>
          </a:p>
          <a:p>
            <a:endParaRPr lang="en-US" dirty="0"/>
          </a:p>
        </p:txBody>
      </p:sp>
      <p:sp>
        <p:nvSpPr>
          <p:cNvPr id="4" name="Left Brace 3">
            <a:extLst>
              <a:ext uri="{FF2B5EF4-FFF2-40B4-BE49-F238E27FC236}">
                <a16:creationId xmlns:a16="http://schemas.microsoft.com/office/drawing/2014/main" id="{80B7B61C-070F-4905-F8BB-0A4FDDD0273E}"/>
              </a:ext>
            </a:extLst>
          </p:cNvPr>
          <p:cNvSpPr/>
          <p:nvPr/>
        </p:nvSpPr>
        <p:spPr>
          <a:xfrm>
            <a:off x="5674340" y="775849"/>
            <a:ext cx="188436" cy="908833"/>
          </a:xfrm>
          <a:prstGeom prst="leftBrace">
            <a:avLst/>
          </a:prstGeom>
          <a:ln w="25400">
            <a:solidFill>
              <a:srgbClr val="DB91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9442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581EA1-AA23-3398-DBB1-D42C3833CAD6}"/>
              </a:ext>
            </a:extLst>
          </p:cNvPr>
          <p:cNvSpPr txBox="1"/>
          <p:nvPr/>
        </p:nvSpPr>
        <p:spPr>
          <a:xfrm>
            <a:off x="577173" y="1056092"/>
            <a:ext cx="4355881"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Quantum Volterra kernels</a:t>
            </a:r>
          </a:p>
        </p:txBody>
      </p:sp>
      <p:cxnSp>
        <p:nvCxnSpPr>
          <p:cNvPr id="21" name="Straight Connector 20">
            <a:extLst>
              <a:ext uri="{FF2B5EF4-FFF2-40B4-BE49-F238E27FC236}">
                <a16:creationId xmlns:a16="http://schemas.microsoft.com/office/drawing/2014/main" id="{4B8C9044-BDA4-A5EA-63AC-8C35F6A1BCE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A77792B-C716-BC7F-D087-0F9B7E167651}"/>
              </a:ext>
            </a:extLst>
          </p:cNvPr>
          <p:cNvGrpSpPr/>
          <p:nvPr/>
        </p:nvGrpSpPr>
        <p:grpSpPr>
          <a:xfrm>
            <a:off x="11099769" y="62722"/>
            <a:ext cx="629852" cy="366676"/>
            <a:chOff x="456286" y="4522100"/>
            <a:chExt cx="629852" cy="366676"/>
          </a:xfrm>
        </p:grpSpPr>
        <p:sp>
          <p:nvSpPr>
            <p:cNvPr id="30" name="Rectangle 29">
              <a:extLst>
                <a:ext uri="{FF2B5EF4-FFF2-40B4-BE49-F238E27FC236}">
                  <a16:creationId xmlns:a16="http://schemas.microsoft.com/office/drawing/2014/main" id="{01FA7CF7-900F-D203-6B5D-C81941218B3F}"/>
                </a:ext>
              </a:extLst>
            </p:cNvPr>
            <p:cNvSpPr/>
            <p:nvPr/>
          </p:nvSpPr>
          <p:spPr>
            <a:xfrm>
              <a:off x="456286" y="4705438"/>
              <a:ext cx="209951" cy="183338"/>
            </a:xfrm>
            <a:prstGeom prst="rect">
              <a:avLst/>
            </a:prstGeom>
            <a:solidFill>
              <a:schemeClr val="tx2"/>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A682CC-9D52-1898-85A4-1117E1FBFD71}"/>
                </a:ext>
              </a:extLst>
            </p:cNvPr>
            <p:cNvSpPr/>
            <p:nvPr/>
          </p:nvSpPr>
          <p:spPr>
            <a:xfrm>
              <a:off x="456286" y="4522100"/>
              <a:ext cx="209951" cy="183338"/>
            </a:xfrm>
            <a:prstGeom prst="rect">
              <a:avLst/>
            </a:prstGeom>
            <a:solidFill>
              <a:srgbClr val="424530"/>
            </a:solidFill>
            <a:ln>
              <a:solidFill>
                <a:srgbClr val="4245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6D798D5-4DF0-5E31-B1E8-6CA5B85BD3C2}"/>
                </a:ext>
              </a:extLst>
            </p:cNvPr>
            <p:cNvSpPr/>
            <p:nvPr/>
          </p:nvSpPr>
          <p:spPr>
            <a:xfrm>
              <a:off x="666236" y="4705438"/>
              <a:ext cx="209951" cy="183338"/>
            </a:xfrm>
            <a:prstGeom prst="rect">
              <a:avLst/>
            </a:prstGeom>
            <a:solidFill>
              <a:srgbClr val="DB9132"/>
            </a:solidFill>
            <a:ln>
              <a:solidFill>
                <a:srgbClr val="DB9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A135C5-9F23-1259-F9C2-BC3E1B4CE001}"/>
                </a:ext>
              </a:extLst>
            </p:cNvPr>
            <p:cNvSpPr/>
            <p:nvPr/>
          </p:nvSpPr>
          <p:spPr>
            <a:xfrm>
              <a:off x="666237" y="4522100"/>
              <a:ext cx="209951" cy="183338"/>
            </a:xfrm>
            <a:prstGeom prst="rect">
              <a:avLst/>
            </a:prstGeom>
            <a:solidFill>
              <a:srgbClr val="9F9C7D"/>
            </a:solidFill>
            <a:ln>
              <a:solidFill>
                <a:srgbClr val="9F9C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E75D74-B47C-BF39-F774-27586BE00128}"/>
                </a:ext>
              </a:extLst>
            </p:cNvPr>
            <p:cNvSpPr/>
            <p:nvPr/>
          </p:nvSpPr>
          <p:spPr>
            <a:xfrm>
              <a:off x="876187" y="4704244"/>
              <a:ext cx="209951" cy="183338"/>
            </a:xfrm>
            <a:prstGeom prst="rect">
              <a:avLst/>
            </a:prstGeom>
            <a:solidFill>
              <a:srgbClr val="C9A887"/>
            </a:solidFill>
            <a:ln>
              <a:solidFill>
                <a:srgbClr val="C9A8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title="IguanaTex Bitmap Display">
            <a:extLst>
              <a:ext uri="{FF2B5EF4-FFF2-40B4-BE49-F238E27FC236}">
                <a16:creationId xmlns:a16="http://schemas.microsoft.com/office/drawing/2014/main" id="{0AE5BFE8-4F75-8D12-44E3-380F8BF153B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224516" y="1028548"/>
            <a:ext cx="1783463" cy="355107"/>
          </a:xfrm>
          <a:prstGeom prst="rect">
            <a:avLst/>
          </a:prstGeom>
        </p:spPr>
      </p:pic>
      <p:sp>
        <p:nvSpPr>
          <p:cNvPr id="39" name="Title 1 1">
            <a:extLst>
              <a:ext uri="{FF2B5EF4-FFF2-40B4-BE49-F238E27FC236}">
                <a16:creationId xmlns:a16="http://schemas.microsoft.com/office/drawing/2014/main" id="{544CEA25-4B60-043A-389C-A68CD4FE45FC}"/>
              </a:ext>
            </a:extLst>
          </p:cNvPr>
          <p:cNvSpPr>
            <a:spLocks noGrp="1"/>
          </p:cNvSpPr>
          <p:nvPr>
            <p:ph type="ctrTitle"/>
          </p:nvPr>
        </p:nvSpPr>
        <p:spPr>
          <a:xfrm>
            <a:off x="2573455" y="21053"/>
            <a:ext cx="6491816" cy="431912"/>
          </a:xfrm>
        </p:spPr>
        <p:txBody>
          <a:bodyPr>
            <a:normAutofit/>
          </a:bodyPr>
          <a:lstStyle/>
          <a:p>
            <a:r>
              <a:rPr lang="en-US" sz="2400" dirty="0">
                <a:solidFill>
                  <a:schemeClr val="tx2"/>
                </a:solidFill>
                <a:latin typeface="Baskerville Old Face" panose="02020602080505020303" pitchFamily="18" charset="0"/>
              </a:rPr>
              <a:t>Online learning using quantum systems</a:t>
            </a:r>
          </a:p>
        </p:txBody>
      </p:sp>
      <p:sp>
        <p:nvSpPr>
          <p:cNvPr id="40" name="Title 1 2 6">
            <a:extLst>
              <a:ext uri="{FF2B5EF4-FFF2-40B4-BE49-F238E27FC236}">
                <a16:creationId xmlns:a16="http://schemas.microsoft.com/office/drawing/2014/main" id="{B03B56A3-EFBD-8328-0D4A-88863D189461}"/>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a:t>
            </a:r>
            <a:endParaRPr lang="en-US" sz="1200" i="1" dirty="0">
              <a:solidFill>
                <a:schemeClr val="tx2"/>
              </a:solidFill>
              <a:latin typeface="Baskerville Old Face" panose="02020602080505020303" pitchFamily="18" charset="0"/>
            </a:endParaRPr>
          </a:p>
        </p:txBody>
      </p:sp>
      <p:sp>
        <p:nvSpPr>
          <p:cNvPr id="36" name="TextBox 35">
            <a:extLst>
              <a:ext uri="{FF2B5EF4-FFF2-40B4-BE49-F238E27FC236}">
                <a16:creationId xmlns:a16="http://schemas.microsoft.com/office/drawing/2014/main" id="{153F99BA-7DD5-BBCF-F647-14D1A30B716F}"/>
              </a:ext>
            </a:extLst>
          </p:cNvPr>
          <p:cNvSpPr txBox="1"/>
          <p:nvPr/>
        </p:nvSpPr>
        <p:spPr>
          <a:xfrm>
            <a:off x="843652" y="1503760"/>
            <a:ext cx="4245635"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(also valid for more general measurements)</a:t>
            </a:r>
            <a:endParaRPr lang="en-US" sz="1800" dirty="0">
              <a:solidFill>
                <a:schemeClr val="tx2"/>
              </a:solidFill>
              <a:latin typeface="Baskerville Old Face" panose="02020602080505020303" pitchFamily="18" charset="0"/>
            </a:endParaRPr>
          </a:p>
          <a:p>
            <a:endParaRPr lang="en-US" dirty="0"/>
          </a:p>
        </p:txBody>
      </p:sp>
      <p:sp>
        <p:nvSpPr>
          <p:cNvPr id="6" name="TextBox 5">
            <a:extLst>
              <a:ext uri="{FF2B5EF4-FFF2-40B4-BE49-F238E27FC236}">
                <a16:creationId xmlns:a16="http://schemas.microsoft.com/office/drawing/2014/main" id="{A9C9C192-501E-9FF8-F5C2-C288ADF61182}"/>
              </a:ext>
            </a:extLst>
          </p:cNvPr>
          <p:cNvSpPr txBox="1"/>
          <p:nvPr/>
        </p:nvSpPr>
        <p:spPr>
          <a:xfrm>
            <a:off x="577173" y="2061442"/>
            <a:ext cx="9685081"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What determines magnitude and memory time of kernels?</a:t>
            </a:r>
            <a:endParaRPr lang="en-US" sz="1800" dirty="0">
              <a:solidFill>
                <a:schemeClr val="tx2"/>
              </a:solidFill>
              <a:latin typeface="Baskerville Old Face" panose="02020602080505020303" pitchFamily="18" charset="0"/>
            </a:endParaRPr>
          </a:p>
          <a:p>
            <a:endParaRPr lang="en-US" dirty="0"/>
          </a:p>
        </p:txBody>
      </p:sp>
      <p:pic>
        <p:nvPicPr>
          <p:cNvPr id="7" name="Picture 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_j = \hat{I}^{\otimes M} \otimes K_j^{\dagger}K_j&#10;\]&#10;}&#10;&#10;&#10;\end{document}" title="IguanaTex Bitmap Display">
            <a:extLst>
              <a:ext uri="{FF2B5EF4-FFF2-40B4-BE49-F238E27FC236}">
                <a16:creationId xmlns:a16="http://schemas.microsoft.com/office/drawing/2014/main" id="{2A267426-9B74-0C20-8171-3EDDD0241E70}"/>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084420" y="1068269"/>
            <a:ext cx="2054096" cy="338926"/>
          </a:xfrm>
          <a:prstGeom prst="rect">
            <a:avLst/>
          </a:prstGeom>
        </p:spPr>
      </p:pic>
      <p:sp>
        <p:nvSpPr>
          <p:cNvPr id="9" name="TextBox 8">
            <a:extLst>
              <a:ext uri="{FF2B5EF4-FFF2-40B4-BE49-F238E27FC236}">
                <a16:creationId xmlns:a16="http://schemas.microsoft.com/office/drawing/2014/main" id="{78C9519C-EF19-6EEF-2343-990BF80C45CC}"/>
              </a:ext>
            </a:extLst>
          </p:cNvPr>
          <p:cNvSpPr txBox="1"/>
          <p:nvPr/>
        </p:nvSpPr>
        <p:spPr>
          <a:xfrm>
            <a:off x="5988653" y="595874"/>
            <a:ext cx="1988684"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Input encoding:</a:t>
            </a:r>
            <a:endParaRPr lang="en-US" sz="1800" dirty="0">
              <a:solidFill>
                <a:schemeClr val="tx2"/>
              </a:solidFill>
              <a:latin typeface="Baskerville Old Face" panose="02020602080505020303" pitchFamily="18" charset="0"/>
            </a:endParaRPr>
          </a:p>
          <a:p>
            <a:endParaRPr lang="en-US" dirty="0"/>
          </a:p>
        </p:txBody>
      </p:sp>
      <p:pic>
        <p:nvPicPr>
          <p:cNvPr id="11" name="Picture 1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_j &#10;\]&#10;}&#10;&#10;&#10;\end{document}" title="IguanaTex Bitmap Display">
            <a:extLst>
              <a:ext uri="{FF2B5EF4-FFF2-40B4-BE49-F238E27FC236}">
                <a16:creationId xmlns:a16="http://schemas.microsoft.com/office/drawing/2014/main" id="{98BD06D9-C670-468B-B753-075BC5A6A3DC}"/>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066001" y="1569229"/>
            <a:ext cx="272901" cy="237689"/>
          </a:xfrm>
          <a:prstGeom prst="rect">
            <a:avLst/>
          </a:prstGeom>
        </p:spPr>
      </p:pic>
      <p:pic>
        <p:nvPicPr>
          <p:cNvPr id="12" name="Picture 1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downarrow\downarrow\cdots\downarrow\rangle&#10;\]&#10;}&#10;&#10;&#10;\end{document}" title="IguanaTex Bitmap Display">
            <a:extLst>
              <a:ext uri="{FF2B5EF4-FFF2-40B4-BE49-F238E27FC236}">
                <a16:creationId xmlns:a16="http://schemas.microsoft.com/office/drawing/2014/main" id="{ADB88D69-1FFB-F8C3-5C9B-6D235908808F}"/>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051826" y="1549501"/>
            <a:ext cx="878859" cy="243558"/>
          </a:xfrm>
          <a:prstGeom prst="rect">
            <a:avLst/>
          </a:prstGeom>
        </p:spPr>
      </p:pic>
      <p:pic>
        <p:nvPicPr>
          <p:cNvPr id="13" name="Picture 12"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e^{\mathcal{L}(u_{n+1})\tau}\hat{\rho}_{n}^{\mathsf{MR}}&#10;\]&#10;}&#10;&#10;&#10;\end{document}" title="IguanaTex Bitmap Display">
            <a:extLst>
              <a:ext uri="{FF2B5EF4-FFF2-40B4-BE49-F238E27FC236}">
                <a16:creationId xmlns:a16="http://schemas.microsoft.com/office/drawing/2014/main" id="{821C4868-5175-0D13-6CCF-A57F9E0C421A}"/>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635886" y="641000"/>
            <a:ext cx="1460063" cy="313889"/>
          </a:xfrm>
          <a:prstGeom prst="rect">
            <a:avLst/>
          </a:prstGeom>
        </p:spPr>
      </p:pic>
      <p:sp>
        <p:nvSpPr>
          <p:cNvPr id="14" name="TextBox 13">
            <a:extLst>
              <a:ext uri="{FF2B5EF4-FFF2-40B4-BE49-F238E27FC236}">
                <a16:creationId xmlns:a16="http://schemas.microsoft.com/office/drawing/2014/main" id="{84857679-269F-62A0-3BDA-49BABDAF25AA}"/>
              </a:ext>
            </a:extLst>
          </p:cNvPr>
          <p:cNvSpPr txBox="1"/>
          <p:nvPr/>
        </p:nvSpPr>
        <p:spPr>
          <a:xfrm>
            <a:off x="8120622" y="1056092"/>
            <a:ext cx="387650"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a:t>
            </a:r>
            <a:endParaRPr lang="en-US" sz="1800" dirty="0">
              <a:solidFill>
                <a:schemeClr val="tx2"/>
              </a:solidFill>
              <a:latin typeface="Baskerville Old Face" panose="02020602080505020303" pitchFamily="18" charset="0"/>
            </a:endParaRPr>
          </a:p>
          <a:p>
            <a:endParaRPr lang="en-US" dirty="0"/>
          </a:p>
        </p:txBody>
      </p:sp>
      <p:sp>
        <p:nvSpPr>
          <p:cNvPr id="15" name="TextBox 14">
            <a:extLst>
              <a:ext uri="{FF2B5EF4-FFF2-40B4-BE49-F238E27FC236}">
                <a16:creationId xmlns:a16="http://schemas.microsoft.com/office/drawing/2014/main" id="{2066A5C2-22CB-AA31-61EF-2B03B3FD7592}"/>
              </a:ext>
            </a:extLst>
          </p:cNvPr>
          <p:cNvSpPr txBox="1"/>
          <p:nvPr/>
        </p:nvSpPr>
        <p:spPr>
          <a:xfrm>
            <a:off x="6360745" y="1479570"/>
            <a:ext cx="3894667"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implements post-measurement reset to</a:t>
            </a:r>
            <a:endParaRPr lang="en-US" sz="1800" dirty="0">
              <a:solidFill>
                <a:schemeClr val="tx2"/>
              </a:solidFill>
              <a:latin typeface="Baskerville Old Face" panose="02020602080505020303" pitchFamily="18" charset="0"/>
            </a:endParaRPr>
          </a:p>
          <a:p>
            <a:endParaRPr lang="en-US" dirty="0"/>
          </a:p>
        </p:txBody>
      </p:sp>
      <p:sp>
        <p:nvSpPr>
          <p:cNvPr id="16" name="Left Brace 15">
            <a:extLst>
              <a:ext uri="{FF2B5EF4-FFF2-40B4-BE49-F238E27FC236}">
                <a16:creationId xmlns:a16="http://schemas.microsoft.com/office/drawing/2014/main" id="{F9C16842-0CFB-BACF-2F84-866E3E9E5B91}"/>
              </a:ext>
            </a:extLst>
          </p:cNvPr>
          <p:cNvSpPr/>
          <p:nvPr/>
        </p:nvSpPr>
        <p:spPr>
          <a:xfrm>
            <a:off x="5674340" y="775849"/>
            <a:ext cx="188436" cy="908833"/>
          </a:xfrm>
          <a:prstGeom prst="leftBrace">
            <a:avLst/>
          </a:prstGeom>
          <a:ln w="25400">
            <a:solidFill>
              <a:srgbClr val="DB91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0929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0E691AD-6E6D-D5D6-04A7-516E3B0F0352}"/>
              </a:ext>
            </a:extLst>
          </p:cNvPr>
          <p:cNvSpPr/>
          <p:nvPr/>
        </p:nvSpPr>
        <p:spPr>
          <a:xfrm>
            <a:off x="8314955" y="2734433"/>
            <a:ext cx="3713464" cy="3060669"/>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C0ECD93-20AE-6A55-3229-1FC2FA5B76B8}"/>
              </a:ext>
            </a:extLst>
          </p:cNvPr>
          <p:cNvSpPr/>
          <p:nvPr/>
        </p:nvSpPr>
        <p:spPr>
          <a:xfrm>
            <a:off x="8293347" y="2713561"/>
            <a:ext cx="3652955" cy="2989864"/>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B8C9044-BDA4-A5EA-63AC-8C35F6A1BCE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F81FB1B-3D1A-E425-63C2-6F05310F4E04}"/>
              </a:ext>
            </a:extLst>
          </p:cNvPr>
          <p:cNvSpPr/>
          <p:nvPr/>
        </p:nvSpPr>
        <p:spPr>
          <a:xfrm>
            <a:off x="336689" y="2744087"/>
            <a:ext cx="3713464" cy="3060669"/>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D3F07E3-85F1-D522-B7AB-2F58FD24F4C2}"/>
              </a:ext>
            </a:extLst>
          </p:cNvPr>
          <p:cNvSpPr/>
          <p:nvPr/>
        </p:nvSpPr>
        <p:spPr>
          <a:xfrm>
            <a:off x="315081" y="2723215"/>
            <a:ext cx="3652955" cy="2989864"/>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A0E93-1C70-2AF5-96A4-B2F1D8FF0DD9}"/>
              </a:ext>
            </a:extLst>
          </p:cNvPr>
          <p:cNvPicPr>
            <a:picLocks noChangeAspect="1"/>
          </p:cNvPicPr>
          <p:nvPr/>
        </p:nvPicPr>
        <p:blipFill>
          <a:blip r:embed="rId11"/>
          <a:stretch>
            <a:fillRect/>
          </a:stretch>
        </p:blipFill>
        <p:spPr>
          <a:xfrm>
            <a:off x="617203" y="2889186"/>
            <a:ext cx="2887770" cy="1968687"/>
          </a:xfrm>
          <a:prstGeom prst="rect">
            <a:avLst/>
          </a:prstGeom>
        </p:spPr>
      </p:pic>
      <p:pic>
        <p:nvPicPr>
          <p:cNvPr id="13" name="Picture 12">
            <a:extLst>
              <a:ext uri="{FF2B5EF4-FFF2-40B4-BE49-F238E27FC236}">
                <a16:creationId xmlns:a16="http://schemas.microsoft.com/office/drawing/2014/main" id="{21B1CA24-2B74-B442-8662-0F65867543F1}"/>
              </a:ext>
            </a:extLst>
          </p:cNvPr>
          <p:cNvPicPr>
            <a:picLocks noChangeAspect="1"/>
          </p:cNvPicPr>
          <p:nvPr/>
        </p:nvPicPr>
        <p:blipFill>
          <a:blip r:embed="rId12"/>
          <a:stretch>
            <a:fillRect/>
          </a:stretch>
        </p:blipFill>
        <p:spPr>
          <a:xfrm>
            <a:off x="8532285" y="3012800"/>
            <a:ext cx="3184504" cy="1539924"/>
          </a:xfrm>
          <a:prstGeom prst="rect">
            <a:avLst/>
          </a:prstGeom>
        </p:spPr>
      </p:pic>
      <p:sp>
        <p:nvSpPr>
          <p:cNvPr id="14" name="Rectangle: Rounded Corners 13">
            <a:extLst>
              <a:ext uri="{FF2B5EF4-FFF2-40B4-BE49-F238E27FC236}">
                <a16:creationId xmlns:a16="http://schemas.microsoft.com/office/drawing/2014/main" id="{05479B31-5E1B-26CE-A8DC-2E1768C58D30}"/>
              </a:ext>
            </a:extLst>
          </p:cNvPr>
          <p:cNvSpPr/>
          <p:nvPr/>
        </p:nvSpPr>
        <p:spPr>
          <a:xfrm>
            <a:off x="4306779" y="2747538"/>
            <a:ext cx="3713464" cy="3060669"/>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01C1A8F-5DC4-7573-44D4-00CFC64256A6}"/>
              </a:ext>
            </a:extLst>
          </p:cNvPr>
          <p:cNvSpPr/>
          <p:nvPr/>
        </p:nvSpPr>
        <p:spPr>
          <a:xfrm>
            <a:off x="4285171" y="2726666"/>
            <a:ext cx="3652955" cy="2989864"/>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 = 0~\forall~k, n_k&#10;\]&#10;}&#10;&#10;&#10;\end{document}" title="IguanaTex Bitmap Display">
            <a:extLst>
              <a:ext uri="{FF2B5EF4-FFF2-40B4-BE49-F238E27FC236}">
                <a16:creationId xmlns:a16="http://schemas.microsoft.com/office/drawing/2014/main" id="{C4CB9DEB-EE8D-10EA-218D-A7788CB943BE}"/>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4617979" y="3767828"/>
            <a:ext cx="2951936" cy="333956"/>
          </a:xfrm>
          <a:prstGeom prst="rect">
            <a:avLst/>
          </a:prstGeom>
        </p:spPr>
      </p:pic>
      <p:sp>
        <p:nvSpPr>
          <p:cNvPr id="25" name="TextBox 24">
            <a:extLst>
              <a:ext uri="{FF2B5EF4-FFF2-40B4-BE49-F238E27FC236}">
                <a16:creationId xmlns:a16="http://schemas.microsoft.com/office/drawing/2014/main" id="{2791C4C7-223E-BCC3-6645-E7FDC642551E}"/>
              </a:ext>
            </a:extLst>
          </p:cNvPr>
          <p:cNvSpPr txBox="1"/>
          <p:nvPr/>
        </p:nvSpPr>
        <p:spPr>
          <a:xfrm>
            <a:off x="4948517" y="3055044"/>
            <a:ext cx="2290861" cy="646331"/>
          </a:xfrm>
          <a:prstGeom prst="rect">
            <a:avLst/>
          </a:prstGeom>
          <a:noFill/>
        </p:spPr>
        <p:txBody>
          <a:bodyPr wrap="square" rtlCol="0">
            <a:spAutoFit/>
          </a:bodyPr>
          <a:lstStyle/>
          <a:p>
            <a:pPr algn="ctr"/>
            <a:r>
              <a:rPr lang="en-US" b="1" dirty="0">
                <a:solidFill>
                  <a:schemeClr val="tx2"/>
                </a:solidFill>
                <a:latin typeface="Baskerville Old Face" panose="02020602080505020303" pitchFamily="18" charset="0"/>
              </a:rPr>
              <a:t>Absence of reset:</a:t>
            </a:r>
            <a:endParaRPr lang="en-US" sz="1800" b="1" dirty="0">
              <a:solidFill>
                <a:schemeClr val="tx2"/>
              </a:solidFill>
              <a:latin typeface="Baskerville Old Face" panose="02020602080505020303" pitchFamily="18" charset="0"/>
            </a:endParaRPr>
          </a:p>
          <a:p>
            <a:endParaRPr lang="en-US" dirty="0"/>
          </a:p>
        </p:txBody>
      </p:sp>
      <p:sp>
        <p:nvSpPr>
          <p:cNvPr id="26" name="TextBox 25">
            <a:extLst>
              <a:ext uri="{FF2B5EF4-FFF2-40B4-BE49-F238E27FC236}">
                <a16:creationId xmlns:a16="http://schemas.microsoft.com/office/drawing/2014/main" id="{608D3045-4742-08C5-1B47-53364F753E0B}"/>
              </a:ext>
            </a:extLst>
          </p:cNvPr>
          <p:cNvSpPr txBox="1"/>
          <p:nvPr/>
        </p:nvSpPr>
        <p:spPr>
          <a:xfrm>
            <a:off x="4447196" y="4378447"/>
            <a:ext cx="3293503" cy="1200329"/>
          </a:xfrm>
          <a:prstGeom prst="rect">
            <a:avLst/>
          </a:prstGeom>
          <a:noFill/>
        </p:spPr>
        <p:txBody>
          <a:bodyPr wrap="square" rtlCol="0">
            <a:spAutoFit/>
          </a:bodyPr>
          <a:lstStyle/>
          <a:p>
            <a:pPr algn="ctr"/>
            <a:r>
              <a:rPr lang="en-US" dirty="0">
                <a:solidFill>
                  <a:schemeClr val="tx2"/>
                </a:solidFill>
                <a:latin typeface="Baskerville Old Face" panose="02020602080505020303" pitchFamily="18" charset="0"/>
              </a:rPr>
              <a:t>Amnesiac system due to measurement induced thermalization</a:t>
            </a:r>
            <a:r>
              <a:rPr lang="en-US" baseline="30000" dirty="0">
                <a:solidFill>
                  <a:schemeClr val="tx2"/>
                </a:solidFill>
                <a:latin typeface="Baskerville Old Face" panose="02020602080505020303" pitchFamily="18" charset="0"/>
              </a:rPr>
              <a:t>[3]</a:t>
            </a:r>
            <a:r>
              <a:rPr lang="en-US" dirty="0">
                <a:solidFill>
                  <a:schemeClr val="tx2"/>
                </a:solidFill>
                <a:latin typeface="Baskerville Old Face" panose="02020602080505020303" pitchFamily="18" charset="0"/>
              </a:rPr>
              <a:t>!</a:t>
            </a:r>
            <a:endParaRPr lang="en-US" sz="1800" dirty="0">
              <a:solidFill>
                <a:schemeClr val="tx2"/>
              </a:solidFill>
              <a:latin typeface="Baskerville Old Face" panose="02020602080505020303" pitchFamily="18" charset="0"/>
            </a:endParaRPr>
          </a:p>
          <a:p>
            <a:endParaRPr lang="en-US" dirty="0"/>
          </a:p>
        </p:txBody>
      </p:sp>
      <p:sp>
        <p:nvSpPr>
          <p:cNvPr id="27" name="TextBox 26">
            <a:extLst>
              <a:ext uri="{FF2B5EF4-FFF2-40B4-BE49-F238E27FC236}">
                <a16:creationId xmlns:a16="http://schemas.microsoft.com/office/drawing/2014/main" id="{3361E3BD-47AF-91E1-DB05-8E0AA0DA313E}"/>
              </a:ext>
            </a:extLst>
          </p:cNvPr>
          <p:cNvSpPr txBox="1"/>
          <p:nvPr/>
        </p:nvSpPr>
        <p:spPr>
          <a:xfrm>
            <a:off x="835590" y="4919317"/>
            <a:ext cx="2843258" cy="923330"/>
          </a:xfrm>
          <a:prstGeom prst="rect">
            <a:avLst/>
          </a:prstGeom>
          <a:noFill/>
        </p:spPr>
        <p:txBody>
          <a:bodyPr wrap="square" rtlCol="0">
            <a:spAutoFit/>
          </a:bodyPr>
          <a:lstStyle/>
          <a:p>
            <a:pPr algn="ctr"/>
            <a:r>
              <a:rPr lang="en-US" dirty="0">
                <a:solidFill>
                  <a:schemeClr val="tx2"/>
                </a:solidFill>
                <a:latin typeface="Baskerville Old Face" panose="02020602080505020303" pitchFamily="18" charset="0"/>
              </a:rPr>
              <a:t>Moderate dissipation does </a:t>
            </a:r>
            <a:r>
              <a:rPr lang="en-US" b="1" dirty="0">
                <a:solidFill>
                  <a:schemeClr val="tx2"/>
                </a:solidFill>
                <a:latin typeface="Baskerville Old Face" panose="02020602080505020303" pitchFamily="18" charset="0"/>
              </a:rPr>
              <a:t>not</a:t>
            </a:r>
            <a:r>
              <a:rPr lang="en-US" dirty="0">
                <a:solidFill>
                  <a:schemeClr val="tx2"/>
                </a:solidFill>
                <a:latin typeface="Baskerville Old Face" panose="02020602080505020303" pitchFamily="18" charset="0"/>
              </a:rPr>
              <a:t> destroy kernels!</a:t>
            </a:r>
            <a:endParaRPr lang="en-US" sz="1800" dirty="0">
              <a:solidFill>
                <a:schemeClr val="tx2"/>
              </a:solidFill>
              <a:latin typeface="Baskerville Old Face" panose="02020602080505020303" pitchFamily="18" charset="0"/>
            </a:endParaRPr>
          </a:p>
          <a:p>
            <a:endParaRPr lang="en-US" dirty="0"/>
          </a:p>
        </p:txBody>
      </p:sp>
      <p:sp>
        <p:nvSpPr>
          <p:cNvPr id="28" name="TextBox 27">
            <a:extLst>
              <a:ext uri="{FF2B5EF4-FFF2-40B4-BE49-F238E27FC236}">
                <a16:creationId xmlns:a16="http://schemas.microsoft.com/office/drawing/2014/main" id="{15521AFF-5585-5D06-35C5-7D0E40FB1060}"/>
              </a:ext>
            </a:extLst>
          </p:cNvPr>
          <p:cNvSpPr txBox="1"/>
          <p:nvPr/>
        </p:nvSpPr>
        <p:spPr>
          <a:xfrm>
            <a:off x="8412354" y="4635300"/>
            <a:ext cx="3494784" cy="923330"/>
          </a:xfrm>
          <a:prstGeom prst="rect">
            <a:avLst/>
          </a:prstGeom>
          <a:noFill/>
        </p:spPr>
        <p:txBody>
          <a:bodyPr wrap="square" rtlCol="0">
            <a:spAutoFit/>
          </a:bodyPr>
          <a:lstStyle/>
          <a:p>
            <a:pPr algn="ctr"/>
            <a:r>
              <a:rPr lang="en-US" dirty="0">
                <a:solidFill>
                  <a:schemeClr val="tx2"/>
                </a:solidFill>
                <a:latin typeface="Baskerville Old Face" panose="02020602080505020303" pitchFamily="18" charset="0"/>
              </a:rPr>
              <a:t>Persistent memory time not necessarily set by qubit lifetimes!</a:t>
            </a:r>
            <a:endParaRPr lang="en-US" sz="1800" dirty="0">
              <a:solidFill>
                <a:schemeClr val="tx2"/>
              </a:solidFill>
              <a:latin typeface="Baskerville Old Face" panose="02020602080505020303" pitchFamily="18" charset="0"/>
            </a:endParaRPr>
          </a:p>
          <a:p>
            <a:endParaRPr lang="en-US" dirty="0"/>
          </a:p>
        </p:txBody>
      </p:sp>
      <p:grpSp>
        <p:nvGrpSpPr>
          <p:cNvPr id="29" name="Group 28">
            <a:extLst>
              <a:ext uri="{FF2B5EF4-FFF2-40B4-BE49-F238E27FC236}">
                <a16:creationId xmlns:a16="http://schemas.microsoft.com/office/drawing/2014/main" id="{9A77792B-C716-BC7F-D087-0F9B7E167651}"/>
              </a:ext>
            </a:extLst>
          </p:cNvPr>
          <p:cNvGrpSpPr/>
          <p:nvPr/>
        </p:nvGrpSpPr>
        <p:grpSpPr>
          <a:xfrm>
            <a:off x="11099769" y="62722"/>
            <a:ext cx="629852" cy="366676"/>
            <a:chOff x="456286" y="4522100"/>
            <a:chExt cx="629852" cy="366676"/>
          </a:xfrm>
        </p:grpSpPr>
        <p:sp>
          <p:nvSpPr>
            <p:cNvPr id="30" name="Rectangle 29">
              <a:extLst>
                <a:ext uri="{FF2B5EF4-FFF2-40B4-BE49-F238E27FC236}">
                  <a16:creationId xmlns:a16="http://schemas.microsoft.com/office/drawing/2014/main" id="{01FA7CF7-900F-D203-6B5D-C81941218B3F}"/>
                </a:ext>
              </a:extLst>
            </p:cNvPr>
            <p:cNvSpPr/>
            <p:nvPr/>
          </p:nvSpPr>
          <p:spPr>
            <a:xfrm>
              <a:off x="456286" y="4705438"/>
              <a:ext cx="209951" cy="183338"/>
            </a:xfrm>
            <a:prstGeom prst="rect">
              <a:avLst/>
            </a:prstGeom>
            <a:solidFill>
              <a:schemeClr val="tx2"/>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A682CC-9D52-1898-85A4-1117E1FBFD71}"/>
                </a:ext>
              </a:extLst>
            </p:cNvPr>
            <p:cNvSpPr/>
            <p:nvPr/>
          </p:nvSpPr>
          <p:spPr>
            <a:xfrm>
              <a:off x="456286" y="4522100"/>
              <a:ext cx="209951" cy="183338"/>
            </a:xfrm>
            <a:prstGeom prst="rect">
              <a:avLst/>
            </a:prstGeom>
            <a:solidFill>
              <a:srgbClr val="424530"/>
            </a:solidFill>
            <a:ln>
              <a:solidFill>
                <a:srgbClr val="4245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6D798D5-4DF0-5E31-B1E8-6CA5B85BD3C2}"/>
                </a:ext>
              </a:extLst>
            </p:cNvPr>
            <p:cNvSpPr/>
            <p:nvPr/>
          </p:nvSpPr>
          <p:spPr>
            <a:xfrm>
              <a:off x="666236" y="4705438"/>
              <a:ext cx="209951" cy="183338"/>
            </a:xfrm>
            <a:prstGeom prst="rect">
              <a:avLst/>
            </a:prstGeom>
            <a:solidFill>
              <a:srgbClr val="DB9132"/>
            </a:solidFill>
            <a:ln>
              <a:solidFill>
                <a:srgbClr val="DB9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A135C5-9F23-1259-F9C2-BC3E1B4CE001}"/>
                </a:ext>
              </a:extLst>
            </p:cNvPr>
            <p:cNvSpPr/>
            <p:nvPr/>
          </p:nvSpPr>
          <p:spPr>
            <a:xfrm>
              <a:off x="666237" y="4522100"/>
              <a:ext cx="209951" cy="183338"/>
            </a:xfrm>
            <a:prstGeom prst="rect">
              <a:avLst/>
            </a:prstGeom>
            <a:solidFill>
              <a:srgbClr val="9F9C7D"/>
            </a:solidFill>
            <a:ln>
              <a:solidFill>
                <a:srgbClr val="9F9C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E75D74-B47C-BF39-F774-27586BE00128}"/>
                </a:ext>
              </a:extLst>
            </p:cNvPr>
            <p:cNvSpPr/>
            <p:nvPr/>
          </p:nvSpPr>
          <p:spPr>
            <a:xfrm>
              <a:off x="876187" y="4704244"/>
              <a:ext cx="209951" cy="183338"/>
            </a:xfrm>
            <a:prstGeom prst="rect">
              <a:avLst/>
            </a:prstGeom>
            <a:solidFill>
              <a:srgbClr val="C9A887"/>
            </a:solidFill>
            <a:ln>
              <a:solidFill>
                <a:srgbClr val="C9A8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1">
            <a:extLst>
              <a:ext uri="{FF2B5EF4-FFF2-40B4-BE49-F238E27FC236}">
                <a16:creationId xmlns:a16="http://schemas.microsoft.com/office/drawing/2014/main" id="{4EDCAB55-C16B-8D44-A985-CE81234FFE99}"/>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Online learning using quantum systems</a:t>
            </a:r>
          </a:p>
        </p:txBody>
      </p:sp>
      <p:sp>
        <p:nvSpPr>
          <p:cNvPr id="8" name="Title 1 2 6">
            <a:extLst>
              <a:ext uri="{FF2B5EF4-FFF2-40B4-BE49-F238E27FC236}">
                <a16:creationId xmlns:a16="http://schemas.microsoft.com/office/drawing/2014/main" id="{F3A95E3C-9565-7C32-A9E9-8741C728BDA1}"/>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 [3] </a:t>
            </a:r>
            <a:r>
              <a:rPr lang="en-US" sz="1200" dirty="0" err="1">
                <a:solidFill>
                  <a:schemeClr val="tx2"/>
                </a:solidFill>
                <a:latin typeface="Baskerville Old Face" panose="02020602080505020303" pitchFamily="18" charset="0"/>
              </a:rPr>
              <a:t>Gherardini</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PRE (2021)</a:t>
            </a:r>
            <a:endParaRPr lang="en-US" sz="1200" i="1" dirty="0">
              <a:solidFill>
                <a:schemeClr val="tx2"/>
              </a:solidFill>
              <a:latin typeface="Baskerville Old Face" panose="02020602080505020303" pitchFamily="18" charset="0"/>
            </a:endParaRPr>
          </a:p>
        </p:txBody>
      </p:sp>
      <p:sp>
        <p:nvSpPr>
          <p:cNvPr id="18" name="TextBox 17">
            <a:extLst>
              <a:ext uri="{FF2B5EF4-FFF2-40B4-BE49-F238E27FC236}">
                <a16:creationId xmlns:a16="http://schemas.microsoft.com/office/drawing/2014/main" id="{BC691B63-1E45-A23E-D622-A7131EC1E5DE}"/>
              </a:ext>
            </a:extLst>
          </p:cNvPr>
          <p:cNvSpPr txBox="1"/>
          <p:nvPr/>
        </p:nvSpPr>
        <p:spPr>
          <a:xfrm>
            <a:off x="577173" y="2061442"/>
            <a:ext cx="9685081"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What determines magnitude and memory time of kernels?</a:t>
            </a:r>
            <a:endParaRPr lang="en-US" sz="1800" dirty="0">
              <a:solidFill>
                <a:schemeClr val="tx2"/>
              </a:solidFill>
              <a:latin typeface="Baskerville Old Face" panose="02020602080505020303" pitchFamily="18" charset="0"/>
            </a:endParaRPr>
          </a:p>
          <a:p>
            <a:endParaRPr lang="en-US" dirty="0"/>
          </a:p>
        </p:txBody>
      </p:sp>
      <p:sp>
        <p:nvSpPr>
          <p:cNvPr id="10" name="TextBox 9">
            <a:extLst>
              <a:ext uri="{FF2B5EF4-FFF2-40B4-BE49-F238E27FC236}">
                <a16:creationId xmlns:a16="http://schemas.microsoft.com/office/drawing/2014/main" id="{5A37281B-0A95-0CC6-53A4-2B201AE50F0C}"/>
              </a:ext>
            </a:extLst>
          </p:cNvPr>
          <p:cNvSpPr txBox="1"/>
          <p:nvPr/>
        </p:nvSpPr>
        <p:spPr>
          <a:xfrm>
            <a:off x="577173" y="1056092"/>
            <a:ext cx="4355881" cy="369332"/>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Quantum Volterra kernels</a:t>
            </a:r>
          </a:p>
        </p:txBody>
      </p:sp>
      <p:pic>
        <p:nvPicPr>
          <p:cNvPr id="20" name="Picture 19"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title="IguanaTex Bitmap Display">
            <a:extLst>
              <a:ext uri="{FF2B5EF4-FFF2-40B4-BE49-F238E27FC236}">
                <a16:creationId xmlns:a16="http://schemas.microsoft.com/office/drawing/2014/main" id="{E477B8A9-33A4-E5DB-FAD9-4984F369A74A}"/>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3224516" y="1028548"/>
            <a:ext cx="1783463" cy="355107"/>
          </a:xfrm>
          <a:prstGeom prst="rect">
            <a:avLst/>
          </a:prstGeom>
        </p:spPr>
      </p:pic>
      <p:sp>
        <p:nvSpPr>
          <p:cNvPr id="43" name="TextBox 42">
            <a:extLst>
              <a:ext uri="{FF2B5EF4-FFF2-40B4-BE49-F238E27FC236}">
                <a16:creationId xmlns:a16="http://schemas.microsoft.com/office/drawing/2014/main" id="{2A358142-599E-F3AA-00BE-31279FC1D018}"/>
              </a:ext>
            </a:extLst>
          </p:cNvPr>
          <p:cNvSpPr txBox="1"/>
          <p:nvPr/>
        </p:nvSpPr>
        <p:spPr>
          <a:xfrm>
            <a:off x="843652" y="1503760"/>
            <a:ext cx="4245635"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(also valid for more general measurements)</a:t>
            </a:r>
            <a:endParaRPr lang="en-US" sz="1800" dirty="0">
              <a:solidFill>
                <a:schemeClr val="tx2"/>
              </a:solidFill>
              <a:latin typeface="Baskerville Old Face" panose="02020602080505020303" pitchFamily="18" charset="0"/>
            </a:endParaRPr>
          </a:p>
          <a:p>
            <a:endParaRPr lang="en-US" dirty="0"/>
          </a:p>
        </p:txBody>
      </p:sp>
      <p:sp>
        <p:nvSpPr>
          <p:cNvPr id="49" name="Rectangle 48">
            <a:extLst>
              <a:ext uri="{FF2B5EF4-FFF2-40B4-BE49-F238E27FC236}">
                <a16:creationId xmlns:a16="http://schemas.microsoft.com/office/drawing/2014/main" id="{7C3A8A74-0615-5F82-BD67-298DF41A16CF}"/>
              </a:ext>
            </a:extLst>
          </p:cNvPr>
          <p:cNvSpPr/>
          <p:nvPr/>
        </p:nvSpPr>
        <p:spPr>
          <a:xfrm>
            <a:off x="2463383" y="3701375"/>
            <a:ext cx="845873" cy="740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T_1/\tau = 100&#10;\]&#10;}&#10;&#10;&#10;\end{document}" title="IguanaTex Bitmap Display">
            <a:extLst>
              <a:ext uri="{FF2B5EF4-FFF2-40B4-BE49-F238E27FC236}">
                <a16:creationId xmlns:a16="http://schemas.microsoft.com/office/drawing/2014/main" id="{ED3DD9DE-FCF3-0465-6758-5AE578501BAB}"/>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474243" y="3984742"/>
            <a:ext cx="769955" cy="158576"/>
          </a:xfrm>
          <a:prstGeom prst="rect">
            <a:avLst/>
          </a:prstGeom>
        </p:spPr>
      </p:pic>
      <p:pic>
        <p:nvPicPr>
          <p:cNvPr id="57" name="Picture 56"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T_1/\tau = 10&#10;\]&#10;}&#10;&#10;&#10;\end{document}" title="IguanaTex Bitmap Display">
            <a:extLst>
              <a:ext uri="{FF2B5EF4-FFF2-40B4-BE49-F238E27FC236}">
                <a16:creationId xmlns:a16="http://schemas.microsoft.com/office/drawing/2014/main" id="{2D32EC75-FFAD-22A1-807E-F52FD7B2B392}"/>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474243" y="4203858"/>
            <a:ext cx="690667" cy="158576"/>
          </a:xfrm>
          <a:prstGeom prst="rect">
            <a:avLst/>
          </a:prstGeom>
        </p:spPr>
      </p:pic>
      <p:pic>
        <p:nvPicPr>
          <p:cNvPr id="60" name="Picture 59"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T_1/\tau \to \infty&#10;\]&#10;}&#10;&#10;&#10;\end{document}" title="IguanaTex Bitmap Display">
            <a:extLst>
              <a:ext uri="{FF2B5EF4-FFF2-40B4-BE49-F238E27FC236}">
                <a16:creationId xmlns:a16="http://schemas.microsoft.com/office/drawing/2014/main" id="{EBD6D52C-87B7-760A-E430-24EC28F9461C}"/>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2474243" y="3743199"/>
            <a:ext cx="723146" cy="158576"/>
          </a:xfrm>
          <a:prstGeom prst="rect">
            <a:avLst/>
          </a:prstGeom>
        </p:spPr>
      </p:pic>
      <p:pic>
        <p:nvPicPr>
          <p:cNvPr id="64" name="Picture 63"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_j = \hat{I}^{\otimes M} \otimes K_j^{\dagger}K_j&#10;\]&#10;}&#10;&#10;&#10;\end{document}" title="IguanaTex Bitmap Display">
            <a:extLst>
              <a:ext uri="{FF2B5EF4-FFF2-40B4-BE49-F238E27FC236}">
                <a16:creationId xmlns:a16="http://schemas.microsoft.com/office/drawing/2014/main" id="{1FCB4E23-DB23-0360-BC2A-860DA66789EB}"/>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6084420" y="1068269"/>
            <a:ext cx="2054096" cy="338926"/>
          </a:xfrm>
          <a:prstGeom prst="rect">
            <a:avLst/>
          </a:prstGeom>
        </p:spPr>
      </p:pic>
      <p:sp>
        <p:nvSpPr>
          <p:cNvPr id="65" name="TextBox 64">
            <a:extLst>
              <a:ext uri="{FF2B5EF4-FFF2-40B4-BE49-F238E27FC236}">
                <a16:creationId xmlns:a16="http://schemas.microsoft.com/office/drawing/2014/main" id="{939D7EA8-0897-6787-2C22-9C20EF7A6EC9}"/>
              </a:ext>
            </a:extLst>
          </p:cNvPr>
          <p:cNvSpPr txBox="1"/>
          <p:nvPr/>
        </p:nvSpPr>
        <p:spPr>
          <a:xfrm>
            <a:off x="5988653" y="595874"/>
            <a:ext cx="1988684"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Input encoding:</a:t>
            </a:r>
            <a:endParaRPr lang="en-US" sz="1800" dirty="0">
              <a:solidFill>
                <a:schemeClr val="tx2"/>
              </a:solidFill>
              <a:latin typeface="Baskerville Old Face" panose="02020602080505020303" pitchFamily="18" charset="0"/>
            </a:endParaRPr>
          </a:p>
          <a:p>
            <a:endParaRPr lang="en-US" dirty="0"/>
          </a:p>
        </p:txBody>
      </p:sp>
      <p:pic>
        <p:nvPicPr>
          <p:cNvPr id="66" name="Picture 6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_j &#10;\]&#10;}&#10;&#10;&#10;\end{document}" title="IguanaTex Bitmap Display">
            <a:extLst>
              <a:ext uri="{FF2B5EF4-FFF2-40B4-BE49-F238E27FC236}">
                <a16:creationId xmlns:a16="http://schemas.microsoft.com/office/drawing/2014/main" id="{19151DB7-B79A-F5D9-4201-0E9B27408DB9}"/>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6066001" y="1569229"/>
            <a:ext cx="272901" cy="237689"/>
          </a:xfrm>
          <a:prstGeom prst="rect">
            <a:avLst/>
          </a:prstGeom>
        </p:spPr>
      </p:pic>
      <p:pic>
        <p:nvPicPr>
          <p:cNvPr id="67" name="Picture 6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downarrow\downarrow\cdots\downarrow\rangle&#10;\]&#10;}&#10;&#10;&#10;\end{document}" title="IguanaTex Bitmap Display">
            <a:extLst>
              <a:ext uri="{FF2B5EF4-FFF2-40B4-BE49-F238E27FC236}">
                <a16:creationId xmlns:a16="http://schemas.microsoft.com/office/drawing/2014/main" id="{5457AE8E-EAF6-B151-A403-85B2C9861F90}"/>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10051826" y="1549501"/>
            <a:ext cx="878859" cy="243558"/>
          </a:xfrm>
          <a:prstGeom prst="rect">
            <a:avLst/>
          </a:prstGeom>
        </p:spPr>
      </p:pic>
      <p:pic>
        <p:nvPicPr>
          <p:cNvPr id="68" name="Picture 6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e^{\mathcal{L}(u_{n+1})\tau}\hat{\rho}_{n}^{\mathsf{MR}}&#10;\]&#10;}&#10;&#10;&#10;\end{document}" title="IguanaTex Bitmap Display">
            <a:extLst>
              <a:ext uri="{FF2B5EF4-FFF2-40B4-BE49-F238E27FC236}">
                <a16:creationId xmlns:a16="http://schemas.microsoft.com/office/drawing/2014/main" id="{E959667B-C897-346A-B4F9-B25C4E043A64}"/>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7635886" y="641000"/>
            <a:ext cx="1460063" cy="313889"/>
          </a:xfrm>
          <a:prstGeom prst="rect">
            <a:avLst/>
          </a:prstGeom>
        </p:spPr>
      </p:pic>
      <p:sp>
        <p:nvSpPr>
          <p:cNvPr id="69" name="TextBox 68">
            <a:extLst>
              <a:ext uri="{FF2B5EF4-FFF2-40B4-BE49-F238E27FC236}">
                <a16:creationId xmlns:a16="http://schemas.microsoft.com/office/drawing/2014/main" id="{9B705FDE-9912-8524-6510-71693F29E185}"/>
              </a:ext>
            </a:extLst>
          </p:cNvPr>
          <p:cNvSpPr txBox="1"/>
          <p:nvPr/>
        </p:nvSpPr>
        <p:spPr>
          <a:xfrm>
            <a:off x="8120622" y="1056092"/>
            <a:ext cx="387650"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a:t>
            </a:r>
            <a:endParaRPr lang="en-US" sz="1800" dirty="0">
              <a:solidFill>
                <a:schemeClr val="tx2"/>
              </a:solidFill>
              <a:latin typeface="Baskerville Old Face" panose="02020602080505020303" pitchFamily="18" charset="0"/>
            </a:endParaRPr>
          </a:p>
          <a:p>
            <a:endParaRPr lang="en-US" dirty="0"/>
          </a:p>
        </p:txBody>
      </p:sp>
      <p:sp>
        <p:nvSpPr>
          <p:cNvPr id="70" name="TextBox 69">
            <a:extLst>
              <a:ext uri="{FF2B5EF4-FFF2-40B4-BE49-F238E27FC236}">
                <a16:creationId xmlns:a16="http://schemas.microsoft.com/office/drawing/2014/main" id="{FB58EB47-98BF-A607-C6BE-22F7BECADBBB}"/>
              </a:ext>
            </a:extLst>
          </p:cNvPr>
          <p:cNvSpPr txBox="1"/>
          <p:nvPr/>
        </p:nvSpPr>
        <p:spPr>
          <a:xfrm>
            <a:off x="6360745" y="1479570"/>
            <a:ext cx="3894667" cy="646331"/>
          </a:xfrm>
          <a:prstGeom prst="rect">
            <a:avLst/>
          </a:prstGeom>
          <a:noFill/>
        </p:spPr>
        <p:txBody>
          <a:bodyPr wrap="square" rtlCol="0">
            <a:spAutoFit/>
          </a:bodyPr>
          <a:lstStyle/>
          <a:p>
            <a:pPr algn="l"/>
            <a:r>
              <a:rPr lang="en-US" dirty="0">
                <a:solidFill>
                  <a:schemeClr val="tx2"/>
                </a:solidFill>
                <a:latin typeface="Baskerville Old Face" panose="02020602080505020303" pitchFamily="18" charset="0"/>
              </a:rPr>
              <a:t>implements post-measurement reset to</a:t>
            </a:r>
            <a:endParaRPr lang="en-US" sz="1800" dirty="0">
              <a:solidFill>
                <a:schemeClr val="tx2"/>
              </a:solidFill>
              <a:latin typeface="Baskerville Old Face" panose="02020602080505020303" pitchFamily="18" charset="0"/>
            </a:endParaRPr>
          </a:p>
          <a:p>
            <a:endParaRPr lang="en-US" dirty="0"/>
          </a:p>
        </p:txBody>
      </p:sp>
      <p:sp>
        <p:nvSpPr>
          <p:cNvPr id="71" name="Left Brace 70">
            <a:extLst>
              <a:ext uri="{FF2B5EF4-FFF2-40B4-BE49-F238E27FC236}">
                <a16:creationId xmlns:a16="http://schemas.microsoft.com/office/drawing/2014/main" id="{C088BBB6-4162-CBA7-9A8E-551A41AC294A}"/>
              </a:ext>
            </a:extLst>
          </p:cNvPr>
          <p:cNvSpPr/>
          <p:nvPr/>
        </p:nvSpPr>
        <p:spPr>
          <a:xfrm>
            <a:off x="5674340" y="775849"/>
            <a:ext cx="188436" cy="908833"/>
          </a:xfrm>
          <a:prstGeom prst="leftBrace">
            <a:avLst/>
          </a:prstGeom>
          <a:ln w="25400">
            <a:solidFill>
              <a:srgbClr val="DB91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378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8E82F65-CE53-38C7-C51C-488988A3DA10}"/>
              </a:ext>
            </a:extLst>
          </p:cNvPr>
          <p:cNvSpPr/>
          <p:nvPr/>
        </p:nvSpPr>
        <p:spPr>
          <a:xfrm>
            <a:off x="520512" y="2913046"/>
            <a:ext cx="6480735" cy="2107073"/>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AABBF33-B234-40E3-BD2F-CA416146C0AF}"/>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D91DD7-FB19-6CF4-FE25-5C8181F0F65F}"/>
              </a:ext>
            </a:extLst>
          </p:cNvPr>
          <p:cNvSpPr txBox="1"/>
          <p:nvPr/>
        </p:nvSpPr>
        <p:spPr>
          <a:xfrm>
            <a:off x="442860" y="946922"/>
            <a:ext cx="3413102" cy="369332"/>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Channel Equalization</a:t>
            </a:r>
            <a:endParaRPr lang="en-US" dirty="0"/>
          </a:p>
        </p:txBody>
      </p:sp>
      <p:pic>
        <p:nvPicPr>
          <p:cNvPr id="49" name="Picture 4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u(n) = f \! \left( \, \sum_{n_1} g(n_1) m(n-n_1) \right) + \epsilon_0&#10;\]&#10;}&#10;&#10;&#10;\end{document}" title="IguanaTex Bitmap Display">
            <a:extLst>
              <a:ext uri="{FF2B5EF4-FFF2-40B4-BE49-F238E27FC236}">
                <a16:creationId xmlns:a16="http://schemas.microsoft.com/office/drawing/2014/main" id="{39424EEC-88F7-9D00-A2E7-8A6EE7D70442}"/>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7586669" y="1102446"/>
            <a:ext cx="3637306" cy="678673"/>
          </a:xfrm>
          <a:prstGeom prst="rect">
            <a:avLst/>
          </a:prstGeom>
        </p:spPr>
      </p:pic>
      <p:pic>
        <p:nvPicPr>
          <p:cNvPr id="20" name="Picture 19">
            <a:extLst>
              <a:ext uri="{FF2B5EF4-FFF2-40B4-BE49-F238E27FC236}">
                <a16:creationId xmlns:a16="http://schemas.microsoft.com/office/drawing/2014/main" id="{3B701B29-3911-49F4-8C2F-2035865A8EFF}"/>
              </a:ext>
            </a:extLst>
          </p:cNvPr>
          <p:cNvPicPr>
            <a:picLocks noChangeAspect="1"/>
          </p:cNvPicPr>
          <p:nvPr/>
        </p:nvPicPr>
        <p:blipFill>
          <a:blip r:embed="rId7"/>
          <a:stretch>
            <a:fillRect/>
          </a:stretch>
        </p:blipFill>
        <p:spPr>
          <a:xfrm>
            <a:off x="2888248" y="738328"/>
            <a:ext cx="4582790" cy="1230765"/>
          </a:xfrm>
          <a:prstGeom prst="rect">
            <a:avLst/>
          </a:prstGeom>
        </p:spPr>
      </p:pic>
      <p:sp>
        <p:nvSpPr>
          <p:cNvPr id="23" name="Rectangle: Rounded Corners 22">
            <a:extLst>
              <a:ext uri="{FF2B5EF4-FFF2-40B4-BE49-F238E27FC236}">
                <a16:creationId xmlns:a16="http://schemas.microsoft.com/office/drawing/2014/main" id="{1FAF9417-1D96-7EBE-3743-ACC95834383B}"/>
              </a:ext>
            </a:extLst>
          </p:cNvPr>
          <p:cNvSpPr/>
          <p:nvPr/>
        </p:nvSpPr>
        <p:spPr>
          <a:xfrm>
            <a:off x="502444" y="2875468"/>
            <a:ext cx="6367306" cy="2053671"/>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1">
            <a:extLst>
              <a:ext uri="{FF2B5EF4-FFF2-40B4-BE49-F238E27FC236}">
                <a16:creationId xmlns:a16="http://schemas.microsoft.com/office/drawing/2014/main" id="{5CAA8CDF-ECB6-A621-2215-5EEE48472C27}"/>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Online learning using quantum systems</a:t>
            </a:r>
          </a:p>
        </p:txBody>
      </p:sp>
      <p:sp>
        <p:nvSpPr>
          <p:cNvPr id="47" name="Title 1 2 6">
            <a:extLst>
              <a:ext uri="{FF2B5EF4-FFF2-40B4-BE49-F238E27FC236}">
                <a16:creationId xmlns:a16="http://schemas.microsoft.com/office/drawing/2014/main" id="{EE109F38-B890-1053-99AA-79B0BFB36664}"/>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a:t>
            </a:r>
            <a:endParaRPr lang="en-US" sz="1200" i="1" dirty="0">
              <a:solidFill>
                <a:schemeClr val="tx2"/>
              </a:solidFill>
              <a:latin typeface="Baskerville Old Face" panose="02020602080505020303" pitchFamily="18" charset="0"/>
            </a:endParaRPr>
          </a:p>
        </p:txBody>
      </p:sp>
      <p:pic>
        <p:nvPicPr>
          <p:cNvPr id="8" name="Picture 7">
            <a:extLst>
              <a:ext uri="{FF2B5EF4-FFF2-40B4-BE49-F238E27FC236}">
                <a16:creationId xmlns:a16="http://schemas.microsoft.com/office/drawing/2014/main" id="{D4C44167-D3A6-BD5A-4519-C65A428C37DB}"/>
              </a:ext>
            </a:extLst>
          </p:cNvPr>
          <p:cNvPicPr>
            <a:picLocks noChangeAspect="1"/>
          </p:cNvPicPr>
          <p:nvPr/>
        </p:nvPicPr>
        <p:blipFill>
          <a:blip r:embed="rId8"/>
          <a:stretch>
            <a:fillRect/>
          </a:stretch>
        </p:blipFill>
        <p:spPr>
          <a:xfrm>
            <a:off x="697735" y="2929274"/>
            <a:ext cx="5967504" cy="1959634"/>
          </a:xfrm>
          <a:prstGeom prst="rect">
            <a:avLst/>
          </a:prstGeom>
        </p:spPr>
      </p:pic>
      <p:pic>
        <p:nvPicPr>
          <p:cNvPr id="7" name="Picture 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10;\]&#10;}&#10;&#10;&#10;\end{document}" title="IguanaTex Bitmap Display">
            <a:extLst>
              <a:ext uri="{FF2B5EF4-FFF2-40B4-BE49-F238E27FC236}">
                <a16:creationId xmlns:a16="http://schemas.microsoft.com/office/drawing/2014/main" id="{D9625F0B-6002-45E7-F547-75940395BBFC}"/>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160496" y="609889"/>
            <a:ext cx="401828" cy="240750"/>
          </a:xfrm>
          <a:prstGeom prst="rect">
            <a:avLst/>
          </a:prstGeom>
        </p:spPr>
      </p:pic>
      <p:cxnSp>
        <p:nvCxnSpPr>
          <p:cNvPr id="11" name="Straight Arrow Connector 10">
            <a:extLst>
              <a:ext uri="{FF2B5EF4-FFF2-40B4-BE49-F238E27FC236}">
                <a16:creationId xmlns:a16="http://schemas.microsoft.com/office/drawing/2014/main" id="{0C9BDBD9-CCC7-91D4-15B9-205824C1F49B}"/>
              </a:ext>
            </a:extLst>
          </p:cNvPr>
          <p:cNvCxnSpPr>
            <a:cxnSpLocks/>
          </p:cNvCxnSpPr>
          <p:nvPr/>
        </p:nvCxnSpPr>
        <p:spPr>
          <a:xfrm>
            <a:off x="3855962" y="938590"/>
            <a:ext cx="943428" cy="0"/>
          </a:xfrm>
          <a:prstGeom prst="straightConnector1">
            <a:avLst/>
          </a:prstGeom>
          <a:ln w="25400">
            <a:solidFill>
              <a:srgbClr val="DB9132"/>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8DB6449F-1A21-EEEF-1256-AC2448462054}"/>
              </a:ext>
            </a:extLst>
          </p:cNvPr>
          <p:cNvCxnSpPr>
            <a:cxnSpLocks/>
          </p:cNvCxnSpPr>
          <p:nvPr/>
        </p:nvCxnSpPr>
        <p:spPr>
          <a:xfrm>
            <a:off x="1746553" y="3201602"/>
            <a:ext cx="0" cy="1075274"/>
          </a:xfrm>
          <a:prstGeom prst="line">
            <a:avLst/>
          </a:prstGeom>
          <a:ln w="50800" cap="rnd">
            <a:prstDash val="sysDash"/>
            <a:round/>
          </a:ln>
        </p:spPr>
        <p:style>
          <a:lnRef idx="1">
            <a:schemeClr val="accent1"/>
          </a:lnRef>
          <a:fillRef idx="0">
            <a:schemeClr val="accent1"/>
          </a:fillRef>
          <a:effectRef idx="0">
            <a:schemeClr val="accent1"/>
          </a:effectRef>
          <a:fontRef idx="minor">
            <a:schemeClr val="tx1"/>
          </a:fontRef>
        </p:style>
      </p:cxnSp>
      <p:pic>
        <p:nvPicPr>
          <p:cNvPr id="21" name="Picture 2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T_1/\tau&#10;\]&#10;}&#10;&#10;&#10;\end{document}" title="IguanaTex Bitmap Display">
            <a:extLst>
              <a:ext uri="{FF2B5EF4-FFF2-40B4-BE49-F238E27FC236}">
                <a16:creationId xmlns:a16="http://schemas.microsoft.com/office/drawing/2014/main" id="{912E6862-311D-4343-712D-2746DBC29CBA}"/>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853462" y="4559174"/>
            <a:ext cx="456537" cy="226224"/>
          </a:xfrm>
          <a:prstGeom prst="rect">
            <a:avLst/>
          </a:prstGeom>
        </p:spPr>
      </p:pic>
      <p:sp>
        <p:nvSpPr>
          <p:cNvPr id="27" name="Rectangle 26">
            <a:extLst>
              <a:ext uri="{FF2B5EF4-FFF2-40B4-BE49-F238E27FC236}">
                <a16:creationId xmlns:a16="http://schemas.microsoft.com/office/drawing/2014/main" id="{6BBD471B-0796-6F33-3989-E2BDA0056598}"/>
              </a:ext>
            </a:extLst>
          </p:cNvPr>
          <p:cNvSpPr/>
          <p:nvPr/>
        </p:nvSpPr>
        <p:spPr>
          <a:xfrm>
            <a:off x="5007429" y="4559174"/>
            <a:ext cx="348342" cy="2262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 \gg T_1/\tau&#10;\]&#10;}&#10;&#10;&#10;\end{document}" title="IguanaTex Bitmap Display">
            <a:extLst>
              <a:ext uri="{FF2B5EF4-FFF2-40B4-BE49-F238E27FC236}">
                <a16:creationId xmlns:a16="http://schemas.microsoft.com/office/drawing/2014/main" id="{21375234-C8B9-2D0A-9EA1-716F52041B79}"/>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4996932" y="4577399"/>
            <a:ext cx="1196502" cy="234774"/>
          </a:xfrm>
          <a:prstGeom prst="rect">
            <a:avLst/>
          </a:prstGeom>
        </p:spPr>
      </p:pic>
      <p:sp>
        <p:nvSpPr>
          <p:cNvPr id="4" name="Arc 3">
            <a:extLst>
              <a:ext uri="{FF2B5EF4-FFF2-40B4-BE49-F238E27FC236}">
                <a16:creationId xmlns:a16="http://schemas.microsoft.com/office/drawing/2014/main" id="{B5AFAD6A-B352-B07B-3468-F7A713158DEC}"/>
              </a:ext>
            </a:extLst>
          </p:cNvPr>
          <p:cNvSpPr/>
          <p:nvPr/>
        </p:nvSpPr>
        <p:spPr>
          <a:xfrm rot="17978178" flipV="1">
            <a:off x="1448613" y="3844489"/>
            <a:ext cx="469296" cy="927960"/>
          </a:xfrm>
          <a:prstGeom prst="arc">
            <a:avLst/>
          </a:prstGeom>
          <a:ln w="38100">
            <a:solidFill>
              <a:srgbClr val="44546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18B9DC88-AE52-1823-332E-58CDE58A021D}"/>
              </a:ext>
            </a:extLst>
          </p:cNvPr>
          <p:cNvSpPr txBox="1"/>
          <p:nvPr/>
        </p:nvSpPr>
        <p:spPr>
          <a:xfrm>
            <a:off x="8551985" y="2850392"/>
            <a:ext cx="2159558" cy="369332"/>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Quantum Annealers</a:t>
            </a:r>
            <a:endParaRPr lang="en-US" dirty="0"/>
          </a:p>
        </p:txBody>
      </p:sp>
      <p:pic>
        <p:nvPicPr>
          <p:cNvPr id="10" name="Picture 9">
            <a:extLst>
              <a:ext uri="{FF2B5EF4-FFF2-40B4-BE49-F238E27FC236}">
                <a16:creationId xmlns:a16="http://schemas.microsoft.com/office/drawing/2014/main" id="{09F596EE-5353-D909-AC6D-2CA80D833F12}"/>
              </a:ext>
            </a:extLst>
          </p:cNvPr>
          <p:cNvPicPr>
            <a:picLocks noChangeAspect="1"/>
          </p:cNvPicPr>
          <p:nvPr/>
        </p:nvPicPr>
        <p:blipFill>
          <a:blip r:embed="rId12"/>
          <a:stretch>
            <a:fillRect/>
          </a:stretch>
        </p:blipFill>
        <p:spPr>
          <a:xfrm>
            <a:off x="8768816" y="3446748"/>
            <a:ext cx="1762371" cy="1514686"/>
          </a:xfrm>
          <a:prstGeom prst="rect">
            <a:avLst/>
          </a:prstGeom>
        </p:spPr>
      </p:pic>
    </p:spTree>
    <p:extLst>
      <p:ext uri="{BB962C8B-B14F-4D97-AF65-F5344CB8AC3E}">
        <p14:creationId xmlns:p14="http://schemas.microsoft.com/office/powerpoint/2010/main" val="2994961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B2FFEF3F-0750-B470-5B3C-77A0EBB6C055}"/>
              </a:ext>
            </a:extLst>
          </p:cNvPr>
          <p:cNvSpPr/>
          <p:nvPr/>
        </p:nvSpPr>
        <p:spPr>
          <a:xfrm>
            <a:off x="1152938" y="2403361"/>
            <a:ext cx="4725347" cy="2621234"/>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18F0034-993B-F90A-0302-E2B83CDE5E37}"/>
              </a:ext>
            </a:extLst>
          </p:cNvPr>
          <p:cNvSpPr/>
          <p:nvPr/>
        </p:nvSpPr>
        <p:spPr>
          <a:xfrm>
            <a:off x="1134870" y="2376517"/>
            <a:ext cx="4628544" cy="2565570"/>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AABBF33-B234-40E3-BD2F-CA416146C0AF}"/>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242666D-AAEC-F89D-0E93-094744499AC7}"/>
              </a:ext>
            </a:extLst>
          </p:cNvPr>
          <p:cNvSpPr txBox="1"/>
          <p:nvPr/>
        </p:nvSpPr>
        <p:spPr>
          <a:xfrm>
            <a:off x="8077636" y="2554859"/>
            <a:ext cx="2218130"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IBMQ Experiments</a:t>
            </a:r>
          </a:p>
          <a:p>
            <a:endParaRPr lang="en-US" dirty="0"/>
          </a:p>
        </p:txBody>
      </p:sp>
      <p:pic>
        <p:nvPicPr>
          <p:cNvPr id="6" name="Picture 5">
            <a:extLst>
              <a:ext uri="{FF2B5EF4-FFF2-40B4-BE49-F238E27FC236}">
                <a16:creationId xmlns:a16="http://schemas.microsoft.com/office/drawing/2014/main" id="{C237C0B4-5EC8-24A0-C469-EF1BB80753B5}"/>
              </a:ext>
            </a:extLst>
          </p:cNvPr>
          <p:cNvPicPr>
            <a:picLocks noChangeAspect="1"/>
          </p:cNvPicPr>
          <p:nvPr/>
        </p:nvPicPr>
        <p:blipFill>
          <a:blip r:embed="rId6"/>
          <a:stretch>
            <a:fillRect/>
          </a:stretch>
        </p:blipFill>
        <p:spPr>
          <a:xfrm>
            <a:off x="7095079" y="2915210"/>
            <a:ext cx="3734458" cy="1766458"/>
          </a:xfrm>
          <a:prstGeom prst="rect">
            <a:avLst/>
          </a:prstGeom>
        </p:spPr>
      </p:pic>
      <p:sp>
        <p:nvSpPr>
          <p:cNvPr id="45" name="Title 1 1">
            <a:extLst>
              <a:ext uri="{FF2B5EF4-FFF2-40B4-BE49-F238E27FC236}">
                <a16:creationId xmlns:a16="http://schemas.microsoft.com/office/drawing/2014/main" id="{5CAA8CDF-ECB6-A621-2215-5EEE48472C27}"/>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Online learning using quantum systems</a:t>
            </a:r>
          </a:p>
        </p:txBody>
      </p:sp>
      <p:sp>
        <p:nvSpPr>
          <p:cNvPr id="47" name="Title 1 2 6">
            <a:extLst>
              <a:ext uri="{FF2B5EF4-FFF2-40B4-BE49-F238E27FC236}">
                <a16:creationId xmlns:a16="http://schemas.microsoft.com/office/drawing/2014/main" id="{EE109F38-B890-1053-99AA-79B0BFB36664}"/>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[5] Hu*,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2312.16165 (2023)</a:t>
            </a:r>
            <a:endParaRPr lang="en-US" sz="1200" i="1" dirty="0">
              <a:solidFill>
                <a:schemeClr val="tx2"/>
              </a:solidFill>
              <a:latin typeface="Baskerville Old Face" panose="02020602080505020303" pitchFamily="18" charset="0"/>
            </a:endParaRPr>
          </a:p>
        </p:txBody>
      </p:sp>
      <p:pic>
        <p:nvPicPr>
          <p:cNvPr id="4" name="Picture 3">
            <a:extLst>
              <a:ext uri="{FF2B5EF4-FFF2-40B4-BE49-F238E27FC236}">
                <a16:creationId xmlns:a16="http://schemas.microsoft.com/office/drawing/2014/main" id="{5C420056-13C3-C390-1564-C9FB70C0D5C0}"/>
              </a:ext>
            </a:extLst>
          </p:cNvPr>
          <p:cNvPicPr>
            <a:picLocks noChangeAspect="1"/>
          </p:cNvPicPr>
          <p:nvPr/>
        </p:nvPicPr>
        <p:blipFill>
          <a:blip r:embed="rId7"/>
          <a:stretch>
            <a:fillRect/>
          </a:stretch>
        </p:blipFill>
        <p:spPr>
          <a:xfrm>
            <a:off x="1362463" y="2403360"/>
            <a:ext cx="4113039" cy="2517982"/>
          </a:xfrm>
          <a:prstGeom prst="rect">
            <a:avLst/>
          </a:prstGeom>
        </p:spPr>
      </p:pic>
      <p:sp>
        <p:nvSpPr>
          <p:cNvPr id="3" name="TextBox 2">
            <a:extLst>
              <a:ext uri="{FF2B5EF4-FFF2-40B4-BE49-F238E27FC236}">
                <a16:creationId xmlns:a16="http://schemas.microsoft.com/office/drawing/2014/main" id="{96F55372-7006-4DBD-1B07-C30DA01A7FF3}"/>
              </a:ext>
            </a:extLst>
          </p:cNvPr>
          <p:cNvSpPr txBox="1"/>
          <p:nvPr/>
        </p:nvSpPr>
        <p:spPr>
          <a:xfrm>
            <a:off x="483337" y="5253894"/>
            <a:ext cx="10987787" cy="1200329"/>
          </a:xfrm>
          <a:prstGeom prst="rect">
            <a:avLst/>
          </a:prstGeom>
          <a:noFill/>
        </p:spPr>
        <p:txBody>
          <a:bodyPr wrap="square" rtlCol="0">
            <a:spAutoFit/>
          </a:bodyPr>
          <a:lstStyle/>
          <a:p>
            <a:pPr algn="l"/>
            <a:r>
              <a:rPr lang="en-US" b="1" dirty="0">
                <a:solidFill>
                  <a:schemeClr val="tx2"/>
                </a:solidFill>
                <a:latin typeface="Baskerville Old Face" panose="02020602080505020303" pitchFamily="18" charset="0"/>
              </a:rPr>
              <a:t>Online learning algorithm - NISQRC – overcoming measurement-induced thermalization and can be run on input signal lengths unrestricted by qubit coherence times!</a:t>
            </a:r>
          </a:p>
          <a:p>
            <a:pPr algn="l"/>
            <a:r>
              <a:rPr lang="en-US" sz="1800" b="1" dirty="0">
                <a:solidFill>
                  <a:srgbClr val="DB9132"/>
                </a:solidFill>
                <a:latin typeface="Baskerville Old Face" panose="02020602080505020303" pitchFamily="18" charset="0"/>
              </a:rPr>
              <a:t>Poster: </a:t>
            </a:r>
            <a:r>
              <a:rPr lang="en-US" sz="1800" b="1" dirty="0" err="1">
                <a:solidFill>
                  <a:srgbClr val="DB9132"/>
                </a:solidFill>
                <a:latin typeface="Baskerville Old Face" panose="02020602080505020303" pitchFamily="18" charset="0"/>
              </a:rPr>
              <a:t>Fangjun</a:t>
            </a:r>
            <a:r>
              <a:rPr lang="en-US" sz="1800" b="1" dirty="0">
                <a:solidFill>
                  <a:srgbClr val="DB9132"/>
                </a:solidFill>
                <a:latin typeface="Baskerville Old Face" panose="02020602080505020303" pitchFamily="18" charset="0"/>
              </a:rPr>
              <a:t> Hu</a:t>
            </a:r>
          </a:p>
          <a:p>
            <a:endParaRPr lang="en-US" dirty="0"/>
          </a:p>
        </p:txBody>
      </p:sp>
      <p:sp>
        <p:nvSpPr>
          <p:cNvPr id="7" name="TextBox 6">
            <a:extLst>
              <a:ext uri="{FF2B5EF4-FFF2-40B4-BE49-F238E27FC236}">
                <a16:creationId xmlns:a16="http://schemas.microsoft.com/office/drawing/2014/main" id="{687B9E92-9251-8CA4-AF2C-69E6C5A20E89}"/>
              </a:ext>
            </a:extLst>
          </p:cNvPr>
          <p:cNvSpPr txBox="1"/>
          <p:nvPr/>
        </p:nvSpPr>
        <p:spPr>
          <a:xfrm>
            <a:off x="442860" y="946922"/>
            <a:ext cx="3413102" cy="369332"/>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Channel Equalization</a:t>
            </a:r>
            <a:endParaRPr lang="en-US" dirty="0"/>
          </a:p>
        </p:txBody>
      </p:sp>
      <p:pic>
        <p:nvPicPr>
          <p:cNvPr id="8" name="Picture 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u(n) = f \! \left( \, \sum_{n_1} g(n_1) m(n-n_1) \right) + \epsilon_0&#10;\]&#10;}&#10;&#10;&#10;\end{document}" title="IguanaTex Bitmap Display">
            <a:extLst>
              <a:ext uri="{FF2B5EF4-FFF2-40B4-BE49-F238E27FC236}">
                <a16:creationId xmlns:a16="http://schemas.microsoft.com/office/drawing/2014/main" id="{3AC3DE85-6642-A563-68E4-527C9791059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7586669" y="1102446"/>
            <a:ext cx="3637306" cy="678673"/>
          </a:xfrm>
          <a:prstGeom prst="rect">
            <a:avLst/>
          </a:prstGeom>
        </p:spPr>
      </p:pic>
      <p:pic>
        <p:nvPicPr>
          <p:cNvPr id="9" name="Picture 8">
            <a:extLst>
              <a:ext uri="{FF2B5EF4-FFF2-40B4-BE49-F238E27FC236}">
                <a16:creationId xmlns:a16="http://schemas.microsoft.com/office/drawing/2014/main" id="{3D1E1F86-D69F-993D-75F0-E0727C90876E}"/>
              </a:ext>
            </a:extLst>
          </p:cNvPr>
          <p:cNvPicPr>
            <a:picLocks noChangeAspect="1"/>
          </p:cNvPicPr>
          <p:nvPr/>
        </p:nvPicPr>
        <p:blipFill>
          <a:blip r:embed="rId9"/>
          <a:stretch>
            <a:fillRect/>
          </a:stretch>
        </p:blipFill>
        <p:spPr>
          <a:xfrm>
            <a:off x="2888248" y="738328"/>
            <a:ext cx="4582790" cy="1230765"/>
          </a:xfrm>
          <a:prstGeom prst="rect">
            <a:avLst/>
          </a:prstGeom>
        </p:spPr>
      </p:pic>
      <p:pic>
        <p:nvPicPr>
          <p:cNvPr id="10" name="Picture 9"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10;\]&#10;}&#10;&#10;&#10;\end{document}" title="IguanaTex Bitmap Display">
            <a:extLst>
              <a:ext uri="{FF2B5EF4-FFF2-40B4-BE49-F238E27FC236}">
                <a16:creationId xmlns:a16="http://schemas.microsoft.com/office/drawing/2014/main" id="{9426FE81-E79A-5E2C-F1BF-5E4622CF8D28}"/>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4160496" y="609889"/>
            <a:ext cx="401828" cy="240750"/>
          </a:xfrm>
          <a:prstGeom prst="rect">
            <a:avLst/>
          </a:prstGeom>
        </p:spPr>
      </p:pic>
      <p:cxnSp>
        <p:nvCxnSpPr>
          <p:cNvPr id="11" name="Straight Arrow Connector 10">
            <a:extLst>
              <a:ext uri="{FF2B5EF4-FFF2-40B4-BE49-F238E27FC236}">
                <a16:creationId xmlns:a16="http://schemas.microsoft.com/office/drawing/2014/main" id="{1F911033-908D-A9AD-1419-C6F7AE477366}"/>
              </a:ext>
            </a:extLst>
          </p:cNvPr>
          <p:cNvCxnSpPr>
            <a:cxnSpLocks/>
          </p:cNvCxnSpPr>
          <p:nvPr/>
        </p:nvCxnSpPr>
        <p:spPr>
          <a:xfrm>
            <a:off x="3855962" y="938590"/>
            <a:ext cx="943428" cy="0"/>
          </a:xfrm>
          <a:prstGeom prst="straightConnector1">
            <a:avLst/>
          </a:prstGeom>
          <a:ln w="25400">
            <a:solidFill>
              <a:srgbClr val="DB9132"/>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19" name="Picture 1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T_1/\tau \in [1,20]&#10;\]&#10;}&#10;&#10;&#10;\end{document}" title="IguanaTex Bitmap Display">
            <a:extLst>
              <a:ext uri="{FF2B5EF4-FFF2-40B4-BE49-F238E27FC236}">
                <a16:creationId xmlns:a16="http://schemas.microsoft.com/office/drawing/2014/main" id="{1263FDBD-FBE4-9AFC-0B81-EFB314EDAD3B}"/>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798303" y="3442577"/>
            <a:ext cx="1281030" cy="226224"/>
          </a:xfrm>
          <a:prstGeom prst="rect">
            <a:avLst/>
          </a:prstGeom>
        </p:spPr>
      </p:pic>
      <p:pic>
        <p:nvPicPr>
          <p:cNvPr id="25" name="Picture 2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 = 20 &gt;&#10;\]&#10;}&#10;&#10;&#10;\end{document}" title="IguanaTex Bitmap Display">
            <a:extLst>
              <a:ext uri="{FF2B5EF4-FFF2-40B4-BE49-F238E27FC236}">
                <a16:creationId xmlns:a16="http://schemas.microsoft.com/office/drawing/2014/main" id="{26E18888-F75F-BDC6-C502-FAE3F0D2F1C6}"/>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2579318" y="3457395"/>
            <a:ext cx="1127201" cy="196588"/>
          </a:xfrm>
          <a:prstGeom prst="rect">
            <a:avLst/>
          </a:prstGeom>
        </p:spPr>
      </p:pic>
    </p:spTree>
    <p:extLst>
      <p:ext uri="{BB962C8B-B14F-4D97-AF65-F5344CB8AC3E}">
        <p14:creationId xmlns:p14="http://schemas.microsoft.com/office/powerpoint/2010/main" val="198060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D84B1CA-665D-3871-90F1-C642DE56301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1">
            <a:extLst>
              <a:ext uri="{FF2B5EF4-FFF2-40B4-BE49-F238E27FC236}">
                <a16:creationId xmlns:a16="http://schemas.microsoft.com/office/drawing/2014/main" id="{B187BDE4-89F6-9C94-80C7-798663F0A7EC}"/>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Engineering quantum fluctuations</a:t>
            </a:r>
          </a:p>
        </p:txBody>
      </p:sp>
      <p:sp>
        <p:nvSpPr>
          <p:cNvPr id="11" name="Title 1 2 6">
            <a:extLst>
              <a:ext uri="{FF2B5EF4-FFF2-40B4-BE49-F238E27FC236}">
                <a16:creationId xmlns:a16="http://schemas.microsoft.com/office/drawing/2014/main" id="{CEAB2B52-2B1D-A033-7982-F0596ABEC1D9}"/>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[8]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2110.13849 (2021)</a:t>
            </a:r>
            <a:endParaRPr lang="en-US" sz="1200" i="1" dirty="0">
              <a:solidFill>
                <a:schemeClr val="tx2"/>
              </a:solidFill>
              <a:latin typeface="Baskerville Old Face" panose="02020602080505020303" pitchFamily="18" charset="0"/>
            </a:endParaRPr>
          </a:p>
        </p:txBody>
      </p:sp>
      <p:sp>
        <p:nvSpPr>
          <p:cNvPr id="12" name="Rectangle: Rounded Corners 11">
            <a:extLst>
              <a:ext uri="{FF2B5EF4-FFF2-40B4-BE49-F238E27FC236}">
                <a16:creationId xmlns:a16="http://schemas.microsoft.com/office/drawing/2014/main" id="{B875B5D1-C984-BF64-8AC0-BC9F2BCE5D93}"/>
              </a:ext>
            </a:extLst>
          </p:cNvPr>
          <p:cNvSpPr/>
          <p:nvPr/>
        </p:nvSpPr>
        <p:spPr>
          <a:xfrm>
            <a:off x="397304" y="741216"/>
            <a:ext cx="7645951" cy="3416523"/>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3F0A27C-07E8-728E-D8F6-722C19E2F561}"/>
              </a:ext>
            </a:extLst>
          </p:cNvPr>
          <p:cNvSpPr/>
          <p:nvPr/>
        </p:nvSpPr>
        <p:spPr>
          <a:xfrm>
            <a:off x="384083" y="720344"/>
            <a:ext cx="7521364" cy="3337486"/>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BAD6CF1-5E73-F4C1-7CD0-A127596A7870}"/>
              </a:ext>
            </a:extLst>
          </p:cNvPr>
          <p:cNvPicPr>
            <a:picLocks noChangeAspect="1"/>
          </p:cNvPicPr>
          <p:nvPr/>
        </p:nvPicPr>
        <p:blipFill rotWithShape="1">
          <a:blip r:embed="rId7"/>
          <a:srcRect r="16642"/>
          <a:stretch/>
        </p:blipFill>
        <p:spPr>
          <a:xfrm>
            <a:off x="484831" y="1484575"/>
            <a:ext cx="4177248" cy="2084441"/>
          </a:xfrm>
          <a:prstGeom prst="rect">
            <a:avLst/>
          </a:prstGeom>
        </p:spPr>
      </p:pic>
      <p:pic>
        <p:nvPicPr>
          <p:cNvPr id="15" name="Picture 14">
            <a:extLst>
              <a:ext uri="{FF2B5EF4-FFF2-40B4-BE49-F238E27FC236}">
                <a16:creationId xmlns:a16="http://schemas.microsoft.com/office/drawing/2014/main" id="{80539D0C-6DF9-D365-20E0-0D2567ADF757}"/>
              </a:ext>
            </a:extLst>
          </p:cNvPr>
          <p:cNvPicPr>
            <a:picLocks noChangeAspect="1"/>
          </p:cNvPicPr>
          <p:nvPr/>
        </p:nvPicPr>
        <p:blipFill rotWithShape="1">
          <a:blip r:embed="rId7"/>
          <a:srcRect l="82933" b="66532"/>
          <a:stretch/>
        </p:blipFill>
        <p:spPr>
          <a:xfrm>
            <a:off x="4724548" y="1924286"/>
            <a:ext cx="1369180" cy="1116839"/>
          </a:xfrm>
          <a:prstGeom prst="rect">
            <a:avLst/>
          </a:prstGeom>
        </p:spPr>
      </p:pic>
      <p:pic>
        <p:nvPicPr>
          <p:cNvPr id="16" name="Picture 15">
            <a:extLst>
              <a:ext uri="{FF2B5EF4-FFF2-40B4-BE49-F238E27FC236}">
                <a16:creationId xmlns:a16="http://schemas.microsoft.com/office/drawing/2014/main" id="{AA21F505-FC96-9E70-883D-DFDA6F7FEF54}"/>
              </a:ext>
            </a:extLst>
          </p:cNvPr>
          <p:cNvPicPr>
            <a:picLocks noChangeAspect="1"/>
          </p:cNvPicPr>
          <p:nvPr/>
        </p:nvPicPr>
        <p:blipFill rotWithShape="1">
          <a:blip r:embed="rId7"/>
          <a:srcRect l="86194" t="34096" r="464" b="8192"/>
          <a:stretch/>
        </p:blipFill>
        <p:spPr>
          <a:xfrm>
            <a:off x="6628189" y="1433305"/>
            <a:ext cx="1109206" cy="1995696"/>
          </a:xfrm>
          <a:prstGeom prst="rect">
            <a:avLst/>
          </a:prstGeom>
        </p:spPr>
      </p:pic>
      <p:sp>
        <p:nvSpPr>
          <p:cNvPr id="17" name="TextBox 16">
            <a:extLst>
              <a:ext uri="{FF2B5EF4-FFF2-40B4-BE49-F238E27FC236}">
                <a16:creationId xmlns:a16="http://schemas.microsoft.com/office/drawing/2014/main" id="{46BD9E74-9E5C-5A22-F469-76704BD422D4}"/>
              </a:ext>
            </a:extLst>
          </p:cNvPr>
          <p:cNvSpPr txBox="1"/>
          <p:nvPr/>
        </p:nvSpPr>
        <p:spPr>
          <a:xfrm>
            <a:off x="8277205" y="922677"/>
            <a:ext cx="3847061" cy="2862322"/>
          </a:xfrm>
          <a:prstGeom prst="rect">
            <a:avLst/>
          </a:prstGeom>
          <a:noFill/>
        </p:spPr>
        <p:txBody>
          <a:bodyPr wrap="square" rtlCol="0">
            <a:spAutoFit/>
          </a:bodyPr>
          <a:lstStyle/>
          <a:p>
            <a:pPr algn="l"/>
            <a:r>
              <a:rPr lang="en-US" sz="1800" b="1" dirty="0">
                <a:solidFill>
                  <a:srgbClr val="DB9132"/>
                </a:solidFill>
                <a:latin typeface="Baskerville Old Face" panose="02020602080505020303" pitchFamily="18" charset="0"/>
              </a:rPr>
              <a:t>Engineer</a:t>
            </a:r>
            <a:r>
              <a:rPr lang="en-US" sz="1800" dirty="0">
                <a:solidFill>
                  <a:schemeClr val="tx2"/>
                </a:solidFill>
                <a:latin typeface="Baskerville Old Face" panose="02020602080505020303" pitchFamily="18" charset="0"/>
              </a:rPr>
              <a:t> quantum fluctuations using nonlinear bosonic QRCs:</a:t>
            </a:r>
          </a:p>
          <a:p>
            <a:pPr algn="l"/>
            <a:endParaRPr lang="en-US" dirty="0">
              <a:solidFill>
                <a:schemeClr val="tx2"/>
              </a:solidFill>
              <a:latin typeface="Baskerville Old Face" panose="02020602080505020303" pitchFamily="18" charset="0"/>
            </a:endParaRP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Compute correlations </a:t>
            </a:r>
            <a:r>
              <a:rPr lang="en-US" sz="1800" i="1" dirty="0">
                <a:solidFill>
                  <a:srgbClr val="DB9132"/>
                </a:solidFill>
                <a:latin typeface="Baskerville Old Face" panose="02020602080505020303" pitchFamily="18" charset="0"/>
              </a:rPr>
              <a:t>in situ</a:t>
            </a:r>
            <a:r>
              <a:rPr lang="en-US" sz="1800" i="1" dirty="0">
                <a:solidFill>
                  <a:srgbClr val="44546A"/>
                </a:solidFill>
                <a:latin typeface="Baskerville Old Face" panose="02020602080505020303" pitchFamily="18" charset="0"/>
              </a:rPr>
              <a:t>.</a:t>
            </a: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Engineer </a:t>
            </a:r>
            <a:r>
              <a:rPr lang="en-US" sz="1800" dirty="0">
                <a:solidFill>
                  <a:srgbClr val="DB9132"/>
                </a:solidFill>
                <a:latin typeface="Baskerville Old Face" panose="02020602080505020303" pitchFamily="18" charset="0"/>
              </a:rPr>
              <a:t>sub-vacuum fluctuations in non-local observables </a:t>
            </a:r>
            <a:r>
              <a:rPr lang="en-US" sz="1800" dirty="0">
                <a:solidFill>
                  <a:schemeClr val="tx2"/>
                </a:solidFill>
                <a:latin typeface="Baskerville Old Face" panose="02020602080505020303" pitchFamily="18" charset="0"/>
              </a:rPr>
              <a:t>for classification, harnessing </a:t>
            </a:r>
            <a:r>
              <a:rPr lang="en-US" sz="1800" dirty="0">
                <a:solidFill>
                  <a:srgbClr val="DB9132"/>
                </a:solidFill>
                <a:latin typeface="Baskerville Old Face" panose="02020602080505020303" pitchFamily="18" charset="0"/>
              </a:rPr>
              <a:t>entanglement for learning</a:t>
            </a:r>
            <a:r>
              <a:rPr lang="en-US" sz="1800" dirty="0">
                <a:solidFill>
                  <a:srgbClr val="44546A"/>
                </a:solidFill>
                <a:latin typeface="Baskerville Old Face" panose="02020602080505020303" pitchFamily="18" charset="0"/>
              </a:rPr>
              <a:t>.</a:t>
            </a: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Quantum sensing applications</a:t>
            </a:r>
          </a:p>
          <a:p>
            <a:endParaRPr lang="en-US" dirty="0"/>
          </a:p>
        </p:txBody>
      </p:sp>
      <p:pic>
        <p:nvPicPr>
          <p:cNvPr id="20" name="Picture 19"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P_{\delta\bm{\mu}}&#10;\]&#10;}&#10;&#10;&#10;\end{document}" title="IguanaTex Bitmap Display">
            <a:extLst>
              <a:ext uri="{FF2B5EF4-FFF2-40B4-BE49-F238E27FC236}">
                <a16:creationId xmlns:a16="http://schemas.microsoft.com/office/drawing/2014/main" id="{94F413ED-44D8-93EE-F05C-5332EEE5D0C4}"/>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6990741" y="3534667"/>
            <a:ext cx="384101" cy="246922"/>
          </a:xfrm>
          <a:prstGeom prst="rect">
            <a:avLst/>
          </a:prstGeom>
        </p:spPr>
      </p:pic>
      <p:pic>
        <p:nvPicPr>
          <p:cNvPr id="23" name="Picture 22"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title="IguanaTex Bitmap Display">
            <a:extLst>
              <a:ext uri="{FF2B5EF4-FFF2-40B4-BE49-F238E27FC236}">
                <a16:creationId xmlns:a16="http://schemas.microsoft.com/office/drawing/2014/main" id="{9D205734-7FA3-F95C-AF6E-A6C28E3A738B}"/>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6253610" y="1853429"/>
            <a:ext cx="326181" cy="210341"/>
          </a:xfrm>
          <a:prstGeom prst="rect">
            <a:avLst/>
          </a:prstGeom>
        </p:spPr>
      </p:pic>
      <p:pic>
        <p:nvPicPr>
          <p:cNvPr id="24" name="Picture 23"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title="IguanaTex Bitmap Display">
            <a:extLst>
              <a:ext uri="{FF2B5EF4-FFF2-40B4-BE49-F238E27FC236}">
                <a16:creationId xmlns:a16="http://schemas.microsoft.com/office/drawing/2014/main" id="{1720369D-ED6C-448A-2903-8D4FC00F539C}"/>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253610" y="2817453"/>
            <a:ext cx="326181" cy="210341"/>
          </a:xfrm>
          <a:prstGeom prst="rect">
            <a:avLst/>
          </a:prstGeom>
        </p:spPr>
      </p:pic>
      <p:pic>
        <p:nvPicPr>
          <p:cNvPr id="30" name="Picture 29"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I&#10;\]&#10;}&#10;&#10;&#10;\end{document}" title="IguanaTex Bitmap Display">
            <a:extLst>
              <a:ext uri="{FF2B5EF4-FFF2-40B4-BE49-F238E27FC236}">
                <a16:creationId xmlns:a16="http://schemas.microsoft.com/office/drawing/2014/main" id="{9B2A69DC-9F6F-B70A-B638-BA46D69A3BCD}"/>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5424648" y="3115848"/>
            <a:ext cx="118888" cy="172236"/>
          </a:xfrm>
          <a:prstGeom prst="rect">
            <a:avLst/>
          </a:prstGeom>
        </p:spPr>
      </p:pic>
      <p:pic>
        <p:nvPicPr>
          <p:cNvPr id="28" name="Picture 27"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Q&#10;\]&#10;}&#10;&#10;&#10;\end{document}" title="IguanaTex Bitmap Display">
            <a:extLst>
              <a:ext uri="{FF2B5EF4-FFF2-40B4-BE49-F238E27FC236}">
                <a16:creationId xmlns:a16="http://schemas.microsoft.com/office/drawing/2014/main" id="{C91CAB5D-D7BC-6235-B607-A8D1E35CEC43}"/>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4753768" y="2427791"/>
            <a:ext cx="176808" cy="227107"/>
          </a:xfrm>
          <a:prstGeom prst="rect">
            <a:avLst/>
          </a:prstGeom>
        </p:spPr>
      </p:pic>
      <p:sp>
        <p:nvSpPr>
          <p:cNvPr id="31" name="TextBox 30">
            <a:extLst>
              <a:ext uri="{FF2B5EF4-FFF2-40B4-BE49-F238E27FC236}">
                <a16:creationId xmlns:a16="http://schemas.microsoft.com/office/drawing/2014/main" id="{E1CE7552-7158-2461-3607-FBDB487CE4F2}"/>
              </a:ext>
            </a:extLst>
          </p:cNvPr>
          <p:cNvSpPr txBox="1"/>
          <p:nvPr/>
        </p:nvSpPr>
        <p:spPr>
          <a:xfrm>
            <a:off x="6708256" y="1128918"/>
            <a:ext cx="2197303" cy="584775"/>
          </a:xfrm>
          <a:prstGeom prst="rect">
            <a:avLst/>
          </a:prstGeom>
          <a:noFill/>
        </p:spPr>
        <p:txBody>
          <a:bodyPr wrap="square" rtlCol="0">
            <a:spAutoFit/>
          </a:bodyPr>
          <a:lstStyle/>
          <a:p>
            <a:pPr algn="l"/>
            <a:r>
              <a:rPr lang="en-US" sz="1400" dirty="0">
                <a:solidFill>
                  <a:srgbClr val="DB9132"/>
                </a:solidFill>
                <a:latin typeface="Arial" panose="020B0604020202020204" pitchFamily="34" charset="0"/>
                <a:cs typeface="Arial" panose="020B0604020202020204" pitchFamily="34" charset="0"/>
              </a:rPr>
              <a:t>Nonlinear</a:t>
            </a:r>
          </a:p>
          <a:p>
            <a:endParaRPr lang="en-US" dirty="0"/>
          </a:p>
        </p:txBody>
      </p:sp>
    </p:spTree>
    <p:extLst>
      <p:ext uri="{BB962C8B-B14F-4D97-AF65-F5344CB8AC3E}">
        <p14:creationId xmlns:p14="http://schemas.microsoft.com/office/powerpoint/2010/main" val="294069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9576E2-C36A-C58E-4044-F6926F9115C4}"/>
              </a:ext>
            </a:extLst>
          </p:cNvPr>
          <p:cNvSpPr txBox="1"/>
          <p:nvPr/>
        </p:nvSpPr>
        <p:spPr>
          <a:xfrm>
            <a:off x="8277205" y="922677"/>
            <a:ext cx="3847061" cy="2862322"/>
          </a:xfrm>
          <a:prstGeom prst="rect">
            <a:avLst/>
          </a:prstGeom>
          <a:noFill/>
        </p:spPr>
        <p:txBody>
          <a:bodyPr wrap="square" rtlCol="0">
            <a:spAutoFit/>
          </a:bodyPr>
          <a:lstStyle/>
          <a:p>
            <a:pPr algn="l"/>
            <a:r>
              <a:rPr lang="en-US" sz="1800" b="1" dirty="0">
                <a:solidFill>
                  <a:srgbClr val="DB9132"/>
                </a:solidFill>
                <a:latin typeface="Baskerville Old Face" panose="02020602080505020303" pitchFamily="18" charset="0"/>
              </a:rPr>
              <a:t>Engineer</a:t>
            </a:r>
            <a:r>
              <a:rPr lang="en-US" sz="1800" dirty="0">
                <a:solidFill>
                  <a:schemeClr val="tx2"/>
                </a:solidFill>
                <a:latin typeface="Baskerville Old Face" panose="02020602080505020303" pitchFamily="18" charset="0"/>
              </a:rPr>
              <a:t> quantum fluctuations using nonlinear bosonic QRCs:</a:t>
            </a:r>
          </a:p>
          <a:p>
            <a:pPr algn="l"/>
            <a:endParaRPr lang="en-US" dirty="0">
              <a:solidFill>
                <a:schemeClr val="tx2"/>
              </a:solidFill>
              <a:latin typeface="Baskerville Old Face" panose="02020602080505020303" pitchFamily="18" charset="0"/>
            </a:endParaRP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Compute correlations </a:t>
            </a:r>
            <a:r>
              <a:rPr lang="en-US" sz="1800" i="1" dirty="0">
                <a:solidFill>
                  <a:srgbClr val="DB9132"/>
                </a:solidFill>
                <a:latin typeface="Baskerville Old Face" panose="02020602080505020303" pitchFamily="18" charset="0"/>
              </a:rPr>
              <a:t>in situ</a:t>
            </a:r>
            <a:r>
              <a:rPr lang="en-US" sz="1800" i="1" dirty="0">
                <a:solidFill>
                  <a:srgbClr val="44546A"/>
                </a:solidFill>
                <a:latin typeface="Baskerville Old Face" panose="02020602080505020303" pitchFamily="18" charset="0"/>
              </a:rPr>
              <a:t>.</a:t>
            </a: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Engineer </a:t>
            </a:r>
            <a:r>
              <a:rPr lang="en-US" sz="1800" dirty="0">
                <a:solidFill>
                  <a:srgbClr val="DB9132"/>
                </a:solidFill>
                <a:latin typeface="Baskerville Old Face" panose="02020602080505020303" pitchFamily="18" charset="0"/>
              </a:rPr>
              <a:t>sub-vacuum fluctuations in non-local observables </a:t>
            </a:r>
            <a:r>
              <a:rPr lang="en-US" sz="1800" dirty="0">
                <a:solidFill>
                  <a:schemeClr val="tx2"/>
                </a:solidFill>
                <a:latin typeface="Baskerville Old Face" panose="02020602080505020303" pitchFamily="18" charset="0"/>
              </a:rPr>
              <a:t>for classification, harnessing </a:t>
            </a:r>
            <a:r>
              <a:rPr lang="en-US" sz="1800" dirty="0">
                <a:solidFill>
                  <a:srgbClr val="DB9132"/>
                </a:solidFill>
                <a:latin typeface="Baskerville Old Face" panose="02020602080505020303" pitchFamily="18" charset="0"/>
              </a:rPr>
              <a:t>entanglement for learning</a:t>
            </a:r>
            <a:r>
              <a:rPr lang="en-US" sz="1800" dirty="0">
                <a:solidFill>
                  <a:srgbClr val="44546A"/>
                </a:solidFill>
                <a:latin typeface="Baskerville Old Face" panose="02020602080505020303" pitchFamily="18" charset="0"/>
              </a:rPr>
              <a:t>.</a:t>
            </a: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Quantum sensing applications</a:t>
            </a:r>
          </a:p>
          <a:p>
            <a:endParaRPr lang="en-US" dirty="0"/>
          </a:p>
        </p:txBody>
      </p:sp>
      <p:cxnSp>
        <p:nvCxnSpPr>
          <p:cNvPr id="2" name="Straight Connector 1">
            <a:extLst>
              <a:ext uri="{FF2B5EF4-FFF2-40B4-BE49-F238E27FC236}">
                <a16:creationId xmlns:a16="http://schemas.microsoft.com/office/drawing/2014/main" id="{FD84B1CA-665D-3871-90F1-C642DE563017}"/>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1">
            <a:extLst>
              <a:ext uri="{FF2B5EF4-FFF2-40B4-BE49-F238E27FC236}">
                <a16:creationId xmlns:a16="http://schemas.microsoft.com/office/drawing/2014/main" id="{B187BDE4-89F6-9C94-80C7-798663F0A7EC}"/>
              </a:ext>
            </a:extLst>
          </p:cNvPr>
          <p:cNvSpPr txBox="1">
            <a:spLocks/>
          </p:cNvSpPr>
          <p:nvPr/>
        </p:nvSpPr>
        <p:spPr>
          <a:xfrm>
            <a:off x="2573455" y="21053"/>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Engineering quantum fluctuations</a:t>
            </a:r>
          </a:p>
        </p:txBody>
      </p:sp>
      <p:sp>
        <p:nvSpPr>
          <p:cNvPr id="5" name="Rectangle: Rounded Corners 4">
            <a:extLst>
              <a:ext uri="{FF2B5EF4-FFF2-40B4-BE49-F238E27FC236}">
                <a16:creationId xmlns:a16="http://schemas.microsoft.com/office/drawing/2014/main" id="{A9B1937A-497A-A416-0E8D-39DD020B644F}"/>
              </a:ext>
            </a:extLst>
          </p:cNvPr>
          <p:cNvSpPr/>
          <p:nvPr/>
        </p:nvSpPr>
        <p:spPr>
          <a:xfrm>
            <a:off x="5384290" y="4392029"/>
            <a:ext cx="4694211" cy="2330184"/>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FC99A45-B8A3-88A1-AA04-1A0CD336CEC5}"/>
              </a:ext>
            </a:extLst>
          </p:cNvPr>
          <p:cNvSpPr/>
          <p:nvPr/>
        </p:nvSpPr>
        <p:spPr>
          <a:xfrm>
            <a:off x="5354319" y="4346026"/>
            <a:ext cx="4617721" cy="2276278"/>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66A951-980C-A2DD-08CB-DE4CC35A9BAA}"/>
              </a:ext>
            </a:extLst>
          </p:cNvPr>
          <p:cNvSpPr txBox="1"/>
          <p:nvPr/>
        </p:nvSpPr>
        <p:spPr>
          <a:xfrm>
            <a:off x="1308881" y="4930484"/>
            <a:ext cx="3847061" cy="1477328"/>
          </a:xfrm>
          <a:prstGeom prst="rect">
            <a:avLst/>
          </a:prstGeom>
          <a:noFill/>
        </p:spPr>
        <p:txBody>
          <a:bodyPr wrap="square" rtlCol="0">
            <a:spAutoFit/>
          </a:bodyPr>
          <a:lstStyle/>
          <a:p>
            <a:pPr algn="l"/>
            <a:r>
              <a:rPr lang="en-US" b="1" dirty="0">
                <a:solidFill>
                  <a:srgbClr val="44546A"/>
                </a:solidFill>
                <a:latin typeface="Baskerville Old Face" panose="02020602080505020303" pitchFamily="18" charset="0"/>
              </a:rPr>
              <a:t>QRCs for quantum error syndrome detection</a:t>
            </a:r>
          </a:p>
          <a:p>
            <a:pPr algn="l"/>
            <a:endParaRPr lang="en-US" sz="1800" b="1" dirty="0">
              <a:solidFill>
                <a:srgbClr val="44546A"/>
              </a:solidFill>
              <a:latin typeface="Baskerville Old Face" panose="02020602080505020303" pitchFamily="18" charset="0"/>
            </a:endParaRPr>
          </a:p>
          <a:p>
            <a:pPr algn="l"/>
            <a:r>
              <a:rPr lang="en-US" b="1" dirty="0">
                <a:solidFill>
                  <a:srgbClr val="44546A"/>
                </a:solidFill>
                <a:latin typeface="Baskerville Old Face" panose="02020602080505020303" pitchFamily="18" charset="0"/>
              </a:rPr>
              <a:t>Poster: Leon Bello</a:t>
            </a:r>
            <a:r>
              <a:rPr lang="en-US" sz="1800" b="1" dirty="0">
                <a:solidFill>
                  <a:srgbClr val="44546A"/>
                </a:solidFill>
                <a:latin typeface="Baskerville Old Face" panose="02020602080505020303" pitchFamily="18" charset="0"/>
              </a:rPr>
              <a:t> </a:t>
            </a:r>
            <a:endParaRPr lang="en-US" sz="1800" dirty="0">
              <a:solidFill>
                <a:srgbClr val="44546A"/>
              </a:solidFill>
              <a:latin typeface="Baskerville Old Face" panose="02020602080505020303" pitchFamily="18" charset="0"/>
            </a:endParaRPr>
          </a:p>
          <a:p>
            <a:endParaRPr lang="en-US" dirty="0"/>
          </a:p>
        </p:txBody>
      </p:sp>
      <p:sp>
        <p:nvSpPr>
          <p:cNvPr id="11" name="Title 1 2 6">
            <a:extLst>
              <a:ext uri="{FF2B5EF4-FFF2-40B4-BE49-F238E27FC236}">
                <a16:creationId xmlns:a16="http://schemas.microsoft.com/office/drawing/2014/main" id="{9F471DFC-A266-9762-802E-AF47728D6AF9}"/>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[8] Khan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a:t>
            </a:r>
            <a:r>
              <a:rPr lang="en-US" sz="1200" dirty="0" err="1">
                <a:solidFill>
                  <a:schemeClr val="tx2"/>
                </a:solidFill>
                <a:latin typeface="Baskerville Old Face" panose="02020602080505020303" pitchFamily="18" charset="0"/>
              </a:rPr>
              <a:t>arXiv</a:t>
            </a:r>
            <a:r>
              <a:rPr lang="en-US" sz="1200" dirty="0">
                <a:solidFill>
                  <a:schemeClr val="tx2"/>
                </a:solidFill>
                <a:latin typeface="Baskerville Old Face" panose="02020602080505020303" pitchFamily="18" charset="0"/>
              </a:rPr>
              <a:t>: 2110.13849 (2021)</a:t>
            </a:r>
            <a:endParaRPr lang="en-US" sz="1200" i="1" dirty="0">
              <a:solidFill>
                <a:schemeClr val="tx2"/>
              </a:solidFill>
              <a:latin typeface="Baskerville Old Face" panose="02020602080505020303" pitchFamily="18" charset="0"/>
            </a:endParaRPr>
          </a:p>
        </p:txBody>
      </p:sp>
      <p:pic>
        <p:nvPicPr>
          <p:cNvPr id="15" name="Picture 14">
            <a:extLst>
              <a:ext uri="{FF2B5EF4-FFF2-40B4-BE49-F238E27FC236}">
                <a16:creationId xmlns:a16="http://schemas.microsoft.com/office/drawing/2014/main" id="{3523A72E-8C1F-7563-09A2-8F9EBDE63B6D}"/>
              </a:ext>
            </a:extLst>
          </p:cNvPr>
          <p:cNvPicPr>
            <a:picLocks noChangeAspect="1"/>
          </p:cNvPicPr>
          <p:nvPr/>
        </p:nvPicPr>
        <p:blipFill>
          <a:blip r:embed="rId7"/>
          <a:stretch>
            <a:fillRect/>
          </a:stretch>
        </p:blipFill>
        <p:spPr>
          <a:xfrm>
            <a:off x="5593979" y="4489761"/>
            <a:ext cx="4179684" cy="2000676"/>
          </a:xfrm>
          <a:prstGeom prst="rect">
            <a:avLst/>
          </a:prstGeom>
        </p:spPr>
      </p:pic>
      <p:sp>
        <p:nvSpPr>
          <p:cNvPr id="18" name="Rectangle: Rounded Corners 17">
            <a:extLst>
              <a:ext uri="{FF2B5EF4-FFF2-40B4-BE49-F238E27FC236}">
                <a16:creationId xmlns:a16="http://schemas.microsoft.com/office/drawing/2014/main" id="{E1D3B325-2FF1-4CA8-4FE2-B612A10BB3D3}"/>
              </a:ext>
            </a:extLst>
          </p:cNvPr>
          <p:cNvSpPr/>
          <p:nvPr/>
        </p:nvSpPr>
        <p:spPr>
          <a:xfrm>
            <a:off x="397304" y="741216"/>
            <a:ext cx="7645951" cy="3416523"/>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3020A3D-D547-C776-8755-8D494A4CC5B1}"/>
              </a:ext>
            </a:extLst>
          </p:cNvPr>
          <p:cNvSpPr/>
          <p:nvPr/>
        </p:nvSpPr>
        <p:spPr>
          <a:xfrm>
            <a:off x="384083" y="720344"/>
            <a:ext cx="7521364" cy="3337486"/>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C991A9-0308-4BF1-20CE-46B6E46C5DF3}"/>
              </a:ext>
            </a:extLst>
          </p:cNvPr>
          <p:cNvPicPr>
            <a:picLocks noChangeAspect="1"/>
          </p:cNvPicPr>
          <p:nvPr/>
        </p:nvPicPr>
        <p:blipFill rotWithShape="1">
          <a:blip r:embed="rId8"/>
          <a:srcRect r="16642"/>
          <a:stretch/>
        </p:blipFill>
        <p:spPr>
          <a:xfrm>
            <a:off x="484831" y="1484575"/>
            <a:ext cx="4177248" cy="2084441"/>
          </a:xfrm>
          <a:prstGeom prst="rect">
            <a:avLst/>
          </a:prstGeom>
        </p:spPr>
      </p:pic>
      <p:pic>
        <p:nvPicPr>
          <p:cNvPr id="21" name="Picture 20">
            <a:extLst>
              <a:ext uri="{FF2B5EF4-FFF2-40B4-BE49-F238E27FC236}">
                <a16:creationId xmlns:a16="http://schemas.microsoft.com/office/drawing/2014/main" id="{723477B9-4159-5467-5FBA-AAA7EA9C4183}"/>
              </a:ext>
            </a:extLst>
          </p:cNvPr>
          <p:cNvPicPr>
            <a:picLocks noChangeAspect="1"/>
          </p:cNvPicPr>
          <p:nvPr/>
        </p:nvPicPr>
        <p:blipFill rotWithShape="1">
          <a:blip r:embed="rId8"/>
          <a:srcRect l="82933" b="66532"/>
          <a:stretch/>
        </p:blipFill>
        <p:spPr>
          <a:xfrm>
            <a:off x="4724548" y="1924286"/>
            <a:ext cx="1369180" cy="1116839"/>
          </a:xfrm>
          <a:prstGeom prst="rect">
            <a:avLst/>
          </a:prstGeom>
        </p:spPr>
      </p:pic>
      <p:pic>
        <p:nvPicPr>
          <p:cNvPr id="22" name="Picture 21">
            <a:extLst>
              <a:ext uri="{FF2B5EF4-FFF2-40B4-BE49-F238E27FC236}">
                <a16:creationId xmlns:a16="http://schemas.microsoft.com/office/drawing/2014/main" id="{7DB7B52C-0FCE-BD48-C5BD-34E7E9C39681}"/>
              </a:ext>
            </a:extLst>
          </p:cNvPr>
          <p:cNvPicPr>
            <a:picLocks noChangeAspect="1"/>
          </p:cNvPicPr>
          <p:nvPr/>
        </p:nvPicPr>
        <p:blipFill rotWithShape="1">
          <a:blip r:embed="rId8"/>
          <a:srcRect l="86194" t="34096" r="464" b="8192"/>
          <a:stretch/>
        </p:blipFill>
        <p:spPr>
          <a:xfrm>
            <a:off x="6628189" y="1433305"/>
            <a:ext cx="1109206" cy="1995696"/>
          </a:xfrm>
          <a:prstGeom prst="rect">
            <a:avLst/>
          </a:prstGeom>
        </p:spPr>
      </p:pic>
      <p:pic>
        <p:nvPicPr>
          <p:cNvPr id="23" name="Picture 22"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P_{\delta\bm{\mu}}&#10;\]&#10;}&#10;&#10;&#10;\end{document}" title="IguanaTex Bitmap Display">
            <a:extLst>
              <a:ext uri="{FF2B5EF4-FFF2-40B4-BE49-F238E27FC236}">
                <a16:creationId xmlns:a16="http://schemas.microsoft.com/office/drawing/2014/main" id="{55068509-4285-ED33-CC45-2F05DFF9BAD2}"/>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6990741" y="3534667"/>
            <a:ext cx="384101" cy="246922"/>
          </a:xfrm>
          <a:prstGeom prst="rect">
            <a:avLst/>
          </a:prstGeom>
        </p:spPr>
      </p:pic>
      <p:pic>
        <p:nvPicPr>
          <p:cNvPr id="24" name="Picture 23"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title="IguanaTex Bitmap Display">
            <a:extLst>
              <a:ext uri="{FF2B5EF4-FFF2-40B4-BE49-F238E27FC236}">
                <a16:creationId xmlns:a16="http://schemas.microsoft.com/office/drawing/2014/main" id="{1AF89CCF-1373-579F-70E3-92488E64246D}"/>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253610" y="1853429"/>
            <a:ext cx="326181" cy="210341"/>
          </a:xfrm>
          <a:prstGeom prst="rect">
            <a:avLst/>
          </a:prstGeom>
        </p:spPr>
      </p:pic>
      <p:pic>
        <p:nvPicPr>
          <p:cNvPr id="25" name="Picture 24"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title="IguanaTex Bitmap Display">
            <a:extLst>
              <a:ext uri="{FF2B5EF4-FFF2-40B4-BE49-F238E27FC236}">
                <a16:creationId xmlns:a16="http://schemas.microsoft.com/office/drawing/2014/main" id="{89D6C6EA-4435-E48A-2BC6-400EDD3FA040}"/>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253610" y="2817453"/>
            <a:ext cx="326181" cy="210341"/>
          </a:xfrm>
          <a:prstGeom prst="rect">
            <a:avLst/>
          </a:prstGeom>
        </p:spPr>
      </p:pic>
      <p:pic>
        <p:nvPicPr>
          <p:cNvPr id="26" name="Picture 25"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I&#10;\]&#10;}&#10;&#10;&#10;\end{document}" title="IguanaTex Bitmap Display">
            <a:extLst>
              <a:ext uri="{FF2B5EF4-FFF2-40B4-BE49-F238E27FC236}">
                <a16:creationId xmlns:a16="http://schemas.microsoft.com/office/drawing/2014/main" id="{8CDFFAB3-173D-DE2C-6F05-581FFD7EBE22}"/>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424648" y="3115848"/>
            <a:ext cx="118888" cy="172236"/>
          </a:xfrm>
          <a:prstGeom prst="rect">
            <a:avLst/>
          </a:prstGeom>
        </p:spPr>
      </p:pic>
      <p:pic>
        <p:nvPicPr>
          <p:cNvPr id="27" name="Picture 26" descr="\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Q&#10;\]&#10;}&#10;&#10;&#10;\end{document}" title="IguanaTex Bitmap Display">
            <a:extLst>
              <a:ext uri="{FF2B5EF4-FFF2-40B4-BE49-F238E27FC236}">
                <a16:creationId xmlns:a16="http://schemas.microsoft.com/office/drawing/2014/main" id="{EA8979A8-CE6F-96F7-27F2-1F8E942CF17B}"/>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4753768" y="2427791"/>
            <a:ext cx="176808" cy="227107"/>
          </a:xfrm>
          <a:prstGeom prst="rect">
            <a:avLst/>
          </a:prstGeom>
        </p:spPr>
      </p:pic>
      <p:sp>
        <p:nvSpPr>
          <p:cNvPr id="28" name="TextBox 27">
            <a:extLst>
              <a:ext uri="{FF2B5EF4-FFF2-40B4-BE49-F238E27FC236}">
                <a16:creationId xmlns:a16="http://schemas.microsoft.com/office/drawing/2014/main" id="{FA5C7B09-374A-BA52-2D67-7250417A9AAA}"/>
              </a:ext>
            </a:extLst>
          </p:cNvPr>
          <p:cNvSpPr txBox="1"/>
          <p:nvPr/>
        </p:nvSpPr>
        <p:spPr>
          <a:xfrm>
            <a:off x="6708256" y="1128918"/>
            <a:ext cx="2197303" cy="584775"/>
          </a:xfrm>
          <a:prstGeom prst="rect">
            <a:avLst/>
          </a:prstGeom>
          <a:noFill/>
        </p:spPr>
        <p:txBody>
          <a:bodyPr wrap="square" rtlCol="0">
            <a:spAutoFit/>
          </a:bodyPr>
          <a:lstStyle/>
          <a:p>
            <a:pPr algn="l"/>
            <a:r>
              <a:rPr lang="en-US" sz="1400" dirty="0">
                <a:solidFill>
                  <a:srgbClr val="DB9132"/>
                </a:solidFill>
                <a:latin typeface="Arial" panose="020B0604020202020204" pitchFamily="34" charset="0"/>
                <a:cs typeface="Arial" panose="020B0604020202020204" pitchFamily="34" charset="0"/>
              </a:rPr>
              <a:t>Nonlinear</a:t>
            </a:r>
          </a:p>
          <a:p>
            <a:endParaRPr lang="en-US" dirty="0"/>
          </a:p>
        </p:txBody>
      </p:sp>
    </p:spTree>
    <p:extLst>
      <p:ext uri="{BB962C8B-B14F-4D97-AF65-F5344CB8AC3E}">
        <p14:creationId xmlns:p14="http://schemas.microsoft.com/office/powerpoint/2010/main" val="208539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BE4893BB-E361-B985-7679-8DAFC78013C6}"/>
              </a:ext>
            </a:extLst>
          </p:cNvPr>
          <p:cNvSpPr/>
          <p:nvPr/>
        </p:nvSpPr>
        <p:spPr>
          <a:xfrm>
            <a:off x="231484" y="2000054"/>
            <a:ext cx="3544696" cy="1395115"/>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36D8D9A-C60E-0C8F-3A1B-6BD3D359D15D}"/>
              </a:ext>
            </a:extLst>
          </p:cNvPr>
          <p:cNvSpPr/>
          <p:nvPr/>
        </p:nvSpPr>
        <p:spPr>
          <a:xfrm>
            <a:off x="213415" y="1961080"/>
            <a:ext cx="3472080" cy="1365489"/>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75E9F818-1B9B-51F8-A655-B71D71172C1F}"/>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1">
            <a:extLst>
              <a:ext uri="{FF2B5EF4-FFF2-40B4-BE49-F238E27FC236}">
                <a16:creationId xmlns:a16="http://schemas.microsoft.com/office/drawing/2014/main" id="{C546D767-3AE9-DB6A-E659-9975F57FB024}"/>
              </a:ext>
            </a:extLst>
          </p:cNvPr>
          <p:cNvSpPr>
            <a:spLocks noGrp="1"/>
          </p:cNvSpPr>
          <p:nvPr>
            <p:ph type="ctrTitle"/>
          </p:nvPr>
        </p:nvSpPr>
        <p:spPr>
          <a:xfrm>
            <a:off x="2573455" y="21053"/>
            <a:ext cx="6491816" cy="431912"/>
          </a:xfrm>
        </p:spPr>
        <p:txBody>
          <a:bodyPr>
            <a:normAutofit/>
          </a:bodyPr>
          <a:lstStyle/>
          <a:p>
            <a:r>
              <a:rPr lang="en-US" sz="2400" dirty="0">
                <a:solidFill>
                  <a:schemeClr val="tx2"/>
                </a:solidFill>
                <a:latin typeface="Baskerville Old Face" panose="02020602080505020303" pitchFamily="18" charset="0"/>
              </a:rPr>
              <a:t>Conclusions and Outlook</a:t>
            </a:r>
          </a:p>
        </p:txBody>
      </p:sp>
      <p:sp>
        <p:nvSpPr>
          <p:cNvPr id="7" name="TextBox 6">
            <a:extLst>
              <a:ext uri="{FF2B5EF4-FFF2-40B4-BE49-F238E27FC236}">
                <a16:creationId xmlns:a16="http://schemas.microsoft.com/office/drawing/2014/main" id="{A9A0FA84-2013-B8F3-A3CE-5539A3BC9103}"/>
              </a:ext>
            </a:extLst>
          </p:cNvPr>
          <p:cNvSpPr txBox="1"/>
          <p:nvPr/>
        </p:nvSpPr>
        <p:spPr>
          <a:xfrm>
            <a:off x="35344" y="5493519"/>
            <a:ext cx="4129237" cy="2215991"/>
          </a:xfrm>
          <a:prstGeom prst="rect">
            <a:avLst/>
          </a:prstGeom>
          <a:noFill/>
        </p:spPr>
        <p:txBody>
          <a:bodyPr wrap="square" rtlCol="0">
            <a:spAutoFit/>
          </a:bodyPr>
          <a:lstStyle/>
          <a:p>
            <a:pPr algn="l"/>
            <a:r>
              <a:rPr lang="en-US" sz="1400" b="1" dirty="0">
                <a:solidFill>
                  <a:schemeClr val="tx2"/>
                </a:solidFill>
                <a:latin typeface="Baskerville Old Face" panose="02020602080505020303" pitchFamily="18" charset="0"/>
              </a:rPr>
              <a:t>References:</a:t>
            </a:r>
          </a:p>
          <a:p>
            <a:pPr algn="l"/>
            <a:r>
              <a:rPr lang="en-US" sz="1400" dirty="0">
                <a:solidFill>
                  <a:schemeClr val="tx2"/>
                </a:solidFill>
                <a:latin typeface="Baskerville Old Face" panose="02020602080505020303" pitchFamily="18" charset="0"/>
              </a:rPr>
              <a:t>Angelatos </a:t>
            </a:r>
            <a:r>
              <a:rPr lang="en-US" sz="1400" i="1" dirty="0">
                <a:solidFill>
                  <a:schemeClr val="tx2"/>
                </a:solidFill>
                <a:latin typeface="Baskerville Old Face" panose="02020602080505020303" pitchFamily="18" charset="0"/>
              </a:rPr>
              <a:t>et al.</a:t>
            </a:r>
            <a:r>
              <a:rPr lang="en-US" sz="1400" dirty="0">
                <a:solidFill>
                  <a:schemeClr val="tx2"/>
                </a:solidFill>
                <a:latin typeface="Baskerville Old Face" panose="02020602080505020303" pitchFamily="18" charset="0"/>
              </a:rPr>
              <a:t>, PRX </a:t>
            </a:r>
            <a:r>
              <a:rPr lang="en-US" sz="1400" b="1" dirty="0">
                <a:solidFill>
                  <a:schemeClr val="tx2"/>
                </a:solidFill>
                <a:latin typeface="Baskerville Old Face" panose="02020602080505020303" pitchFamily="18" charset="0"/>
              </a:rPr>
              <a:t>11, </a:t>
            </a:r>
            <a:r>
              <a:rPr lang="en-US" sz="1400" dirty="0">
                <a:solidFill>
                  <a:schemeClr val="tx2"/>
                </a:solidFill>
                <a:latin typeface="Baskerville Old Face" panose="02020602080505020303" pitchFamily="18" charset="0"/>
              </a:rPr>
              <a:t>041062 (2021)</a:t>
            </a:r>
          </a:p>
          <a:p>
            <a:r>
              <a:rPr lang="en-US" sz="1400" dirty="0">
                <a:solidFill>
                  <a:schemeClr val="tx2"/>
                </a:solidFill>
                <a:latin typeface="Baskerville Old Face" panose="02020602080505020303" pitchFamily="18" charset="0"/>
              </a:rPr>
              <a:t>Khan </a:t>
            </a:r>
            <a:r>
              <a:rPr lang="en-US" sz="1400" i="1" dirty="0">
                <a:solidFill>
                  <a:schemeClr val="tx2"/>
                </a:solidFill>
                <a:latin typeface="Baskerville Old Face" panose="02020602080505020303" pitchFamily="18" charset="0"/>
              </a:rPr>
              <a:t>et al.</a:t>
            </a:r>
            <a:r>
              <a:rPr lang="en-US" sz="1400" dirty="0">
                <a:solidFill>
                  <a:schemeClr val="tx2"/>
                </a:solidFill>
                <a:latin typeface="Baskerville Old Face" panose="02020602080505020303" pitchFamily="18" charset="0"/>
              </a:rPr>
              <a:t>, </a:t>
            </a:r>
            <a:r>
              <a:rPr lang="en-US" sz="1400" dirty="0" err="1">
                <a:solidFill>
                  <a:schemeClr val="tx2"/>
                </a:solidFill>
                <a:latin typeface="Baskerville Old Face" panose="02020602080505020303" pitchFamily="18" charset="0"/>
              </a:rPr>
              <a:t>arXiv</a:t>
            </a:r>
            <a:r>
              <a:rPr lang="en-US" sz="1400" dirty="0">
                <a:solidFill>
                  <a:schemeClr val="tx2"/>
                </a:solidFill>
                <a:latin typeface="Baskerville Old Face" panose="02020602080505020303" pitchFamily="18" charset="0"/>
              </a:rPr>
              <a:t>: 2110.13849 (2021)</a:t>
            </a:r>
            <a:endParaRPr lang="en-US" sz="1400" i="1" dirty="0">
              <a:solidFill>
                <a:schemeClr val="tx2"/>
              </a:solidFill>
              <a:latin typeface="Baskerville Old Face" panose="02020602080505020303" pitchFamily="18" charset="0"/>
            </a:endParaRPr>
          </a:p>
          <a:p>
            <a:r>
              <a:rPr lang="en-US" sz="1400" b="1" dirty="0">
                <a:solidFill>
                  <a:schemeClr val="tx2"/>
                </a:solidFill>
                <a:latin typeface="Baskerville Old Face" panose="02020602080505020303" pitchFamily="18" charset="0"/>
              </a:rPr>
              <a:t>Hu*, Angelatos*, Khan* </a:t>
            </a:r>
            <a:r>
              <a:rPr lang="en-US" sz="1400" b="1" i="1" dirty="0">
                <a:solidFill>
                  <a:schemeClr val="tx2"/>
                </a:solidFill>
                <a:latin typeface="Baskerville Old Face" panose="02020602080505020303" pitchFamily="18" charset="0"/>
              </a:rPr>
              <a:t>et al.</a:t>
            </a:r>
            <a:r>
              <a:rPr lang="en-US" sz="1400" b="1" dirty="0">
                <a:solidFill>
                  <a:schemeClr val="tx2"/>
                </a:solidFill>
                <a:latin typeface="Baskerville Old Face" panose="02020602080505020303" pitchFamily="18" charset="0"/>
              </a:rPr>
              <a:t>, PRX 13, </a:t>
            </a:r>
            <a:r>
              <a:rPr lang="en-US" sz="1400" dirty="0">
                <a:solidFill>
                  <a:schemeClr val="tx2"/>
                </a:solidFill>
                <a:latin typeface="Baskerville Old Face" panose="02020602080505020303" pitchFamily="18" charset="0"/>
              </a:rPr>
              <a:t>041020</a:t>
            </a:r>
            <a:r>
              <a:rPr lang="en-US" sz="1400" b="1" dirty="0"/>
              <a:t> </a:t>
            </a:r>
            <a:r>
              <a:rPr lang="en-US" sz="1400" b="1" dirty="0">
                <a:solidFill>
                  <a:schemeClr val="tx2"/>
                </a:solidFill>
                <a:latin typeface="Baskerville Old Face" panose="02020602080505020303" pitchFamily="18" charset="0"/>
              </a:rPr>
              <a:t>(2023)</a:t>
            </a:r>
          </a:p>
          <a:p>
            <a:pPr algn="l"/>
            <a:r>
              <a:rPr lang="en-US" sz="1400" b="1" dirty="0">
                <a:solidFill>
                  <a:schemeClr val="tx2"/>
                </a:solidFill>
                <a:latin typeface="Baskerville Old Face" panose="02020602080505020303" pitchFamily="18" charset="0"/>
              </a:rPr>
              <a:t>Hu*, Khan* </a:t>
            </a:r>
            <a:r>
              <a:rPr lang="en-US" sz="1400" b="1" i="1" dirty="0">
                <a:solidFill>
                  <a:schemeClr val="tx2"/>
                </a:solidFill>
                <a:latin typeface="Baskerville Old Face" panose="02020602080505020303" pitchFamily="18" charset="0"/>
              </a:rPr>
              <a:t>et al.</a:t>
            </a:r>
            <a:r>
              <a:rPr lang="en-US" sz="1400" b="1" dirty="0">
                <a:solidFill>
                  <a:schemeClr val="tx2"/>
                </a:solidFill>
                <a:latin typeface="Baskerville Old Face" panose="02020602080505020303" pitchFamily="18" charset="0"/>
              </a:rPr>
              <a:t>, </a:t>
            </a:r>
            <a:r>
              <a:rPr lang="en-US" sz="1400" b="1" dirty="0" err="1">
                <a:solidFill>
                  <a:schemeClr val="tx2"/>
                </a:solidFill>
                <a:latin typeface="Baskerville Old Face" panose="02020602080505020303" pitchFamily="18" charset="0"/>
              </a:rPr>
              <a:t>arXiv</a:t>
            </a:r>
            <a:r>
              <a:rPr lang="en-US" sz="1400" b="1" dirty="0">
                <a:solidFill>
                  <a:schemeClr val="tx2"/>
                </a:solidFill>
                <a:latin typeface="Baskerville Old Face" panose="02020602080505020303" pitchFamily="18" charset="0"/>
              </a:rPr>
              <a:t>: 2312.16165 (2023</a:t>
            </a:r>
            <a:r>
              <a:rPr lang="en-US" sz="1400" dirty="0">
                <a:solidFill>
                  <a:schemeClr val="tx2"/>
                </a:solidFill>
                <a:latin typeface="Baskerville Old Face" panose="02020602080505020303" pitchFamily="18" charset="0"/>
              </a:rPr>
              <a:t>)</a:t>
            </a:r>
          </a:p>
          <a:p>
            <a:pPr algn="l"/>
            <a:r>
              <a:rPr lang="en-US" sz="1400" dirty="0">
                <a:solidFill>
                  <a:schemeClr val="tx2"/>
                </a:solidFill>
                <a:latin typeface="Baskerville Old Face" panose="02020602080505020303" pitchFamily="18" charset="0"/>
              </a:rPr>
              <a:t>Khan </a:t>
            </a:r>
            <a:r>
              <a:rPr lang="en-US" sz="1400" i="1" dirty="0">
                <a:solidFill>
                  <a:schemeClr val="tx2"/>
                </a:solidFill>
                <a:latin typeface="Baskerville Old Face" panose="02020602080505020303" pitchFamily="18" charset="0"/>
              </a:rPr>
              <a:t>et al.</a:t>
            </a:r>
            <a:r>
              <a:rPr lang="en-US" sz="1400" dirty="0">
                <a:solidFill>
                  <a:schemeClr val="tx2"/>
                </a:solidFill>
                <a:latin typeface="Baskerville Old Face" panose="02020602080505020303" pitchFamily="18" charset="0"/>
              </a:rPr>
              <a:t>, </a:t>
            </a:r>
            <a:r>
              <a:rPr lang="en-US" sz="1400" dirty="0" err="1">
                <a:solidFill>
                  <a:schemeClr val="tx2"/>
                </a:solidFill>
                <a:latin typeface="Baskerville Old Face" panose="02020602080505020303" pitchFamily="18" charset="0"/>
              </a:rPr>
              <a:t>arXiv</a:t>
            </a:r>
            <a:r>
              <a:rPr lang="en-US" sz="1400" dirty="0">
                <a:solidFill>
                  <a:schemeClr val="tx2"/>
                </a:solidFill>
                <a:latin typeface="Baskerville Old Face" panose="02020602080505020303" pitchFamily="18" charset="0"/>
              </a:rPr>
              <a:t>: 2310.18519 (2023)</a:t>
            </a:r>
          </a:p>
          <a:p>
            <a:endParaRPr lang="en-US" dirty="0"/>
          </a:p>
          <a:p>
            <a:endParaRPr lang="en-US" dirty="0"/>
          </a:p>
          <a:p>
            <a:endParaRPr lang="en-US" dirty="0"/>
          </a:p>
        </p:txBody>
      </p:sp>
      <p:pic>
        <p:nvPicPr>
          <p:cNvPr id="10" name="Picture 9"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C_T(\bm{\theta}) =  \sum_{k=1}^K \frac{1}{1+\beta_k^2(\bm{\theta})/S}&#10;\]&#10;}&#10;&#10;&#10;\end{document}" title="IguanaTex Bitmap Display">
            <a:extLst>
              <a:ext uri="{FF2B5EF4-FFF2-40B4-BE49-F238E27FC236}">
                <a16:creationId xmlns:a16="http://schemas.microsoft.com/office/drawing/2014/main" id="{CD103E2F-564C-3E9B-B478-EEC0D91E5B1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48115" y="2271322"/>
            <a:ext cx="2806073" cy="743816"/>
          </a:xfrm>
          <a:prstGeom prst="rect">
            <a:avLst/>
          </a:prstGeom>
        </p:spPr>
      </p:pic>
      <p:grpSp>
        <p:nvGrpSpPr>
          <p:cNvPr id="19" name="Group 18">
            <a:extLst>
              <a:ext uri="{FF2B5EF4-FFF2-40B4-BE49-F238E27FC236}">
                <a16:creationId xmlns:a16="http://schemas.microsoft.com/office/drawing/2014/main" id="{881A0746-BE32-7B47-A62E-7456305A6CF7}"/>
              </a:ext>
            </a:extLst>
          </p:cNvPr>
          <p:cNvGrpSpPr/>
          <p:nvPr/>
        </p:nvGrpSpPr>
        <p:grpSpPr>
          <a:xfrm>
            <a:off x="7913701" y="2043166"/>
            <a:ext cx="4199407" cy="1385834"/>
            <a:chOff x="502444" y="2875468"/>
            <a:chExt cx="6498803" cy="2144651"/>
          </a:xfrm>
        </p:grpSpPr>
        <p:sp>
          <p:nvSpPr>
            <p:cNvPr id="11" name="Rectangle: Rounded Corners 10">
              <a:extLst>
                <a:ext uri="{FF2B5EF4-FFF2-40B4-BE49-F238E27FC236}">
                  <a16:creationId xmlns:a16="http://schemas.microsoft.com/office/drawing/2014/main" id="{0CCC3EFF-688B-5C52-DF35-1906D423A969}"/>
                </a:ext>
              </a:extLst>
            </p:cNvPr>
            <p:cNvSpPr/>
            <p:nvPr/>
          </p:nvSpPr>
          <p:spPr>
            <a:xfrm>
              <a:off x="520512" y="2913046"/>
              <a:ext cx="6480735" cy="2107073"/>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9F8EBA5-20A8-5BAB-8927-34D502F85C82}"/>
                </a:ext>
              </a:extLst>
            </p:cNvPr>
            <p:cNvSpPr/>
            <p:nvPr/>
          </p:nvSpPr>
          <p:spPr>
            <a:xfrm>
              <a:off x="502444" y="2875468"/>
              <a:ext cx="6367306" cy="2053671"/>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5144A0-0BF9-B033-5B3E-EB5F494B7C8E}"/>
                </a:ext>
              </a:extLst>
            </p:cNvPr>
            <p:cNvPicPr>
              <a:picLocks noChangeAspect="1"/>
            </p:cNvPicPr>
            <p:nvPr/>
          </p:nvPicPr>
          <p:blipFill>
            <a:blip r:embed="rId7"/>
            <a:stretch>
              <a:fillRect/>
            </a:stretch>
          </p:blipFill>
          <p:spPr>
            <a:xfrm>
              <a:off x="697735" y="2929274"/>
              <a:ext cx="5967504" cy="1959634"/>
            </a:xfrm>
            <a:prstGeom prst="rect">
              <a:avLst/>
            </a:prstGeom>
          </p:spPr>
        </p:pic>
        <p:cxnSp>
          <p:nvCxnSpPr>
            <p:cNvPr id="14" name="Straight Connector 13">
              <a:extLst>
                <a:ext uri="{FF2B5EF4-FFF2-40B4-BE49-F238E27FC236}">
                  <a16:creationId xmlns:a16="http://schemas.microsoft.com/office/drawing/2014/main" id="{ACB2CCF4-76C4-AF87-3E37-FF69F975653A}"/>
                </a:ext>
              </a:extLst>
            </p:cNvPr>
            <p:cNvCxnSpPr>
              <a:cxnSpLocks/>
            </p:cNvCxnSpPr>
            <p:nvPr/>
          </p:nvCxnSpPr>
          <p:spPr>
            <a:xfrm>
              <a:off x="1746553" y="3201602"/>
              <a:ext cx="0" cy="1075274"/>
            </a:xfrm>
            <a:prstGeom prst="line">
              <a:avLst/>
            </a:prstGeom>
            <a:ln w="50800" cap="rnd">
              <a:prstDash val="sysDash"/>
              <a:round/>
            </a:ln>
          </p:spPr>
          <p:style>
            <a:lnRef idx="1">
              <a:schemeClr val="accent1"/>
            </a:lnRef>
            <a:fillRef idx="0">
              <a:schemeClr val="accent1"/>
            </a:fillRef>
            <a:effectRef idx="0">
              <a:schemeClr val="accent1"/>
            </a:effectRef>
            <a:fontRef idx="minor">
              <a:schemeClr val="tx1"/>
            </a:fontRef>
          </p:style>
        </p:cxnSp>
        <p:pic>
          <p:nvPicPr>
            <p:cNvPr id="15" name="Picture 1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T_1/\tau&#10;\]&#10;}&#10;&#10;&#10;\end{document}" title="IguanaTex Bitmap Display">
              <a:extLst>
                <a:ext uri="{FF2B5EF4-FFF2-40B4-BE49-F238E27FC236}">
                  <a16:creationId xmlns:a16="http://schemas.microsoft.com/office/drawing/2014/main" id="{15E33B6D-8522-5B67-C6EB-AF11A1AD270A}"/>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853462" y="4559174"/>
              <a:ext cx="456537" cy="226224"/>
            </a:xfrm>
            <a:prstGeom prst="rect">
              <a:avLst/>
            </a:prstGeom>
          </p:spPr>
        </p:pic>
        <p:sp>
          <p:nvSpPr>
            <p:cNvPr id="16" name="Rectangle 15">
              <a:extLst>
                <a:ext uri="{FF2B5EF4-FFF2-40B4-BE49-F238E27FC236}">
                  <a16:creationId xmlns:a16="http://schemas.microsoft.com/office/drawing/2014/main" id="{E1F67E06-2183-91F8-D568-A9497F82CA13}"/>
                </a:ext>
              </a:extLst>
            </p:cNvPr>
            <p:cNvSpPr/>
            <p:nvPr/>
          </p:nvSpPr>
          <p:spPr>
            <a:xfrm>
              <a:off x="5007429" y="4559174"/>
              <a:ext cx="348342" cy="2262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 \gg T_1/\tau&#10;\]&#10;}&#10;&#10;&#10;\end{document}" title="IguanaTex Bitmap Display">
              <a:extLst>
                <a:ext uri="{FF2B5EF4-FFF2-40B4-BE49-F238E27FC236}">
                  <a16:creationId xmlns:a16="http://schemas.microsoft.com/office/drawing/2014/main" id="{8C73E133-D461-9F9B-C491-4E7CECF5BECC}"/>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996932" y="4577399"/>
              <a:ext cx="1196502" cy="234774"/>
            </a:xfrm>
            <a:prstGeom prst="rect">
              <a:avLst/>
            </a:prstGeom>
          </p:spPr>
        </p:pic>
      </p:grpSp>
      <p:sp>
        <p:nvSpPr>
          <p:cNvPr id="20" name="Title 1 1">
            <a:extLst>
              <a:ext uri="{FF2B5EF4-FFF2-40B4-BE49-F238E27FC236}">
                <a16:creationId xmlns:a16="http://schemas.microsoft.com/office/drawing/2014/main" id="{C3E060C5-1803-92C5-0779-BB222DADA4A0}"/>
              </a:ext>
            </a:extLst>
          </p:cNvPr>
          <p:cNvSpPr txBox="1">
            <a:spLocks/>
          </p:cNvSpPr>
          <p:nvPr/>
        </p:nvSpPr>
        <p:spPr>
          <a:xfrm>
            <a:off x="4753321" y="5147524"/>
            <a:ext cx="2132083"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DB9132"/>
                </a:solidFill>
                <a:latin typeface="Baskerville Old Face" panose="02020602080505020303" pitchFamily="18" charset="0"/>
              </a:rPr>
              <a:t>Thank you!</a:t>
            </a:r>
          </a:p>
        </p:txBody>
      </p:sp>
      <p:sp>
        <p:nvSpPr>
          <p:cNvPr id="29" name="TextBox 28">
            <a:extLst>
              <a:ext uri="{FF2B5EF4-FFF2-40B4-BE49-F238E27FC236}">
                <a16:creationId xmlns:a16="http://schemas.microsoft.com/office/drawing/2014/main" id="{2A2DEF05-565F-F5BD-0B7A-C829BD3D83AC}"/>
              </a:ext>
            </a:extLst>
          </p:cNvPr>
          <p:cNvSpPr txBox="1"/>
          <p:nvPr/>
        </p:nvSpPr>
        <p:spPr>
          <a:xfrm>
            <a:off x="205933" y="656475"/>
            <a:ext cx="3788058" cy="1200329"/>
          </a:xfrm>
          <a:prstGeom prst="rect">
            <a:avLst/>
          </a:prstGeom>
          <a:noFill/>
        </p:spPr>
        <p:txBody>
          <a:bodyPr wrap="square" rtlCol="0">
            <a:spAutoFit/>
          </a:bodyPr>
          <a:lstStyle/>
          <a:p>
            <a:pPr algn="ctr"/>
            <a:r>
              <a:rPr lang="en-US" u="sng" dirty="0">
                <a:solidFill>
                  <a:schemeClr val="tx2"/>
                </a:solidFill>
                <a:latin typeface="Baskerville Old Face" panose="02020602080505020303" pitchFamily="18" charset="0"/>
              </a:rPr>
              <a:t>Resolvable</a:t>
            </a:r>
            <a:r>
              <a:rPr lang="en-US" dirty="0">
                <a:solidFill>
                  <a:schemeClr val="tx2"/>
                </a:solidFill>
                <a:latin typeface="Baskerville Old Face" panose="02020602080505020303" pitchFamily="18" charset="0"/>
              </a:rPr>
              <a:t> Expressive Capacity (REC)</a:t>
            </a:r>
          </a:p>
          <a:p>
            <a:pPr algn="ctr"/>
            <a:r>
              <a:rPr lang="en-US" sz="1800" dirty="0">
                <a:solidFill>
                  <a:schemeClr val="tx2"/>
                </a:solidFill>
                <a:latin typeface="Baskerville Old Face" panose="02020602080505020303" pitchFamily="18" charset="0"/>
              </a:rPr>
              <a:t>F</a:t>
            </a:r>
            <a:r>
              <a:rPr lang="en-US" dirty="0">
                <a:solidFill>
                  <a:schemeClr val="tx2"/>
                </a:solidFill>
                <a:latin typeface="Baskerville Old Face" panose="02020602080505020303" pitchFamily="18" charset="0"/>
              </a:rPr>
              <a:t>or learning with general physical systems, including quantum systems</a:t>
            </a:r>
            <a:endParaRPr lang="en-US" sz="1800" dirty="0">
              <a:solidFill>
                <a:schemeClr val="tx2"/>
              </a:solidFill>
              <a:latin typeface="Baskerville Old Face" panose="02020602080505020303" pitchFamily="18" charset="0"/>
            </a:endParaRPr>
          </a:p>
          <a:p>
            <a:endParaRPr lang="en-US" dirty="0"/>
          </a:p>
        </p:txBody>
      </p:sp>
      <p:sp>
        <p:nvSpPr>
          <p:cNvPr id="32" name="TextBox 31">
            <a:extLst>
              <a:ext uri="{FF2B5EF4-FFF2-40B4-BE49-F238E27FC236}">
                <a16:creationId xmlns:a16="http://schemas.microsoft.com/office/drawing/2014/main" id="{2B238018-8588-9112-E132-9E1360095C0C}"/>
              </a:ext>
            </a:extLst>
          </p:cNvPr>
          <p:cNvSpPr txBox="1"/>
          <p:nvPr/>
        </p:nvSpPr>
        <p:spPr>
          <a:xfrm>
            <a:off x="4030995" y="656474"/>
            <a:ext cx="3788058" cy="1200329"/>
          </a:xfrm>
          <a:prstGeom prst="rect">
            <a:avLst/>
          </a:prstGeom>
          <a:noFill/>
        </p:spPr>
        <p:txBody>
          <a:bodyPr wrap="square" rtlCol="0">
            <a:spAutoFit/>
          </a:bodyPr>
          <a:lstStyle/>
          <a:p>
            <a:pPr algn="ctr"/>
            <a:r>
              <a:rPr lang="en-US" u="sng" dirty="0" err="1">
                <a:solidFill>
                  <a:schemeClr val="tx2"/>
                </a:solidFill>
                <a:latin typeface="Baskerville Old Face" panose="02020602080505020303" pitchFamily="18" charset="0"/>
              </a:rPr>
              <a:t>Eigentasks</a:t>
            </a:r>
            <a:r>
              <a:rPr lang="en-US" dirty="0">
                <a:solidFill>
                  <a:schemeClr val="tx2"/>
                </a:solidFill>
                <a:latin typeface="Baskerville Old Face" panose="02020602080505020303" pitchFamily="18" charset="0"/>
              </a:rPr>
              <a:t> provide a noise-ordered basis for learning to improve generalizability</a:t>
            </a:r>
            <a:endParaRPr lang="en-US" sz="1800" dirty="0">
              <a:solidFill>
                <a:schemeClr val="tx2"/>
              </a:solidFill>
              <a:latin typeface="Baskerville Old Face" panose="02020602080505020303" pitchFamily="18" charset="0"/>
            </a:endParaRPr>
          </a:p>
          <a:p>
            <a:endParaRPr lang="en-US" dirty="0"/>
          </a:p>
        </p:txBody>
      </p:sp>
      <p:sp>
        <p:nvSpPr>
          <p:cNvPr id="33" name="TextBox 32">
            <a:extLst>
              <a:ext uri="{FF2B5EF4-FFF2-40B4-BE49-F238E27FC236}">
                <a16:creationId xmlns:a16="http://schemas.microsoft.com/office/drawing/2014/main" id="{872C7280-DBF7-330F-16C6-EBAEAEC02B5B}"/>
              </a:ext>
            </a:extLst>
          </p:cNvPr>
          <p:cNvSpPr txBox="1"/>
          <p:nvPr/>
        </p:nvSpPr>
        <p:spPr>
          <a:xfrm>
            <a:off x="382596" y="4096930"/>
            <a:ext cx="7313723"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2"/>
                </a:solidFill>
                <a:latin typeface="Baskerville Old Face" panose="02020602080505020303" pitchFamily="18" charset="0"/>
              </a:rPr>
              <a:t>Applications to more complex tasks on larger quantum systems</a:t>
            </a:r>
          </a:p>
          <a:p>
            <a:pPr marL="285750" indent="-285750">
              <a:buFont typeface="Arial" panose="020B0604020202020204" pitchFamily="34" charset="0"/>
              <a:buChar char="•"/>
            </a:pPr>
            <a:r>
              <a:rPr lang="en-US" dirty="0">
                <a:solidFill>
                  <a:schemeClr val="tx2"/>
                </a:solidFill>
                <a:latin typeface="Baskerville Old Face" panose="02020602080505020303" pitchFamily="18" charset="0"/>
              </a:rPr>
              <a:t>Inform quantum system engineering/design for optimal learning</a:t>
            </a:r>
            <a:endParaRPr lang="en-US" sz="1800" dirty="0">
              <a:solidFill>
                <a:schemeClr val="tx2"/>
              </a:solidFill>
              <a:latin typeface="Baskerville Old Face" panose="02020602080505020303" pitchFamily="18" charset="0"/>
            </a:endParaRPr>
          </a:p>
          <a:p>
            <a:endParaRPr lang="en-US" dirty="0"/>
          </a:p>
        </p:txBody>
      </p:sp>
      <p:sp>
        <p:nvSpPr>
          <p:cNvPr id="34" name="TextBox 33">
            <a:extLst>
              <a:ext uri="{FF2B5EF4-FFF2-40B4-BE49-F238E27FC236}">
                <a16:creationId xmlns:a16="http://schemas.microsoft.com/office/drawing/2014/main" id="{5D10758C-C6FF-B0BF-FD4D-7AC0BC14A9BC}"/>
              </a:ext>
            </a:extLst>
          </p:cNvPr>
          <p:cNvSpPr txBox="1"/>
          <p:nvPr/>
        </p:nvSpPr>
        <p:spPr>
          <a:xfrm>
            <a:off x="8020067" y="656474"/>
            <a:ext cx="3953196" cy="923330"/>
          </a:xfrm>
          <a:prstGeom prst="rect">
            <a:avLst/>
          </a:prstGeom>
          <a:noFill/>
        </p:spPr>
        <p:txBody>
          <a:bodyPr wrap="square" rtlCol="0">
            <a:spAutoFit/>
          </a:bodyPr>
          <a:lstStyle/>
          <a:p>
            <a:pPr algn="ctr"/>
            <a:r>
              <a:rPr lang="en-US" dirty="0">
                <a:solidFill>
                  <a:schemeClr val="tx2"/>
                </a:solidFill>
                <a:latin typeface="Baskerville Old Face" panose="02020602080505020303" pitchFamily="18" charset="0"/>
              </a:rPr>
              <a:t>Online learning scheme – NISQRC - that can be run on input signal lengths unrestricted by qubit coherence times!</a:t>
            </a:r>
            <a:endParaRPr lang="en-US" dirty="0"/>
          </a:p>
        </p:txBody>
      </p:sp>
      <p:sp>
        <p:nvSpPr>
          <p:cNvPr id="35" name="Rectangle: Rounded Corners 34">
            <a:extLst>
              <a:ext uri="{FF2B5EF4-FFF2-40B4-BE49-F238E27FC236}">
                <a16:creationId xmlns:a16="http://schemas.microsoft.com/office/drawing/2014/main" id="{C753DF92-46C2-F774-12BD-4C73266C9275}"/>
              </a:ext>
            </a:extLst>
          </p:cNvPr>
          <p:cNvSpPr/>
          <p:nvPr/>
        </p:nvSpPr>
        <p:spPr>
          <a:xfrm>
            <a:off x="4096010" y="1782497"/>
            <a:ext cx="3472079" cy="1881278"/>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26514B4-A1E5-F53C-A285-DF82063DB648}"/>
              </a:ext>
            </a:extLst>
          </p:cNvPr>
          <p:cNvSpPr/>
          <p:nvPr/>
        </p:nvSpPr>
        <p:spPr>
          <a:xfrm>
            <a:off x="4103277" y="1751999"/>
            <a:ext cx="3444521" cy="1837758"/>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48EC2E64-2D79-38E8-4CAD-DEF95F2ED347}"/>
              </a:ext>
            </a:extLst>
          </p:cNvPr>
          <p:cNvPicPr>
            <a:picLocks noChangeAspect="1"/>
          </p:cNvPicPr>
          <p:nvPr/>
        </p:nvPicPr>
        <p:blipFill>
          <a:blip r:embed="rId10"/>
          <a:stretch>
            <a:fillRect/>
          </a:stretch>
        </p:blipFill>
        <p:spPr>
          <a:xfrm>
            <a:off x="4279050" y="1867146"/>
            <a:ext cx="3134932" cy="1601958"/>
          </a:xfrm>
          <a:prstGeom prst="rect">
            <a:avLst/>
          </a:prstGeom>
        </p:spPr>
      </p:pic>
    </p:spTree>
    <p:extLst>
      <p:ext uri="{BB962C8B-B14F-4D97-AF65-F5344CB8AC3E}">
        <p14:creationId xmlns:p14="http://schemas.microsoft.com/office/powerpoint/2010/main" val="123522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 name="Title 1 2 1">
            <a:extLst>
              <a:ext uri="{FF2B5EF4-FFF2-40B4-BE49-F238E27FC236}">
                <a16:creationId xmlns:a16="http://schemas.microsoft.com/office/drawing/2014/main" id="{753C88E1-E9D5-75BA-9B2B-3BBECC5A19FE}"/>
              </a:ext>
            </a:extLst>
          </p:cNvPr>
          <p:cNvSpPr txBox="1">
            <a:spLocks/>
          </p:cNvSpPr>
          <p:nvPr/>
        </p:nvSpPr>
        <p:spPr>
          <a:xfrm>
            <a:off x="541292" y="5088059"/>
            <a:ext cx="9650002" cy="1316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 </a:t>
            </a:r>
          </a:p>
        </p:txBody>
      </p:sp>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a:t>
            </a:r>
            <a:endParaRPr lang="en-US" sz="1200" i="1" dirty="0">
              <a:solidFill>
                <a:schemeClr val="tx2"/>
              </a:solidFill>
              <a:latin typeface="Baskerville Old Face" panose="02020602080505020303" pitchFamily="18" charset="0"/>
            </a:endParaRPr>
          </a:p>
        </p:txBody>
      </p:sp>
      <p:pic>
        <p:nvPicPr>
          <p:cNvPr id="4" name="Picture 3">
            <a:extLst>
              <a:ext uri="{FF2B5EF4-FFF2-40B4-BE49-F238E27FC236}">
                <a16:creationId xmlns:a16="http://schemas.microsoft.com/office/drawing/2014/main" id="{BA9ED010-DB7E-8394-DCF9-8F0154AD4302}"/>
              </a:ext>
            </a:extLst>
          </p:cNvPr>
          <p:cNvPicPr>
            <a:picLocks noChangeAspect="1"/>
          </p:cNvPicPr>
          <p:nvPr/>
        </p:nvPicPr>
        <p:blipFill>
          <a:blip r:embed="rId5"/>
          <a:stretch>
            <a:fillRect/>
          </a:stretch>
        </p:blipFill>
        <p:spPr>
          <a:xfrm>
            <a:off x="2942785" y="1221608"/>
            <a:ext cx="6306430" cy="1848108"/>
          </a:xfrm>
          <a:prstGeom prst="rect">
            <a:avLst/>
          </a:prstGeom>
        </p:spPr>
      </p:pic>
      <p:sp>
        <p:nvSpPr>
          <p:cNvPr id="5" name="Title 1 2 2">
            <a:extLst>
              <a:ext uri="{FF2B5EF4-FFF2-40B4-BE49-F238E27FC236}">
                <a16:creationId xmlns:a16="http://schemas.microsoft.com/office/drawing/2014/main" id="{7B76D0D0-0929-E5FD-E250-D92A64983A80}"/>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6" name="Title 1 2 3">
            <a:extLst>
              <a:ext uri="{FF2B5EF4-FFF2-40B4-BE49-F238E27FC236}">
                <a16:creationId xmlns:a16="http://schemas.microsoft.com/office/drawing/2014/main" id="{9DFC703F-26C1-40C8-9DB1-C0B42AA0FBCA}"/>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11" name="Title 1 2 4 1">
            <a:extLst>
              <a:ext uri="{FF2B5EF4-FFF2-40B4-BE49-F238E27FC236}">
                <a16:creationId xmlns:a16="http://schemas.microsoft.com/office/drawing/2014/main" id="{EB0CAD20-7FF0-9656-DB84-74B0D27AF053}"/>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19" name="Picture 18"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29AFF798-4660-E49D-8FFC-7AF8388F2ED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23" name="Picture 22"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F96CD6BD-A523-9D3A-4AAE-F0718DC2874E}"/>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cxnSp>
        <p:nvCxnSpPr>
          <p:cNvPr id="24" name="Straight Connector 23">
            <a:extLst>
              <a:ext uri="{FF2B5EF4-FFF2-40B4-BE49-F238E27FC236}">
                <a16:creationId xmlns:a16="http://schemas.microsoft.com/office/drawing/2014/main" id="{ECE8746D-1D3E-DEB8-DAD7-C3A93197E54B}"/>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1">
            <a:extLst>
              <a:ext uri="{FF2B5EF4-FFF2-40B4-BE49-F238E27FC236}">
                <a16:creationId xmlns:a16="http://schemas.microsoft.com/office/drawing/2014/main" id="{A2B5C992-E209-F4EA-8E2F-1C9D592D6035}"/>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spTree>
    <p:extLst>
      <p:ext uri="{BB962C8B-B14F-4D97-AF65-F5344CB8AC3E}">
        <p14:creationId xmlns:p14="http://schemas.microsoft.com/office/powerpoint/2010/main" val="302347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 name="Title 1 2 1">
            <a:extLst>
              <a:ext uri="{FF2B5EF4-FFF2-40B4-BE49-F238E27FC236}">
                <a16:creationId xmlns:a16="http://schemas.microsoft.com/office/drawing/2014/main" id="{753C88E1-E9D5-75BA-9B2B-3BBECC5A19FE}"/>
              </a:ext>
            </a:extLst>
          </p:cNvPr>
          <p:cNvSpPr txBox="1">
            <a:spLocks/>
          </p:cNvSpPr>
          <p:nvPr/>
        </p:nvSpPr>
        <p:spPr>
          <a:xfrm>
            <a:off x="517102" y="5088059"/>
            <a:ext cx="9650002" cy="1316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 </a:t>
            </a:r>
          </a:p>
        </p:txBody>
      </p:sp>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a:t>
            </a:r>
            <a:endParaRPr lang="en-US" sz="1200" i="1" dirty="0">
              <a:solidFill>
                <a:schemeClr val="tx2"/>
              </a:solidFill>
              <a:latin typeface="Baskerville Old Face" panose="02020602080505020303" pitchFamily="18" charset="0"/>
            </a:endParaRPr>
          </a:p>
        </p:txBody>
      </p:sp>
      <p:cxnSp>
        <p:nvCxnSpPr>
          <p:cNvPr id="24" name="Straight Connector 23">
            <a:extLst>
              <a:ext uri="{FF2B5EF4-FFF2-40B4-BE49-F238E27FC236}">
                <a16:creationId xmlns:a16="http://schemas.microsoft.com/office/drawing/2014/main" id="{ECE8746D-1D3E-DEB8-DAD7-C3A93197E54B}"/>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1">
            <a:extLst>
              <a:ext uri="{FF2B5EF4-FFF2-40B4-BE49-F238E27FC236}">
                <a16:creationId xmlns:a16="http://schemas.microsoft.com/office/drawing/2014/main" id="{A2B5C992-E209-F4EA-8E2F-1C9D592D6035}"/>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sp>
        <p:nvSpPr>
          <p:cNvPr id="2" name="Rectangle: Rounded Corners 1">
            <a:extLst>
              <a:ext uri="{FF2B5EF4-FFF2-40B4-BE49-F238E27FC236}">
                <a16:creationId xmlns:a16="http://schemas.microsoft.com/office/drawing/2014/main" id="{E6E3A50C-9A2E-4124-5DCD-00E610DC0629}"/>
              </a:ext>
            </a:extLst>
          </p:cNvPr>
          <p:cNvSpPr/>
          <p:nvPr/>
        </p:nvSpPr>
        <p:spPr>
          <a:xfrm>
            <a:off x="2429141" y="1357876"/>
            <a:ext cx="338666" cy="1340153"/>
          </a:xfrm>
          <a:prstGeom prst="roundRect">
            <a:avLst>
              <a:gd name="adj" fmla="val 50000"/>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7400B9B-3548-3EF8-295E-B3AA9A80AB18}"/>
              </a:ext>
            </a:extLst>
          </p:cNvPr>
          <p:cNvSpPr/>
          <p:nvPr/>
        </p:nvSpPr>
        <p:spPr>
          <a:xfrm>
            <a:off x="2370743" y="1297255"/>
            <a:ext cx="338666" cy="1340153"/>
          </a:xfrm>
          <a:prstGeom prst="roundRect">
            <a:avLst>
              <a:gd name="adj" fmla="val 50000"/>
            </a:avLst>
          </a:prstGeom>
          <a:solidFill>
            <a:srgbClr val="DB913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rac{k_b T}{\hbar\omega}$&#10;}&#10;&#10;&#10;\end{document}" title="IguanaTex Bitmap Display">
            <a:extLst>
              <a:ext uri="{FF2B5EF4-FFF2-40B4-BE49-F238E27FC236}">
                <a16:creationId xmlns:a16="http://schemas.microsoft.com/office/drawing/2014/main" id="{DA566337-944B-1C35-D338-6DC6CF513F1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51849" y="1770152"/>
            <a:ext cx="469746" cy="428540"/>
          </a:xfrm>
          <a:prstGeom prst="rect">
            <a:avLst/>
          </a:prstGeom>
        </p:spPr>
      </p:pic>
      <p:sp>
        <p:nvSpPr>
          <p:cNvPr id="9" name="Rectangle: Rounded Corners 8">
            <a:extLst>
              <a:ext uri="{FF2B5EF4-FFF2-40B4-BE49-F238E27FC236}">
                <a16:creationId xmlns:a16="http://schemas.microsoft.com/office/drawing/2014/main" id="{76D18CB2-80A7-ACC1-E9CD-F3B34123BE37}"/>
              </a:ext>
            </a:extLst>
          </p:cNvPr>
          <p:cNvSpPr/>
          <p:nvPr/>
        </p:nvSpPr>
        <p:spPr>
          <a:xfrm>
            <a:off x="2498821" y="2305771"/>
            <a:ext cx="82511" cy="151571"/>
          </a:xfrm>
          <a:prstGeom prst="roundRect">
            <a:avLst>
              <a:gd name="adj" fmla="val 47063"/>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8C9AECE-019E-C7C2-AF02-70FE3296F3B0}"/>
              </a:ext>
            </a:extLst>
          </p:cNvPr>
          <p:cNvSpPr/>
          <p:nvPr/>
        </p:nvSpPr>
        <p:spPr>
          <a:xfrm>
            <a:off x="2492577" y="1457407"/>
            <a:ext cx="94998" cy="997819"/>
          </a:xfrm>
          <a:prstGeom prst="roundRect">
            <a:avLst>
              <a:gd name="adj" fmla="val 47063"/>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E6B957F-CF17-E6AB-4B6A-E3B84145B7B2}"/>
              </a:ext>
            </a:extLst>
          </p:cNvPr>
          <p:cNvSpPr/>
          <p:nvPr/>
        </p:nvSpPr>
        <p:spPr>
          <a:xfrm>
            <a:off x="2495102" y="1461382"/>
            <a:ext cx="94998" cy="997819"/>
          </a:xfrm>
          <a:prstGeom prst="roundRect">
            <a:avLst>
              <a:gd name="adj" fmla="val 47063"/>
            </a:avLst>
          </a:prstGeom>
          <a:solidFill>
            <a:srgbClr val="C00000">
              <a:alpha val="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B494C17-8526-0FA4-46F0-5C0825B14D13}"/>
              </a:ext>
            </a:extLst>
          </p:cNvPr>
          <p:cNvPicPr>
            <a:picLocks noChangeAspect="1"/>
          </p:cNvPicPr>
          <p:nvPr/>
        </p:nvPicPr>
        <p:blipFill>
          <a:blip r:embed="rId7"/>
          <a:stretch>
            <a:fillRect/>
          </a:stretch>
        </p:blipFill>
        <p:spPr>
          <a:xfrm>
            <a:off x="2942785" y="1221608"/>
            <a:ext cx="6306430" cy="1848108"/>
          </a:xfrm>
          <a:prstGeom prst="rect">
            <a:avLst/>
          </a:prstGeom>
        </p:spPr>
      </p:pic>
      <p:sp>
        <p:nvSpPr>
          <p:cNvPr id="20" name="Title 1 2 2">
            <a:extLst>
              <a:ext uri="{FF2B5EF4-FFF2-40B4-BE49-F238E27FC236}">
                <a16:creationId xmlns:a16="http://schemas.microsoft.com/office/drawing/2014/main" id="{F8401603-7D4E-A812-C52E-214F113D2297}"/>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21" name="Title 1 2 3">
            <a:extLst>
              <a:ext uri="{FF2B5EF4-FFF2-40B4-BE49-F238E27FC236}">
                <a16:creationId xmlns:a16="http://schemas.microsoft.com/office/drawing/2014/main" id="{7652AE43-1365-68DB-D12A-EADF249D15E0}"/>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22" name="Title 1 2 4 1">
            <a:extLst>
              <a:ext uri="{FF2B5EF4-FFF2-40B4-BE49-F238E27FC236}">
                <a16:creationId xmlns:a16="http://schemas.microsoft.com/office/drawing/2014/main" id="{C9303D29-75F6-C535-C116-C398F82C1D7D}"/>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25" name="Picture 2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B10D6375-A27F-B1E1-8984-6F0032E03546}"/>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26" name="Picture 2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5E97F8D6-206B-9A4F-D08E-CA917A54161A}"/>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sp>
        <p:nvSpPr>
          <p:cNvPr id="29" name="TextBox 28">
            <a:extLst>
              <a:ext uri="{FF2B5EF4-FFF2-40B4-BE49-F238E27FC236}">
                <a16:creationId xmlns:a16="http://schemas.microsoft.com/office/drawing/2014/main" id="{B5EF58CA-10FD-2A71-B29E-D597B85B71EE}"/>
              </a:ext>
            </a:extLst>
          </p:cNvPr>
          <p:cNvSpPr txBox="1"/>
          <p:nvPr/>
        </p:nvSpPr>
        <p:spPr>
          <a:xfrm>
            <a:off x="701697" y="645843"/>
            <a:ext cx="10044860"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Lowest-energy operation at any frequency: </a:t>
            </a:r>
            <a:r>
              <a:rPr lang="en-US" sz="1800" dirty="0">
                <a:solidFill>
                  <a:srgbClr val="DB9132"/>
                </a:solidFill>
                <a:latin typeface="Baskerville Old Face" panose="02020602080505020303" pitchFamily="18" charset="0"/>
              </a:rPr>
              <a:t>naturally approach quantum limit!</a:t>
            </a:r>
          </a:p>
          <a:p>
            <a:endParaRPr lang="en-US" dirty="0"/>
          </a:p>
        </p:txBody>
      </p:sp>
      <p:sp>
        <p:nvSpPr>
          <p:cNvPr id="37" name="Freeform: Shape 36">
            <a:extLst>
              <a:ext uri="{FF2B5EF4-FFF2-40B4-BE49-F238E27FC236}">
                <a16:creationId xmlns:a16="http://schemas.microsoft.com/office/drawing/2014/main" id="{5EDE98C1-0B69-472F-B942-03E1F35C61DE}"/>
              </a:ext>
            </a:extLst>
          </p:cNvPr>
          <p:cNvSpPr/>
          <p:nvPr/>
        </p:nvSpPr>
        <p:spPr>
          <a:xfrm flipV="1">
            <a:off x="412017" y="1848837"/>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34068EC-B91C-2729-F120-1FA48E2A8037}"/>
              </a:ext>
            </a:extLst>
          </p:cNvPr>
          <p:cNvSpPr/>
          <p:nvPr/>
        </p:nvSpPr>
        <p:spPr>
          <a:xfrm flipV="1">
            <a:off x="412017" y="2046473"/>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8C2E5163-4BDC-2BA8-C864-C94BDE044BC8}"/>
              </a:ext>
            </a:extLst>
          </p:cNvPr>
          <p:cNvSpPr/>
          <p:nvPr/>
        </p:nvSpPr>
        <p:spPr>
          <a:xfrm flipV="1">
            <a:off x="412017" y="1942817"/>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55AC203-65D8-8FEE-61B1-7CCF39C0FD93}"/>
              </a:ext>
            </a:extLst>
          </p:cNvPr>
          <p:cNvSpPr/>
          <p:nvPr/>
        </p:nvSpPr>
        <p:spPr>
          <a:xfrm flipV="1">
            <a:off x="412017" y="2140060"/>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28DC7D4-3DC9-FA01-2B4D-5E5EEA1486C7}"/>
              </a:ext>
            </a:extLst>
          </p:cNvPr>
          <p:cNvSpPr/>
          <p:nvPr/>
        </p:nvSpPr>
        <p:spPr>
          <a:xfrm flipV="1">
            <a:off x="412017" y="1775828"/>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48BC6428-A3EC-94D8-8063-6FE9877E99AF}"/>
              </a:ext>
            </a:extLst>
          </p:cNvPr>
          <p:cNvSpPr/>
          <p:nvPr/>
        </p:nvSpPr>
        <p:spPr>
          <a:xfrm flipV="1">
            <a:off x="412017" y="1660470"/>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20FF04B5-0653-1DB0-0BB5-583AEBFD94C3}"/>
              </a:ext>
            </a:extLst>
          </p:cNvPr>
          <p:cNvSpPr/>
          <p:nvPr/>
        </p:nvSpPr>
        <p:spPr>
          <a:xfrm flipV="1">
            <a:off x="412017" y="2254424"/>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50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grpId="0" nodeType="withEffect">
                                  <p:stCondLst>
                                    <p:cond delay="25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10" presetClass="exit" presetSubtype="0" fill="hold" grpId="0" nodeType="withEffect">
                                  <p:stCondLst>
                                    <p:cond delay="75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 name="Title 1 2 1">
            <a:extLst>
              <a:ext uri="{FF2B5EF4-FFF2-40B4-BE49-F238E27FC236}">
                <a16:creationId xmlns:a16="http://schemas.microsoft.com/office/drawing/2014/main" id="{753C88E1-E9D5-75BA-9B2B-3BBECC5A19FE}"/>
              </a:ext>
            </a:extLst>
          </p:cNvPr>
          <p:cNvSpPr txBox="1">
            <a:spLocks/>
          </p:cNvSpPr>
          <p:nvPr/>
        </p:nvSpPr>
        <p:spPr>
          <a:xfrm>
            <a:off x="517102" y="5088059"/>
            <a:ext cx="9650002" cy="1316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 </a:t>
            </a:r>
          </a:p>
        </p:txBody>
      </p:sp>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 [2] </a:t>
            </a:r>
            <a:r>
              <a:rPr lang="en-US" sz="1200" dirty="0" err="1">
                <a:solidFill>
                  <a:schemeClr val="tx2"/>
                </a:solidFill>
                <a:latin typeface="Baskerville Old Face" panose="02020602080505020303" pitchFamily="18" charset="0"/>
              </a:rPr>
              <a:t>Dambre</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Sci. Rep. (2012), [3] </a:t>
            </a:r>
            <a:r>
              <a:rPr lang="en-US" sz="1200" dirty="0" err="1">
                <a:solidFill>
                  <a:schemeClr val="tx2"/>
                </a:solidFill>
                <a:latin typeface="Baskerville Old Face" panose="02020602080505020303" pitchFamily="18" charset="0"/>
              </a:rPr>
              <a:t>Gherardini</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PRE (2021)</a:t>
            </a:r>
            <a:endParaRPr lang="en-US" sz="1200" i="1" dirty="0">
              <a:solidFill>
                <a:schemeClr val="tx2"/>
              </a:solidFill>
              <a:latin typeface="Baskerville Old Face" panose="02020602080505020303" pitchFamily="18" charset="0"/>
            </a:endParaRPr>
          </a:p>
        </p:txBody>
      </p:sp>
      <p:cxnSp>
        <p:nvCxnSpPr>
          <p:cNvPr id="24" name="Straight Connector 23">
            <a:extLst>
              <a:ext uri="{FF2B5EF4-FFF2-40B4-BE49-F238E27FC236}">
                <a16:creationId xmlns:a16="http://schemas.microsoft.com/office/drawing/2014/main" id="{ECE8746D-1D3E-DEB8-DAD7-C3A93197E54B}"/>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1">
            <a:extLst>
              <a:ext uri="{FF2B5EF4-FFF2-40B4-BE49-F238E27FC236}">
                <a16:creationId xmlns:a16="http://schemas.microsoft.com/office/drawing/2014/main" id="{A2B5C992-E209-F4EA-8E2F-1C9D592D6035}"/>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sp>
        <p:nvSpPr>
          <p:cNvPr id="2" name="Rectangle: Rounded Corners 1">
            <a:extLst>
              <a:ext uri="{FF2B5EF4-FFF2-40B4-BE49-F238E27FC236}">
                <a16:creationId xmlns:a16="http://schemas.microsoft.com/office/drawing/2014/main" id="{E6E3A50C-9A2E-4124-5DCD-00E610DC0629}"/>
              </a:ext>
            </a:extLst>
          </p:cNvPr>
          <p:cNvSpPr/>
          <p:nvPr/>
        </p:nvSpPr>
        <p:spPr>
          <a:xfrm>
            <a:off x="2429141" y="1357876"/>
            <a:ext cx="338666" cy="1340153"/>
          </a:xfrm>
          <a:prstGeom prst="roundRect">
            <a:avLst>
              <a:gd name="adj" fmla="val 50000"/>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7400B9B-3548-3EF8-295E-B3AA9A80AB18}"/>
              </a:ext>
            </a:extLst>
          </p:cNvPr>
          <p:cNvSpPr/>
          <p:nvPr/>
        </p:nvSpPr>
        <p:spPr>
          <a:xfrm>
            <a:off x="2370743" y="1297255"/>
            <a:ext cx="338666" cy="1340153"/>
          </a:xfrm>
          <a:prstGeom prst="roundRect">
            <a:avLst>
              <a:gd name="adj" fmla="val 50000"/>
            </a:avLst>
          </a:prstGeom>
          <a:solidFill>
            <a:srgbClr val="DB913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6D18CB2-80A7-ACC1-E9CD-F3B34123BE37}"/>
              </a:ext>
            </a:extLst>
          </p:cNvPr>
          <p:cNvSpPr/>
          <p:nvPr/>
        </p:nvSpPr>
        <p:spPr>
          <a:xfrm>
            <a:off x="2498821" y="2305771"/>
            <a:ext cx="82511" cy="151571"/>
          </a:xfrm>
          <a:prstGeom prst="roundRect">
            <a:avLst>
              <a:gd name="adj" fmla="val 47063"/>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E6B957F-CF17-E6AB-4B6A-E3B84145B7B2}"/>
              </a:ext>
            </a:extLst>
          </p:cNvPr>
          <p:cNvSpPr/>
          <p:nvPr/>
        </p:nvSpPr>
        <p:spPr>
          <a:xfrm>
            <a:off x="2495102" y="1461382"/>
            <a:ext cx="94998" cy="997819"/>
          </a:xfrm>
          <a:prstGeom prst="roundRect">
            <a:avLst>
              <a:gd name="adj" fmla="val 47063"/>
            </a:avLst>
          </a:prstGeom>
          <a:solidFill>
            <a:srgbClr val="C00000">
              <a:alpha val="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68A598-E6B2-CE3B-E5BE-733B804188A5}"/>
              </a:ext>
            </a:extLst>
          </p:cNvPr>
          <p:cNvSpPr txBox="1"/>
          <p:nvPr/>
        </p:nvSpPr>
        <p:spPr>
          <a:xfrm>
            <a:off x="677506" y="4485764"/>
            <a:ext cx="11006493" cy="1200329"/>
          </a:xfrm>
          <a:prstGeom prst="rect">
            <a:avLst/>
          </a:prstGeom>
          <a:noFill/>
        </p:spPr>
        <p:txBody>
          <a:bodyPr wrap="square" rtlCol="0">
            <a:spAutoFit/>
          </a:bodyPr>
          <a:lstStyle/>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Large Hilber</a:t>
            </a:r>
            <a:r>
              <a:rPr lang="en-US" dirty="0">
                <a:solidFill>
                  <a:schemeClr val="tx2"/>
                </a:solidFill>
                <a:latin typeface="Baskerville Old Face" panose="02020602080505020303" pitchFamily="18" charset="0"/>
              </a:rPr>
              <a:t>t Space, but also limitations due to Quantum </a:t>
            </a:r>
            <a:r>
              <a:rPr lang="en-US" sz="1800" dirty="0">
                <a:solidFill>
                  <a:schemeClr val="tx2"/>
                </a:solidFill>
                <a:latin typeface="Baskerville Old Face" panose="02020602080505020303" pitchFamily="18" charset="0"/>
              </a:rPr>
              <a:t>Measurement Theory: </a:t>
            </a:r>
            <a:r>
              <a:rPr lang="en-US" sz="1800" b="1" dirty="0">
                <a:solidFill>
                  <a:srgbClr val="DB9132"/>
                </a:solidFill>
                <a:latin typeface="Baskerville Old Face" panose="02020602080505020303" pitchFamily="18" charset="0"/>
              </a:rPr>
              <a:t>sampling noise, backaction</a:t>
            </a:r>
            <a:r>
              <a:rPr lang="en-US" sz="1800" dirty="0">
                <a:solidFill>
                  <a:srgbClr val="44546A"/>
                </a:solidFill>
                <a:latin typeface="Baskerville Old Face" panose="02020602080505020303" pitchFamily="18" charset="0"/>
              </a:rPr>
              <a:t>.</a:t>
            </a: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Truly quantum effects ultimately present in quantum noise.</a:t>
            </a:r>
          </a:p>
          <a:p>
            <a:pPr marL="285750" indent="-285750" algn="l">
              <a:buFont typeface="Arial" panose="020B0604020202020204" pitchFamily="34" charset="0"/>
              <a:buChar char="•"/>
            </a:pPr>
            <a:r>
              <a:rPr lang="en-US" dirty="0">
                <a:solidFill>
                  <a:schemeClr val="tx2"/>
                </a:solidFill>
                <a:latin typeface="Baskerville Old Face" panose="02020602080505020303" pitchFamily="18" charset="0"/>
              </a:rPr>
              <a:t>Our interest: </a:t>
            </a:r>
            <a:r>
              <a:rPr lang="en-US" b="1" dirty="0">
                <a:solidFill>
                  <a:srgbClr val="DB9132"/>
                </a:solidFill>
                <a:latin typeface="Baskerville Old Face" panose="02020602080505020303" pitchFamily="18" charset="0"/>
              </a:rPr>
              <a:t>Characterize</a:t>
            </a:r>
            <a:r>
              <a:rPr lang="en-US" dirty="0">
                <a:solidFill>
                  <a:schemeClr val="tx2"/>
                </a:solidFill>
                <a:latin typeface="Baskerville Old Face" panose="02020602080505020303" pitchFamily="18" charset="0"/>
              </a:rPr>
              <a:t>, </a:t>
            </a:r>
            <a:r>
              <a:rPr lang="en-US" b="1" dirty="0">
                <a:solidFill>
                  <a:srgbClr val="DB9132"/>
                </a:solidFill>
                <a:latin typeface="Baskerville Old Face" panose="02020602080505020303" pitchFamily="18" charset="0"/>
              </a:rPr>
              <a:t>Harness</a:t>
            </a:r>
            <a:r>
              <a:rPr lang="en-US" dirty="0">
                <a:solidFill>
                  <a:schemeClr val="tx2"/>
                </a:solidFill>
                <a:latin typeface="Baskerville Old Face" panose="02020602080505020303" pitchFamily="18" charset="0"/>
              </a:rPr>
              <a:t>, and </a:t>
            </a:r>
            <a:r>
              <a:rPr lang="en-US" b="1" dirty="0">
                <a:solidFill>
                  <a:srgbClr val="DB9132"/>
                </a:solidFill>
                <a:latin typeface="Baskerville Old Face" panose="02020602080505020303" pitchFamily="18" charset="0"/>
              </a:rPr>
              <a:t>Engineer</a:t>
            </a:r>
            <a:r>
              <a:rPr lang="en-US" dirty="0">
                <a:solidFill>
                  <a:schemeClr val="tx2"/>
                </a:solidFill>
                <a:latin typeface="Baskerville Old Face" panose="02020602080505020303" pitchFamily="18" charset="0"/>
              </a:rPr>
              <a:t> quantum fluctuations for learning</a:t>
            </a:r>
            <a:endParaRPr lang="en-US" sz="1800" dirty="0">
              <a:solidFill>
                <a:schemeClr val="tx2"/>
              </a:solidFill>
              <a:latin typeface="Baskerville Old Face" panose="02020602080505020303" pitchFamily="18" charset="0"/>
            </a:endParaRPr>
          </a:p>
          <a:p>
            <a:endParaRPr lang="en-US" dirty="0"/>
          </a:p>
        </p:txBody>
      </p:sp>
      <p:sp>
        <p:nvSpPr>
          <p:cNvPr id="15" name="Rectangle: Rounded Corners 14">
            <a:extLst>
              <a:ext uri="{FF2B5EF4-FFF2-40B4-BE49-F238E27FC236}">
                <a16:creationId xmlns:a16="http://schemas.microsoft.com/office/drawing/2014/main" id="{4F4EBCF7-25A1-E88D-24AE-A77A74992685}"/>
              </a:ext>
            </a:extLst>
          </p:cNvPr>
          <p:cNvSpPr/>
          <p:nvPr/>
        </p:nvSpPr>
        <p:spPr>
          <a:xfrm>
            <a:off x="351867" y="4104591"/>
            <a:ext cx="11516764" cy="2261070"/>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EE7D64E-4F92-DA53-F657-7FACEDE539A7}"/>
              </a:ext>
            </a:extLst>
          </p:cNvPr>
          <p:cNvSpPr/>
          <p:nvPr/>
        </p:nvSpPr>
        <p:spPr>
          <a:xfrm>
            <a:off x="359133" y="4056975"/>
            <a:ext cx="11425353" cy="2208763"/>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B494C17-8526-0FA4-46F0-5C0825B14D13}"/>
              </a:ext>
            </a:extLst>
          </p:cNvPr>
          <p:cNvPicPr>
            <a:picLocks noChangeAspect="1"/>
          </p:cNvPicPr>
          <p:nvPr/>
        </p:nvPicPr>
        <p:blipFill>
          <a:blip r:embed="rId6"/>
          <a:stretch>
            <a:fillRect/>
          </a:stretch>
        </p:blipFill>
        <p:spPr>
          <a:xfrm>
            <a:off x="2942785" y="1221608"/>
            <a:ext cx="6306430" cy="1848108"/>
          </a:xfrm>
          <a:prstGeom prst="rect">
            <a:avLst/>
          </a:prstGeom>
        </p:spPr>
      </p:pic>
      <p:sp>
        <p:nvSpPr>
          <p:cNvPr id="20" name="Title 1 2 2">
            <a:extLst>
              <a:ext uri="{FF2B5EF4-FFF2-40B4-BE49-F238E27FC236}">
                <a16:creationId xmlns:a16="http://schemas.microsoft.com/office/drawing/2014/main" id="{F8401603-7D4E-A812-C52E-214F113D2297}"/>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21" name="Title 1 2 3">
            <a:extLst>
              <a:ext uri="{FF2B5EF4-FFF2-40B4-BE49-F238E27FC236}">
                <a16:creationId xmlns:a16="http://schemas.microsoft.com/office/drawing/2014/main" id="{7652AE43-1365-68DB-D12A-EADF249D15E0}"/>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22" name="Title 1 2 4 1">
            <a:extLst>
              <a:ext uri="{FF2B5EF4-FFF2-40B4-BE49-F238E27FC236}">
                <a16:creationId xmlns:a16="http://schemas.microsoft.com/office/drawing/2014/main" id="{C9303D29-75F6-C535-C116-C398F82C1D7D}"/>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25" name="Picture 2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B10D6375-A27F-B1E1-8984-6F0032E03546}"/>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26" name="Picture 2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5E97F8D6-206B-9A4F-D08E-CA917A54161A}"/>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sp>
        <p:nvSpPr>
          <p:cNvPr id="29" name="TextBox 28">
            <a:extLst>
              <a:ext uri="{FF2B5EF4-FFF2-40B4-BE49-F238E27FC236}">
                <a16:creationId xmlns:a16="http://schemas.microsoft.com/office/drawing/2014/main" id="{B5EF58CA-10FD-2A71-B29E-D597B85B71EE}"/>
              </a:ext>
            </a:extLst>
          </p:cNvPr>
          <p:cNvSpPr txBox="1"/>
          <p:nvPr/>
        </p:nvSpPr>
        <p:spPr>
          <a:xfrm>
            <a:off x="701697" y="645843"/>
            <a:ext cx="10044860"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Lowest-energy operation at any frequency: </a:t>
            </a:r>
            <a:r>
              <a:rPr lang="en-US" sz="1800" dirty="0">
                <a:solidFill>
                  <a:srgbClr val="DB9132"/>
                </a:solidFill>
                <a:latin typeface="Baskerville Old Face" panose="02020602080505020303" pitchFamily="18" charset="0"/>
              </a:rPr>
              <a:t>naturally approach quantum limit!</a:t>
            </a:r>
          </a:p>
          <a:p>
            <a:endParaRPr lang="en-US" dirty="0"/>
          </a:p>
        </p:txBody>
      </p:sp>
      <p:sp>
        <p:nvSpPr>
          <p:cNvPr id="30" name="TextBox 29">
            <a:extLst>
              <a:ext uri="{FF2B5EF4-FFF2-40B4-BE49-F238E27FC236}">
                <a16:creationId xmlns:a16="http://schemas.microsoft.com/office/drawing/2014/main" id="{E12078A6-AC6B-52A9-189B-3C077430B8DB}"/>
              </a:ext>
            </a:extLst>
          </p:cNvPr>
          <p:cNvSpPr txBox="1"/>
          <p:nvPr/>
        </p:nvSpPr>
        <p:spPr>
          <a:xfrm>
            <a:off x="517102" y="4243149"/>
            <a:ext cx="260094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Baskerville Old Face" panose="02020602080505020303" pitchFamily="18" charset="0"/>
              </a:rPr>
              <a:t>Measurement noise is an important consideration in computation, but </a:t>
            </a:r>
            <a:r>
              <a:rPr lang="en-US" b="1" dirty="0">
                <a:solidFill>
                  <a:schemeClr val="tx2"/>
                </a:solidFill>
                <a:latin typeface="Baskerville Old Face" panose="02020602080505020303" pitchFamily="18" charset="0"/>
              </a:rPr>
              <a:t>unavoidable</a:t>
            </a:r>
            <a:r>
              <a:rPr lang="en-US" dirty="0">
                <a:solidFill>
                  <a:schemeClr val="tx2"/>
                </a:solidFill>
                <a:latin typeface="Baskerville Old Face" panose="02020602080505020303" pitchFamily="18" charset="0"/>
              </a:rPr>
              <a:t> in quantum systems.</a:t>
            </a:r>
            <a:endParaRPr lang="en-US" sz="1800" dirty="0">
              <a:solidFill>
                <a:schemeClr val="tx2"/>
              </a:solidFill>
              <a:latin typeface="Baskerville Old Face" panose="02020602080505020303" pitchFamily="18" charset="0"/>
            </a:endParaRPr>
          </a:p>
          <a:p>
            <a:pPr marL="285750" indent="-285750">
              <a:buFont typeface="Arial" panose="020B0604020202020204" pitchFamily="34" charset="0"/>
              <a:buChar char="•"/>
            </a:pPr>
            <a:endParaRPr lang="en-US" dirty="0"/>
          </a:p>
        </p:txBody>
      </p:sp>
      <p:pic>
        <p:nvPicPr>
          <p:cNvPr id="28" name="Picture 2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rac{k_b T}{\hbar\omega}$&#10;}&#10;&#10;&#10;\end{document}" title="IguanaTex Bitmap Display">
            <a:extLst>
              <a:ext uri="{FF2B5EF4-FFF2-40B4-BE49-F238E27FC236}">
                <a16:creationId xmlns:a16="http://schemas.microsoft.com/office/drawing/2014/main" id="{1ECC6787-D865-4775-8F30-5654CA9332CA}"/>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751849" y="1770152"/>
            <a:ext cx="469746" cy="428540"/>
          </a:xfrm>
          <a:prstGeom prst="rect">
            <a:avLst/>
          </a:prstGeom>
        </p:spPr>
      </p:pic>
      <p:sp>
        <p:nvSpPr>
          <p:cNvPr id="32" name="Freeform: Shape 31">
            <a:extLst>
              <a:ext uri="{FF2B5EF4-FFF2-40B4-BE49-F238E27FC236}">
                <a16:creationId xmlns:a16="http://schemas.microsoft.com/office/drawing/2014/main" id="{918492E2-9E9A-135E-6630-53E1B04AD1BF}"/>
              </a:ext>
            </a:extLst>
          </p:cNvPr>
          <p:cNvSpPr/>
          <p:nvPr/>
        </p:nvSpPr>
        <p:spPr>
          <a:xfrm flipV="1">
            <a:off x="412017" y="2046473"/>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0B7EC3D9-4C80-27EC-5968-C6856A5544F2}"/>
              </a:ext>
            </a:extLst>
          </p:cNvPr>
          <p:cNvSpPr/>
          <p:nvPr/>
        </p:nvSpPr>
        <p:spPr>
          <a:xfrm flipV="1">
            <a:off x="412017" y="1848837"/>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21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3" name="Title 1 2 1">
            <a:extLst>
              <a:ext uri="{FF2B5EF4-FFF2-40B4-BE49-F238E27FC236}">
                <a16:creationId xmlns:a16="http://schemas.microsoft.com/office/drawing/2014/main" id="{753C88E1-E9D5-75BA-9B2B-3BBECC5A19FE}"/>
              </a:ext>
            </a:extLst>
          </p:cNvPr>
          <p:cNvSpPr txBox="1">
            <a:spLocks/>
          </p:cNvSpPr>
          <p:nvPr/>
        </p:nvSpPr>
        <p:spPr>
          <a:xfrm>
            <a:off x="517102" y="5088059"/>
            <a:ext cx="9650002" cy="1316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 </a:t>
            </a:r>
          </a:p>
        </p:txBody>
      </p:sp>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 [2] </a:t>
            </a:r>
            <a:r>
              <a:rPr lang="en-US" sz="1200" dirty="0" err="1">
                <a:solidFill>
                  <a:schemeClr val="tx2"/>
                </a:solidFill>
                <a:latin typeface="Baskerville Old Face" panose="02020602080505020303" pitchFamily="18" charset="0"/>
              </a:rPr>
              <a:t>Dambre</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Sci. Rep. (2012), [3] </a:t>
            </a:r>
            <a:r>
              <a:rPr lang="en-US" sz="1200" dirty="0" err="1">
                <a:solidFill>
                  <a:schemeClr val="tx2"/>
                </a:solidFill>
                <a:latin typeface="Baskerville Old Face" panose="02020602080505020303" pitchFamily="18" charset="0"/>
              </a:rPr>
              <a:t>Gherardini</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PRE (2021)</a:t>
            </a:r>
            <a:endParaRPr lang="en-US" sz="1200" i="1" dirty="0">
              <a:solidFill>
                <a:schemeClr val="tx2"/>
              </a:solidFill>
              <a:latin typeface="Baskerville Old Face" panose="02020602080505020303" pitchFamily="18" charset="0"/>
            </a:endParaRPr>
          </a:p>
        </p:txBody>
      </p:sp>
      <p:cxnSp>
        <p:nvCxnSpPr>
          <p:cNvPr id="24" name="Straight Connector 23">
            <a:extLst>
              <a:ext uri="{FF2B5EF4-FFF2-40B4-BE49-F238E27FC236}">
                <a16:creationId xmlns:a16="http://schemas.microsoft.com/office/drawing/2014/main" id="{ECE8746D-1D3E-DEB8-DAD7-C3A93197E54B}"/>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1">
            <a:extLst>
              <a:ext uri="{FF2B5EF4-FFF2-40B4-BE49-F238E27FC236}">
                <a16:creationId xmlns:a16="http://schemas.microsoft.com/office/drawing/2014/main" id="{A2B5C992-E209-F4EA-8E2F-1C9D592D6035}"/>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sp>
        <p:nvSpPr>
          <p:cNvPr id="2" name="Rectangle: Rounded Corners 1">
            <a:extLst>
              <a:ext uri="{FF2B5EF4-FFF2-40B4-BE49-F238E27FC236}">
                <a16:creationId xmlns:a16="http://schemas.microsoft.com/office/drawing/2014/main" id="{E6E3A50C-9A2E-4124-5DCD-00E610DC0629}"/>
              </a:ext>
            </a:extLst>
          </p:cNvPr>
          <p:cNvSpPr/>
          <p:nvPr/>
        </p:nvSpPr>
        <p:spPr>
          <a:xfrm>
            <a:off x="2429141" y="1357876"/>
            <a:ext cx="338666" cy="1340153"/>
          </a:xfrm>
          <a:prstGeom prst="roundRect">
            <a:avLst>
              <a:gd name="adj" fmla="val 50000"/>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7400B9B-3548-3EF8-295E-B3AA9A80AB18}"/>
              </a:ext>
            </a:extLst>
          </p:cNvPr>
          <p:cNvSpPr/>
          <p:nvPr/>
        </p:nvSpPr>
        <p:spPr>
          <a:xfrm>
            <a:off x="2370743" y="1297255"/>
            <a:ext cx="338666" cy="1340153"/>
          </a:xfrm>
          <a:prstGeom prst="roundRect">
            <a:avLst>
              <a:gd name="adj" fmla="val 50000"/>
            </a:avLst>
          </a:prstGeom>
          <a:solidFill>
            <a:srgbClr val="DB913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6D18CB2-80A7-ACC1-E9CD-F3B34123BE37}"/>
              </a:ext>
            </a:extLst>
          </p:cNvPr>
          <p:cNvSpPr/>
          <p:nvPr/>
        </p:nvSpPr>
        <p:spPr>
          <a:xfrm>
            <a:off x="2498821" y="2305771"/>
            <a:ext cx="82511" cy="151571"/>
          </a:xfrm>
          <a:prstGeom prst="roundRect">
            <a:avLst>
              <a:gd name="adj" fmla="val 47063"/>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E6B957F-CF17-E6AB-4B6A-E3B84145B7B2}"/>
              </a:ext>
            </a:extLst>
          </p:cNvPr>
          <p:cNvSpPr/>
          <p:nvPr/>
        </p:nvSpPr>
        <p:spPr>
          <a:xfrm>
            <a:off x="2495102" y="1461382"/>
            <a:ext cx="94998" cy="997819"/>
          </a:xfrm>
          <a:prstGeom prst="roundRect">
            <a:avLst>
              <a:gd name="adj" fmla="val 47063"/>
            </a:avLst>
          </a:prstGeom>
          <a:solidFill>
            <a:srgbClr val="C00000">
              <a:alpha val="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68A598-E6B2-CE3B-E5BE-733B804188A5}"/>
              </a:ext>
            </a:extLst>
          </p:cNvPr>
          <p:cNvSpPr txBox="1"/>
          <p:nvPr/>
        </p:nvSpPr>
        <p:spPr>
          <a:xfrm>
            <a:off x="677506" y="4485764"/>
            <a:ext cx="11006493" cy="1200329"/>
          </a:xfrm>
          <a:prstGeom prst="rect">
            <a:avLst/>
          </a:prstGeom>
          <a:noFill/>
        </p:spPr>
        <p:txBody>
          <a:bodyPr wrap="square" rtlCol="0">
            <a:spAutoFit/>
          </a:bodyPr>
          <a:lstStyle/>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Large Hilber</a:t>
            </a:r>
            <a:r>
              <a:rPr lang="en-US" dirty="0">
                <a:solidFill>
                  <a:schemeClr val="tx2"/>
                </a:solidFill>
                <a:latin typeface="Baskerville Old Face" panose="02020602080505020303" pitchFamily="18" charset="0"/>
              </a:rPr>
              <a:t>t Space, but also limitations due to Quantum </a:t>
            </a:r>
            <a:r>
              <a:rPr lang="en-US" sz="1800" dirty="0">
                <a:solidFill>
                  <a:schemeClr val="tx2"/>
                </a:solidFill>
                <a:latin typeface="Baskerville Old Face" panose="02020602080505020303" pitchFamily="18" charset="0"/>
              </a:rPr>
              <a:t>Measurement Theory: </a:t>
            </a:r>
            <a:r>
              <a:rPr lang="en-US" sz="1800" b="1" dirty="0">
                <a:solidFill>
                  <a:srgbClr val="DB9132"/>
                </a:solidFill>
                <a:latin typeface="Baskerville Old Face" panose="02020602080505020303" pitchFamily="18" charset="0"/>
              </a:rPr>
              <a:t>sampling noise, backaction</a:t>
            </a:r>
            <a:r>
              <a:rPr lang="en-US" sz="1800" dirty="0">
                <a:solidFill>
                  <a:srgbClr val="44546A"/>
                </a:solidFill>
                <a:latin typeface="Baskerville Old Face" panose="02020602080505020303" pitchFamily="18" charset="0"/>
              </a:rPr>
              <a:t>.</a:t>
            </a:r>
          </a:p>
          <a:p>
            <a:pPr marL="285750" indent="-285750" algn="l">
              <a:buFont typeface="Arial" panose="020B0604020202020204" pitchFamily="34" charset="0"/>
              <a:buChar char="•"/>
            </a:pPr>
            <a:r>
              <a:rPr lang="en-US" sz="1800" dirty="0">
                <a:solidFill>
                  <a:schemeClr val="tx2"/>
                </a:solidFill>
                <a:latin typeface="Baskerville Old Face" panose="02020602080505020303" pitchFamily="18" charset="0"/>
              </a:rPr>
              <a:t>Truly quantum effects ultimately present in quantum noise.</a:t>
            </a:r>
          </a:p>
          <a:p>
            <a:pPr marL="285750" indent="-285750" algn="l">
              <a:buFont typeface="Arial" panose="020B0604020202020204" pitchFamily="34" charset="0"/>
              <a:buChar char="•"/>
            </a:pPr>
            <a:r>
              <a:rPr lang="en-US" dirty="0">
                <a:solidFill>
                  <a:schemeClr val="tx2"/>
                </a:solidFill>
                <a:latin typeface="Baskerville Old Face" panose="02020602080505020303" pitchFamily="18" charset="0"/>
              </a:rPr>
              <a:t>Our interest: </a:t>
            </a:r>
            <a:r>
              <a:rPr lang="en-US" b="1" dirty="0">
                <a:solidFill>
                  <a:srgbClr val="DB9132"/>
                </a:solidFill>
                <a:latin typeface="Baskerville Old Face" panose="02020602080505020303" pitchFamily="18" charset="0"/>
              </a:rPr>
              <a:t>Characterize</a:t>
            </a:r>
            <a:r>
              <a:rPr lang="en-US" dirty="0">
                <a:solidFill>
                  <a:schemeClr val="tx2"/>
                </a:solidFill>
                <a:latin typeface="Baskerville Old Face" panose="02020602080505020303" pitchFamily="18" charset="0"/>
              </a:rPr>
              <a:t>, </a:t>
            </a:r>
            <a:r>
              <a:rPr lang="en-US" b="1" dirty="0">
                <a:solidFill>
                  <a:srgbClr val="DB9132"/>
                </a:solidFill>
                <a:latin typeface="Baskerville Old Face" panose="02020602080505020303" pitchFamily="18" charset="0"/>
              </a:rPr>
              <a:t>Harness</a:t>
            </a:r>
            <a:r>
              <a:rPr lang="en-US" dirty="0">
                <a:solidFill>
                  <a:schemeClr val="tx2"/>
                </a:solidFill>
                <a:latin typeface="Baskerville Old Face" panose="02020602080505020303" pitchFamily="18" charset="0"/>
              </a:rPr>
              <a:t>, and </a:t>
            </a:r>
            <a:r>
              <a:rPr lang="en-US" b="1" dirty="0">
                <a:solidFill>
                  <a:srgbClr val="DB9132"/>
                </a:solidFill>
                <a:latin typeface="Baskerville Old Face" panose="02020602080505020303" pitchFamily="18" charset="0"/>
              </a:rPr>
              <a:t>Engineer</a:t>
            </a:r>
            <a:r>
              <a:rPr lang="en-US" dirty="0">
                <a:solidFill>
                  <a:schemeClr val="tx2"/>
                </a:solidFill>
                <a:latin typeface="Baskerville Old Face" panose="02020602080505020303" pitchFamily="18" charset="0"/>
              </a:rPr>
              <a:t> quantum fluctuations for learning</a:t>
            </a:r>
            <a:endParaRPr lang="en-US" sz="1800" dirty="0">
              <a:solidFill>
                <a:schemeClr val="tx2"/>
              </a:solidFill>
              <a:latin typeface="Baskerville Old Face" panose="02020602080505020303" pitchFamily="18" charset="0"/>
            </a:endParaRPr>
          </a:p>
          <a:p>
            <a:endParaRPr lang="en-US" dirty="0"/>
          </a:p>
        </p:txBody>
      </p:sp>
      <p:sp>
        <p:nvSpPr>
          <p:cNvPr id="15" name="Rectangle: Rounded Corners 14">
            <a:extLst>
              <a:ext uri="{FF2B5EF4-FFF2-40B4-BE49-F238E27FC236}">
                <a16:creationId xmlns:a16="http://schemas.microsoft.com/office/drawing/2014/main" id="{4F4EBCF7-25A1-E88D-24AE-A77A74992685}"/>
              </a:ext>
            </a:extLst>
          </p:cNvPr>
          <p:cNvSpPr/>
          <p:nvPr/>
        </p:nvSpPr>
        <p:spPr>
          <a:xfrm>
            <a:off x="351867" y="4104591"/>
            <a:ext cx="11516764" cy="2261070"/>
          </a:xfrm>
          <a:prstGeom prst="roundRect">
            <a:avLst>
              <a:gd name="adj" fmla="val 6440"/>
            </a:avLst>
          </a:prstGeom>
          <a:solidFill>
            <a:schemeClr val="accent3">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EE7D64E-4F92-DA53-F657-7FACEDE539A7}"/>
              </a:ext>
            </a:extLst>
          </p:cNvPr>
          <p:cNvSpPr/>
          <p:nvPr/>
        </p:nvSpPr>
        <p:spPr>
          <a:xfrm>
            <a:off x="359133" y="4056975"/>
            <a:ext cx="11425353" cy="2208763"/>
          </a:xfrm>
          <a:prstGeom prst="roundRect">
            <a:avLst>
              <a:gd name="adj" fmla="val 6440"/>
            </a:avLst>
          </a:prstGeom>
          <a:solidFill>
            <a:schemeClr val="bg1"/>
          </a:solidFill>
          <a:ln w="508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B494C17-8526-0FA4-46F0-5C0825B14D13}"/>
              </a:ext>
            </a:extLst>
          </p:cNvPr>
          <p:cNvPicPr>
            <a:picLocks noChangeAspect="1"/>
          </p:cNvPicPr>
          <p:nvPr/>
        </p:nvPicPr>
        <p:blipFill>
          <a:blip r:embed="rId6"/>
          <a:stretch>
            <a:fillRect/>
          </a:stretch>
        </p:blipFill>
        <p:spPr>
          <a:xfrm>
            <a:off x="2942785" y="1221608"/>
            <a:ext cx="6306430" cy="1848108"/>
          </a:xfrm>
          <a:prstGeom prst="rect">
            <a:avLst/>
          </a:prstGeom>
        </p:spPr>
      </p:pic>
      <p:sp>
        <p:nvSpPr>
          <p:cNvPr id="20" name="Title 1 2 2">
            <a:extLst>
              <a:ext uri="{FF2B5EF4-FFF2-40B4-BE49-F238E27FC236}">
                <a16:creationId xmlns:a16="http://schemas.microsoft.com/office/drawing/2014/main" id="{F8401603-7D4E-A812-C52E-214F113D2297}"/>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21" name="Title 1 2 3">
            <a:extLst>
              <a:ext uri="{FF2B5EF4-FFF2-40B4-BE49-F238E27FC236}">
                <a16:creationId xmlns:a16="http://schemas.microsoft.com/office/drawing/2014/main" id="{7652AE43-1365-68DB-D12A-EADF249D15E0}"/>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22" name="Title 1 2 4 1">
            <a:extLst>
              <a:ext uri="{FF2B5EF4-FFF2-40B4-BE49-F238E27FC236}">
                <a16:creationId xmlns:a16="http://schemas.microsoft.com/office/drawing/2014/main" id="{C9303D29-75F6-C535-C116-C398F82C1D7D}"/>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25" name="Picture 2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B10D6375-A27F-B1E1-8984-6F0032E03546}"/>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26" name="Picture 2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5E97F8D6-206B-9A4F-D08E-CA917A54161A}"/>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sp>
        <p:nvSpPr>
          <p:cNvPr id="29" name="TextBox 28">
            <a:extLst>
              <a:ext uri="{FF2B5EF4-FFF2-40B4-BE49-F238E27FC236}">
                <a16:creationId xmlns:a16="http://schemas.microsoft.com/office/drawing/2014/main" id="{B5EF58CA-10FD-2A71-B29E-D597B85B71EE}"/>
              </a:ext>
            </a:extLst>
          </p:cNvPr>
          <p:cNvSpPr txBox="1"/>
          <p:nvPr/>
        </p:nvSpPr>
        <p:spPr>
          <a:xfrm>
            <a:off x="701697" y="645843"/>
            <a:ext cx="10044860" cy="646331"/>
          </a:xfrm>
          <a:prstGeom prst="rect">
            <a:avLst/>
          </a:prstGeom>
          <a:noFill/>
        </p:spPr>
        <p:txBody>
          <a:bodyPr wrap="square" rtlCol="0">
            <a:spAutoFit/>
          </a:bodyPr>
          <a:lstStyle/>
          <a:p>
            <a:pPr algn="l"/>
            <a:r>
              <a:rPr lang="en-US" sz="1800" dirty="0">
                <a:solidFill>
                  <a:schemeClr val="tx2"/>
                </a:solidFill>
                <a:latin typeface="Baskerville Old Face" panose="02020602080505020303" pitchFamily="18" charset="0"/>
              </a:rPr>
              <a:t>Lowest-energy operation at any frequency: </a:t>
            </a:r>
            <a:r>
              <a:rPr lang="en-US" sz="1800" dirty="0">
                <a:solidFill>
                  <a:srgbClr val="DB9132"/>
                </a:solidFill>
                <a:latin typeface="Baskerville Old Face" panose="02020602080505020303" pitchFamily="18" charset="0"/>
              </a:rPr>
              <a:t>naturally approach quantum limit!</a:t>
            </a:r>
          </a:p>
          <a:p>
            <a:endParaRPr lang="en-US" dirty="0"/>
          </a:p>
        </p:txBody>
      </p:sp>
      <p:sp>
        <p:nvSpPr>
          <p:cNvPr id="30" name="TextBox 29">
            <a:extLst>
              <a:ext uri="{FF2B5EF4-FFF2-40B4-BE49-F238E27FC236}">
                <a16:creationId xmlns:a16="http://schemas.microsoft.com/office/drawing/2014/main" id="{E12078A6-AC6B-52A9-189B-3C077430B8DB}"/>
              </a:ext>
            </a:extLst>
          </p:cNvPr>
          <p:cNvSpPr txBox="1"/>
          <p:nvPr/>
        </p:nvSpPr>
        <p:spPr>
          <a:xfrm>
            <a:off x="517102" y="4243149"/>
            <a:ext cx="260094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Baskerville Old Face" panose="02020602080505020303" pitchFamily="18" charset="0"/>
              </a:rPr>
              <a:t>Measurement noise is an important consideration in computation, but </a:t>
            </a:r>
            <a:r>
              <a:rPr lang="en-US" b="1" dirty="0">
                <a:solidFill>
                  <a:schemeClr val="tx2"/>
                </a:solidFill>
                <a:latin typeface="Baskerville Old Face" panose="02020602080505020303" pitchFamily="18" charset="0"/>
              </a:rPr>
              <a:t>unavoidable</a:t>
            </a:r>
            <a:r>
              <a:rPr lang="en-US" dirty="0">
                <a:solidFill>
                  <a:schemeClr val="tx2"/>
                </a:solidFill>
                <a:latin typeface="Baskerville Old Face" panose="02020602080505020303" pitchFamily="18" charset="0"/>
              </a:rPr>
              <a:t> in quantum systems.</a:t>
            </a:r>
            <a:endParaRPr lang="en-US" sz="1800" dirty="0">
              <a:solidFill>
                <a:schemeClr val="tx2"/>
              </a:solidFill>
              <a:latin typeface="Baskerville Old Face" panose="02020602080505020303" pitchFamily="18" charset="0"/>
            </a:endParaRPr>
          </a:p>
          <a:p>
            <a:pPr marL="285750" indent="-285750">
              <a:buFont typeface="Arial" panose="020B0604020202020204" pitchFamily="34" charset="0"/>
              <a:buChar char="•"/>
            </a:pPr>
            <a:endParaRPr lang="en-US" dirty="0"/>
          </a:p>
        </p:txBody>
      </p:sp>
      <p:sp>
        <p:nvSpPr>
          <p:cNvPr id="33" name="TextBox 32">
            <a:extLst>
              <a:ext uri="{FF2B5EF4-FFF2-40B4-BE49-F238E27FC236}">
                <a16:creationId xmlns:a16="http://schemas.microsoft.com/office/drawing/2014/main" id="{93DBF40A-0298-52BD-34D6-FCA451B84F2C}"/>
              </a:ext>
            </a:extLst>
          </p:cNvPr>
          <p:cNvSpPr txBox="1"/>
          <p:nvPr/>
        </p:nvSpPr>
        <p:spPr>
          <a:xfrm>
            <a:off x="3106689" y="4243149"/>
            <a:ext cx="2638434"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Baskerville Old Face" panose="02020602080505020303" pitchFamily="18" charset="0"/>
              </a:rPr>
              <a:t>Task-independent metric</a:t>
            </a:r>
            <a:r>
              <a:rPr lang="en-US" baseline="30000" dirty="0">
                <a:solidFill>
                  <a:schemeClr val="tx2"/>
                </a:solidFill>
                <a:latin typeface="Baskerville Old Face" panose="02020602080505020303" pitchFamily="18" charset="0"/>
              </a:rPr>
              <a:t>[2]</a:t>
            </a:r>
            <a:r>
              <a:rPr lang="en-US" dirty="0">
                <a:solidFill>
                  <a:schemeClr val="tx2"/>
                </a:solidFill>
                <a:latin typeface="Baskerville Old Face" panose="02020602080505020303" pitchFamily="18" charset="0"/>
              </a:rPr>
              <a:t> for quantifying </a:t>
            </a:r>
            <a:r>
              <a:rPr lang="en-US" b="1" dirty="0">
                <a:solidFill>
                  <a:srgbClr val="DB9132"/>
                </a:solidFill>
                <a:latin typeface="Baskerville Old Face" panose="02020602080505020303" pitchFamily="18" charset="0"/>
              </a:rPr>
              <a:t>computational capacity in presence of noise</a:t>
            </a:r>
            <a:endParaRPr lang="en-US" sz="1800" b="1" dirty="0">
              <a:solidFill>
                <a:srgbClr val="DB9132"/>
              </a:solidFill>
              <a:latin typeface="Baskerville Old Face" panose="02020602080505020303" pitchFamily="18" charset="0"/>
            </a:endParaRPr>
          </a:p>
          <a:p>
            <a:pPr marL="285750" indent="-285750">
              <a:buFont typeface="Arial" panose="020B0604020202020204" pitchFamily="34" charset="0"/>
              <a:buChar char="•"/>
            </a:pPr>
            <a:endParaRPr lang="en-US" dirty="0"/>
          </a:p>
        </p:txBody>
      </p:sp>
      <p:sp>
        <p:nvSpPr>
          <p:cNvPr id="34" name="TextBox 33">
            <a:extLst>
              <a:ext uri="{FF2B5EF4-FFF2-40B4-BE49-F238E27FC236}">
                <a16:creationId xmlns:a16="http://schemas.microsoft.com/office/drawing/2014/main" id="{414B84E2-16E6-52A9-551F-E19F0593E3C1}"/>
              </a:ext>
            </a:extLst>
          </p:cNvPr>
          <p:cNvSpPr txBox="1"/>
          <p:nvPr/>
        </p:nvSpPr>
        <p:spPr>
          <a:xfrm>
            <a:off x="5890476" y="4243149"/>
            <a:ext cx="2638434"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Baskerville Old Face" panose="02020602080505020303" pitchFamily="18" charset="0"/>
              </a:rPr>
              <a:t>Harness noise correlations to provide robust learning with noisy systems: </a:t>
            </a:r>
            <a:r>
              <a:rPr lang="en-US" b="1" dirty="0" err="1">
                <a:solidFill>
                  <a:srgbClr val="DB9132"/>
                </a:solidFill>
                <a:latin typeface="Baskerville Old Face" panose="02020602080505020303" pitchFamily="18" charset="0"/>
              </a:rPr>
              <a:t>Eigentask</a:t>
            </a:r>
            <a:r>
              <a:rPr lang="en-US" b="1" dirty="0">
                <a:solidFill>
                  <a:srgbClr val="DB9132"/>
                </a:solidFill>
                <a:latin typeface="Baskerville Old Face" panose="02020602080505020303" pitchFamily="18" charset="0"/>
              </a:rPr>
              <a:t> learning</a:t>
            </a:r>
            <a:endParaRPr lang="en-US" sz="1800" b="1" dirty="0">
              <a:solidFill>
                <a:srgbClr val="DB9132"/>
              </a:solidFill>
              <a:latin typeface="Baskerville Old Face" panose="02020602080505020303" pitchFamily="18" charset="0"/>
            </a:endParaRPr>
          </a:p>
          <a:p>
            <a:pPr marL="285750" indent="-285750">
              <a:buFont typeface="Arial" panose="020B0604020202020204" pitchFamily="34" charset="0"/>
              <a:buChar char="•"/>
            </a:pPr>
            <a:endParaRPr lang="en-US" dirty="0"/>
          </a:p>
        </p:txBody>
      </p:sp>
      <p:sp>
        <p:nvSpPr>
          <p:cNvPr id="35" name="TextBox 34">
            <a:extLst>
              <a:ext uri="{FF2B5EF4-FFF2-40B4-BE49-F238E27FC236}">
                <a16:creationId xmlns:a16="http://schemas.microsoft.com/office/drawing/2014/main" id="{96FC52D3-D10A-CA26-34A4-57B282E5B9C8}"/>
              </a:ext>
            </a:extLst>
          </p:cNvPr>
          <p:cNvSpPr txBox="1"/>
          <p:nvPr/>
        </p:nvSpPr>
        <p:spPr>
          <a:xfrm>
            <a:off x="8582782" y="4243149"/>
            <a:ext cx="3092116"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Baskerville Old Face" panose="02020602080505020303" pitchFamily="18" charset="0"/>
              </a:rPr>
              <a:t>Algorithm </a:t>
            </a:r>
            <a:r>
              <a:rPr lang="en-US" b="1" dirty="0">
                <a:solidFill>
                  <a:srgbClr val="DB9132"/>
                </a:solidFill>
                <a:latin typeface="Baskerville Old Face" panose="02020602080505020303" pitchFamily="18" charset="0"/>
              </a:rPr>
              <a:t>overcoming measurement-induced scrambling</a:t>
            </a:r>
            <a:r>
              <a:rPr lang="en-US" baseline="30000" dirty="0">
                <a:solidFill>
                  <a:schemeClr val="tx2"/>
                </a:solidFill>
                <a:latin typeface="Baskerville Old Face" panose="02020602080505020303" pitchFamily="18" charset="0"/>
              </a:rPr>
              <a:t> [3]</a:t>
            </a:r>
            <a:r>
              <a:rPr lang="en-US" dirty="0">
                <a:solidFill>
                  <a:srgbClr val="DB9132"/>
                </a:solidFill>
                <a:latin typeface="Baskerville Old Face" panose="02020602080505020303" pitchFamily="18" charset="0"/>
              </a:rPr>
              <a:t> </a:t>
            </a:r>
            <a:r>
              <a:rPr lang="en-US" dirty="0">
                <a:solidFill>
                  <a:schemeClr val="tx2"/>
                </a:solidFill>
                <a:latin typeface="Baskerville Old Face" panose="02020602080505020303" pitchFamily="18" charset="0"/>
              </a:rPr>
              <a:t>in monitored quantum systems, enabling learning beyond coherence lifetimes</a:t>
            </a:r>
            <a:endParaRPr lang="en-US" sz="1800" u="sng" baseline="30000" dirty="0">
              <a:solidFill>
                <a:schemeClr val="tx2"/>
              </a:solidFill>
              <a:latin typeface="Baskerville Old Face" panose="02020602080505020303" pitchFamily="18" charset="0"/>
            </a:endParaRPr>
          </a:p>
          <a:p>
            <a:pPr marL="285750" indent="-285750">
              <a:buFont typeface="Arial" panose="020B0604020202020204" pitchFamily="34" charset="0"/>
              <a:buChar char="•"/>
            </a:pPr>
            <a:endParaRPr lang="en-US" dirty="0"/>
          </a:p>
        </p:txBody>
      </p:sp>
      <p:pic>
        <p:nvPicPr>
          <p:cNvPr id="28" name="Picture 2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rac{k_b T}{\hbar\omega}$&#10;}&#10;&#10;&#10;\end{document}" title="IguanaTex Bitmap Display">
            <a:extLst>
              <a:ext uri="{FF2B5EF4-FFF2-40B4-BE49-F238E27FC236}">
                <a16:creationId xmlns:a16="http://schemas.microsoft.com/office/drawing/2014/main" id="{1ECC6787-D865-4775-8F30-5654CA9332CA}"/>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751849" y="1770152"/>
            <a:ext cx="469746" cy="428540"/>
          </a:xfrm>
          <a:prstGeom prst="rect">
            <a:avLst/>
          </a:prstGeom>
        </p:spPr>
      </p:pic>
      <p:sp>
        <p:nvSpPr>
          <p:cNvPr id="32" name="Freeform: Shape 31">
            <a:extLst>
              <a:ext uri="{FF2B5EF4-FFF2-40B4-BE49-F238E27FC236}">
                <a16:creationId xmlns:a16="http://schemas.microsoft.com/office/drawing/2014/main" id="{918492E2-9E9A-135E-6630-53E1B04AD1BF}"/>
              </a:ext>
            </a:extLst>
          </p:cNvPr>
          <p:cNvSpPr/>
          <p:nvPr/>
        </p:nvSpPr>
        <p:spPr>
          <a:xfrm flipV="1">
            <a:off x="412017" y="2046473"/>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0B7EC3D9-4C80-27EC-5968-C6856A5544F2}"/>
              </a:ext>
            </a:extLst>
          </p:cNvPr>
          <p:cNvSpPr/>
          <p:nvPr/>
        </p:nvSpPr>
        <p:spPr>
          <a:xfrm flipV="1">
            <a:off x="412017" y="1848837"/>
            <a:ext cx="1094907" cy="103263"/>
          </a:xfrm>
          <a:custGeom>
            <a:avLst/>
            <a:gdLst>
              <a:gd name="connsiteX0" fmla="*/ 0 w 1417562"/>
              <a:gd name="connsiteY0" fmla="*/ 150132 h 199504"/>
              <a:gd name="connsiteX1" fmla="*/ 217714 w 1417562"/>
              <a:gd name="connsiteY1" fmla="*/ 151 h 199504"/>
              <a:gd name="connsiteX2" fmla="*/ 353181 w 1417562"/>
              <a:gd name="connsiteY2" fmla="*/ 174322 h 199504"/>
              <a:gd name="connsiteX3" fmla="*/ 556381 w 1417562"/>
              <a:gd name="connsiteY3" fmla="*/ 4989 h 199504"/>
              <a:gd name="connsiteX4" fmla="*/ 720876 w 1417562"/>
              <a:gd name="connsiteY4" fmla="*/ 174322 h 199504"/>
              <a:gd name="connsiteX5" fmla="*/ 880533 w 1417562"/>
              <a:gd name="connsiteY5" fmla="*/ 38856 h 199504"/>
              <a:gd name="connsiteX6" fmla="*/ 1064381 w 1417562"/>
              <a:gd name="connsiteY6" fmla="*/ 193675 h 199504"/>
              <a:gd name="connsiteX7" fmla="*/ 1224038 w 1417562"/>
              <a:gd name="connsiteY7" fmla="*/ 58208 h 199504"/>
              <a:gd name="connsiteX8" fmla="*/ 1335314 w 1417562"/>
              <a:gd name="connsiteY8" fmla="*/ 198513 h 199504"/>
              <a:gd name="connsiteX9" fmla="*/ 1417562 w 1417562"/>
              <a:gd name="connsiteY9" fmla="*/ 121103 h 19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62" h="199504">
                <a:moveTo>
                  <a:pt x="0" y="150132"/>
                </a:moveTo>
                <a:cubicBezTo>
                  <a:pt x="79425" y="73125"/>
                  <a:pt x="158851" y="-3881"/>
                  <a:pt x="217714" y="151"/>
                </a:cubicBezTo>
                <a:cubicBezTo>
                  <a:pt x="276578" y="4183"/>
                  <a:pt x="296737" y="173516"/>
                  <a:pt x="353181" y="174322"/>
                </a:cubicBezTo>
                <a:cubicBezTo>
                  <a:pt x="409625" y="175128"/>
                  <a:pt x="495099" y="4989"/>
                  <a:pt x="556381" y="4989"/>
                </a:cubicBezTo>
                <a:cubicBezTo>
                  <a:pt x="617663" y="4989"/>
                  <a:pt x="666851" y="168678"/>
                  <a:pt x="720876" y="174322"/>
                </a:cubicBezTo>
                <a:cubicBezTo>
                  <a:pt x="774901" y="179966"/>
                  <a:pt x="823282" y="35631"/>
                  <a:pt x="880533" y="38856"/>
                </a:cubicBezTo>
                <a:cubicBezTo>
                  <a:pt x="937784" y="42081"/>
                  <a:pt x="1007130" y="190450"/>
                  <a:pt x="1064381" y="193675"/>
                </a:cubicBezTo>
                <a:cubicBezTo>
                  <a:pt x="1121632" y="196900"/>
                  <a:pt x="1178883" y="57402"/>
                  <a:pt x="1224038" y="58208"/>
                </a:cubicBezTo>
                <a:cubicBezTo>
                  <a:pt x="1269193" y="59014"/>
                  <a:pt x="1303060" y="188031"/>
                  <a:pt x="1335314" y="198513"/>
                </a:cubicBezTo>
                <a:cubicBezTo>
                  <a:pt x="1367568" y="208995"/>
                  <a:pt x="1355473" y="133198"/>
                  <a:pt x="1417562" y="121103"/>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385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 [2] </a:t>
            </a:r>
            <a:r>
              <a:rPr lang="en-US" sz="1200" dirty="0" err="1">
                <a:solidFill>
                  <a:schemeClr val="tx2"/>
                </a:solidFill>
                <a:latin typeface="Baskerville Old Face" panose="02020602080505020303" pitchFamily="18" charset="0"/>
              </a:rPr>
              <a:t>Dambre</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Sci. Rep. (2012)</a:t>
            </a:r>
            <a:endParaRPr lang="en-US" sz="1200" i="1" dirty="0">
              <a:solidFill>
                <a:schemeClr val="tx2"/>
              </a:solidFill>
              <a:latin typeface="Baskerville Old Face" panose="02020602080505020303" pitchFamily="18" charset="0"/>
            </a:endParaRPr>
          </a:p>
        </p:txBody>
      </p:sp>
      <p:pic>
        <p:nvPicPr>
          <p:cNvPr id="6" name="Picture 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bm{u})$&#10;}&#10;&#10;&#10;\end{document}" title="IguanaTex Bitmap Display">
            <a:extLst>
              <a:ext uri="{FF2B5EF4-FFF2-40B4-BE49-F238E27FC236}">
                <a16:creationId xmlns:a16="http://schemas.microsoft.com/office/drawing/2014/main" id="{63A3D07E-3152-DAA5-8F50-8F47934D6E1B}"/>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453628" y="1656817"/>
            <a:ext cx="651052" cy="342008"/>
          </a:xfrm>
          <a:prstGeom prst="rect">
            <a:avLst/>
          </a:prstGeom>
        </p:spPr>
      </p:pic>
      <p:sp>
        <p:nvSpPr>
          <p:cNvPr id="11" name="Title 1 2 4 2 1">
            <a:extLst>
              <a:ext uri="{FF2B5EF4-FFF2-40B4-BE49-F238E27FC236}">
                <a16:creationId xmlns:a16="http://schemas.microsoft.com/office/drawing/2014/main" id="{1A08D8B7-35E0-6FC1-BAEA-8AF11E4EE191}"/>
              </a:ext>
            </a:extLst>
          </p:cNvPr>
          <p:cNvSpPr txBox="1">
            <a:spLocks/>
          </p:cNvSpPr>
          <p:nvPr/>
        </p:nvSpPr>
        <p:spPr>
          <a:xfrm>
            <a:off x="9288231" y="1118407"/>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Target</a:t>
            </a:r>
          </a:p>
        </p:txBody>
      </p:sp>
      <p:cxnSp>
        <p:nvCxnSpPr>
          <p:cNvPr id="19" name="Straight Connector 18">
            <a:extLst>
              <a:ext uri="{FF2B5EF4-FFF2-40B4-BE49-F238E27FC236}">
                <a16:creationId xmlns:a16="http://schemas.microsoft.com/office/drawing/2014/main" id="{56A5FADD-F057-6A51-D27E-6A73B0E2BFCA}"/>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 1">
            <a:extLst>
              <a:ext uri="{FF2B5EF4-FFF2-40B4-BE49-F238E27FC236}">
                <a16:creationId xmlns:a16="http://schemas.microsoft.com/office/drawing/2014/main" id="{88413AB8-A8E6-0168-0BF2-A5BD82C95640}"/>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sp>
        <p:nvSpPr>
          <p:cNvPr id="49" name="Title 1 2 4 2 3">
            <a:extLst>
              <a:ext uri="{FF2B5EF4-FFF2-40B4-BE49-F238E27FC236}">
                <a16:creationId xmlns:a16="http://schemas.microsoft.com/office/drawing/2014/main" id="{4D127725-93D4-98EA-1FA1-C3CC7011C470}"/>
              </a:ext>
            </a:extLst>
          </p:cNvPr>
          <p:cNvSpPr txBox="1">
            <a:spLocks/>
          </p:cNvSpPr>
          <p:nvPr/>
        </p:nvSpPr>
        <p:spPr>
          <a:xfrm>
            <a:off x="9288231" y="2112629"/>
            <a:ext cx="1536400"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Estimate</a:t>
            </a:r>
          </a:p>
        </p:txBody>
      </p:sp>
      <p:sp>
        <p:nvSpPr>
          <p:cNvPr id="56" name="TextBox 55">
            <a:extLst>
              <a:ext uri="{FF2B5EF4-FFF2-40B4-BE49-F238E27FC236}">
                <a16:creationId xmlns:a16="http://schemas.microsoft.com/office/drawing/2014/main" id="{924944FC-13A7-01D8-D94C-F3A167FA386D}"/>
              </a:ext>
            </a:extLst>
          </p:cNvPr>
          <p:cNvSpPr txBox="1"/>
          <p:nvPr/>
        </p:nvSpPr>
        <p:spPr>
          <a:xfrm>
            <a:off x="701697" y="645843"/>
            <a:ext cx="10044860" cy="646331"/>
          </a:xfrm>
          <a:prstGeom prst="rect">
            <a:avLst/>
          </a:prstGeom>
          <a:noFill/>
        </p:spPr>
        <p:txBody>
          <a:bodyPr wrap="square" rtlCol="0">
            <a:spAutoFit/>
          </a:bodyPr>
          <a:lstStyle/>
          <a:p>
            <a:pPr algn="l"/>
            <a:r>
              <a:rPr lang="en-US" dirty="0">
                <a:solidFill>
                  <a:srgbClr val="DB9132"/>
                </a:solidFill>
                <a:latin typeface="Baskerville Old Face" panose="02020602080505020303" pitchFamily="18" charset="0"/>
              </a:rPr>
              <a:t>Function-based approach to learning </a:t>
            </a:r>
            <a:r>
              <a:rPr lang="en-US" dirty="0">
                <a:solidFill>
                  <a:schemeClr val="tx2"/>
                </a:solidFill>
                <a:latin typeface="Baskerville Old Face" panose="02020602080505020303" pitchFamily="18" charset="0"/>
              </a:rPr>
              <a:t>(in contrast to task-based)</a:t>
            </a:r>
            <a:endParaRPr lang="en-US" sz="1800" dirty="0">
              <a:solidFill>
                <a:srgbClr val="DB9132"/>
              </a:solidFill>
              <a:latin typeface="Baskerville Old Face" panose="02020602080505020303" pitchFamily="18" charset="0"/>
            </a:endParaRPr>
          </a:p>
          <a:p>
            <a:endParaRPr lang="en-US" dirty="0"/>
          </a:p>
        </p:txBody>
      </p:sp>
      <p:pic>
        <p:nvPicPr>
          <p:cNvPr id="57" name="Picture 56">
            <a:extLst>
              <a:ext uri="{FF2B5EF4-FFF2-40B4-BE49-F238E27FC236}">
                <a16:creationId xmlns:a16="http://schemas.microsoft.com/office/drawing/2014/main" id="{9E11288C-1744-3130-4E17-20064F5DCD29}"/>
              </a:ext>
            </a:extLst>
          </p:cNvPr>
          <p:cNvPicPr>
            <a:picLocks noChangeAspect="1"/>
          </p:cNvPicPr>
          <p:nvPr/>
        </p:nvPicPr>
        <p:blipFill>
          <a:blip r:embed="rId7"/>
          <a:stretch>
            <a:fillRect/>
          </a:stretch>
        </p:blipFill>
        <p:spPr>
          <a:xfrm>
            <a:off x="2942785" y="1221608"/>
            <a:ext cx="6306430" cy="1848108"/>
          </a:xfrm>
          <a:prstGeom prst="rect">
            <a:avLst/>
          </a:prstGeom>
        </p:spPr>
      </p:pic>
      <p:sp>
        <p:nvSpPr>
          <p:cNvPr id="58" name="Title 1 2 2">
            <a:extLst>
              <a:ext uri="{FF2B5EF4-FFF2-40B4-BE49-F238E27FC236}">
                <a16:creationId xmlns:a16="http://schemas.microsoft.com/office/drawing/2014/main" id="{E3CE5218-7E00-C521-2473-619F5B18A26C}"/>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59" name="Title 1 2 3 2">
            <a:extLst>
              <a:ext uri="{FF2B5EF4-FFF2-40B4-BE49-F238E27FC236}">
                <a16:creationId xmlns:a16="http://schemas.microsoft.com/office/drawing/2014/main" id="{88F4CD2F-60E8-7100-9D4C-A00CC62718A9}"/>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60" name="Title 1 2 4 1">
            <a:extLst>
              <a:ext uri="{FF2B5EF4-FFF2-40B4-BE49-F238E27FC236}">
                <a16:creationId xmlns:a16="http://schemas.microsoft.com/office/drawing/2014/main" id="{B1C68117-B3E7-E063-B280-0B7B79B50AF0}"/>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61" name="Picture 6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768494B1-045B-5052-8C7E-475BB5F76FB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62" name="Picture 6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043DE6F-7F9A-5325-4AA3-5B525559555A}"/>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pic>
        <p:nvPicPr>
          <p:cNvPr id="66" name="Picture 6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_{\bm{W}}(\bm{u}) = \bm{W}\cdot\bar{\bm{X}}(\bm{u})$&#10;}&#10;&#10;&#10;\end{document}" title="IguanaTex Bitmap Display">
            <a:extLst>
              <a:ext uri="{FF2B5EF4-FFF2-40B4-BE49-F238E27FC236}">
                <a16:creationId xmlns:a16="http://schemas.microsoft.com/office/drawing/2014/main" id="{070A551A-E6F2-EF75-8AD1-933E1B1ECAB6}"/>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9468206" y="2630495"/>
            <a:ext cx="2295768" cy="291985"/>
          </a:xfrm>
          <a:prstGeom prst="rect">
            <a:avLst/>
          </a:prstGeom>
        </p:spPr>
      </p:pic>
    </p:spTree>
    <p:extLst>
      <p:ext uri="{BB962C8B-B14F-4D97-AF65-F5344CB8AC3E}">
        <p14:creationId xmlns:p14="http://schemas.microsoft.com/office/powerpoint/2010/main" val="205148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 [2] </a:t>
            </a:r>
            <a:r>
              <a:rPr lang="en-US" sz="1200" dirty="0" err="1">
                <a:solidFill>
                  <a:schemeClr val="tx2"/>
                </a:solidFill>
                <a:latin typeface="Baskerville Old Face" panose="02020602080505020303" pitchFamily="18" charset="0"/>
              </a:rPr>
              <a:t>Dambre</a:t>
            </a:r>
            <a:r>
              <a:rPr lang="en-US" sz="1200" dirty="0">
                <a:solidFill>
                  <a:schemeClr val="tx2"/>
                </a:solidFill>
                <a:latin typeface="Baskerville Old Face" panose="02020602080505020303" pitchFamily="18" charset="0"/>
              </a:rPr>
              <a:t>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 Sci. Rep. (2012)</a:t>
            </a:r>
            <a:endParaRPr lang="en-US" sz="1200" i="1" dirty="0">
              <a:solidFill>
                <a:schemeClr val="tx2"/>
              </a:solidFill>
              <a:latin typeface="Baskerville Old Face" panose="02020602080505020303" pitchFamily="18" charset="0"/>
            </a:endParaRPr>
          </a:p>
        </p:txBody>
      </p:sp>
      <p:pic>
        <p:nvPicPr>
          <p:cNvPr id="6" name="Picture 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bm{u})$&#10;}&#10;&#10;&#10;\end{document}" title="IguanaTex Bitmap Display">
            <a:extLst>
              <a:ext uri="{FF2B5EF4-FFF2-40B4-BE49-F238E27FC236}">
                <a16:creationId xmlns:a16="http://schemas.microsoft.com/office/drawing/2014/main" id="{63A3D07E-3152-DAA5-8F50-8F47934D6E1B}"/>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9453628" y="1656817"/>
            <a:ext cx="651052" cy="342008"/>
          </a:xfrm>
          <a:prstGeom prst="rect">
            <a:avLst/>
          </a:prstGeom>
        </p:spPr>
      </p:pic>
      <p:sp>
        <p:nvSpPr>
          <p:cNvPr id="11" name="Title 1 2 4 2 1">
            <a:extLst>
              <a:ext uri="{FF2B5EF4-FFF2-40B4-BE49-F238E27FC236}">
                <a16:creationId xmlns:a16="http://schemas.microsoft.com/office/drawing/2014/main" id="{1A08D8B7-35E0-6FC1-BAEA-8AF11E4EE191}"/>
              </a:ext>
            </a:extLst>
          </p:cNvPr>
          <p:cNvSpPr txBox="1">
            <a:spLocks/>
          </p:cNvSpPr>
          <p:nvPr/>
        </p:nvSpPr>
        <p:spPr>
          <a:xfrm>
            <a:off x="9288231" y="1118407"/>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Target</a:t>
            </a:r>
          </a:p>
        </p:txBody>
      </p:sp>
      <p:cxnSp>
        <p:nvCxnSpPr>
          <p:cNvPr id="19" name="Straight Connector 18">
            <a:extLst>
              <a:ext uri="{FF2B5EF4-FFF2-40B4-BE49-F238E27FC236}">
                <a16:creationId xmlns:a16="http://schemas.microsoft.com/office/drawing/2014/main" id="{56A5FADD-F057-6A51-D27E-6A73B0E2BFCA}"/>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 1">
            <a:extLst>
              <a:ext uri="{FF2B5EF4-FFF2-40B4-BE49-F238E27FC236}">
                <a16:creationId xmlns:a16="http://schemas.microsoft.com/office/drawing/2014/main" id="{88413AB8-A8E6-0168-0BF2-A5BD82C95640}"/>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sp>
        <p:nvSpPr>
          <p:cNvPr id="49" name="Title 1 2 4 2 3">
            <a:extLst>
              <a:ext uri="{FF2B5EF4-FFF2-40B4-BE49-F238E27FC236}">
                <a16:creationId xmlns:a16="http://schemas.microsoft.com/office/drawing/2014/main" id="{4D127725-93D4-98EA-1FA1-C3CC7011C470}"/>
              </a:ext>
            </a:extLst>
          </p:cNvPr>
          <p:cNvSpPr txBox="1">
            <a:spLocks/>
          </p:cNvSpPr>
          <p:nvPr/>
        </p:nvSpPr>
        <p:spPr>
          <a:xfrm>
            <a:off x="9288231" y="2112629"/>
            <a:ext cx="1536400"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Estimate</a:t>
            </a:r>
          </a:p>
        </p:txBody>
      </p:sp>
      <p:sp>
        <p:nvSpPr>
          <p:cNvPr id="54" name="Title 1 2 3 1">
            <a:extLst>
              <a:ext uri="{FF2B5EF4-FFF2-40B4-BE49-F238E27FC236}">
                <a16:creationId xmlns:a16="http://schemas.microsoft.com/office/drawing/2014/main" id="{A781BDEE-2C84-3800-5D58-D3FD4F5E8481}"/>
              </a:ext>
            </a:extLst>
          </p:cNvPr>
          <p:cNvSpPr txBox="1">
            <a:spLocks/>
          </p:cNvSpPr>
          <p:nvPr/>
        </p:nvSpPr>
        <p:spPr>
          <a:xfrm>
            <a:off x="5192795" y="3710189"/>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44546A"/>
                </a:solidFill>
                <a:latin typeface="Baskerville Old Face" panose="02020602080505020303" pitchFamily="18" charset="0"/>
              </a:rPr>
              <a:t>QRC</a:t>
            </a:r>
            <a:endParaRPr lang="en-US" sz="2400" baseline="30000" dirty="0">
              <a:solidFill>
                <a:srgbClr val="44546A"/>
              </a:solidFill>
              <a:latin typeface="Baskerville Old Face" panose="02020602080505020303" pitchFamily="18" charset="0"/>
            </a:endParaRPr>
          </a:p>
        </p:txBody>
      </p:sp>
      <p:sp>
        <p:nvSpPr>
          <p:cNvPr id="55" name="Arc 54">
            <a:extLst>
              <a:ext uri="{FF2B5EF4-FFF2-40B4-BE49-F238E27FC236}">
                <a16:creationId xmlns:a16="http://schemas.microsoft.com/office/drawing/2014/main" id="{CCBE6A8A-45A8-5FD7-9023-BD54DDB4DFB2}"/>
              </a:ext>
            </a:extLst>
          </p:cNvPr>
          <p:cNvSpPr/>
          <p:nvPr/>
        </p:nvSpPr>
        <p:spPr>
          <a:xfrm rot="6966388" flipV="1">
            <a:off x="5022898" y="3207967"/>
            <a:ext cx="469296" cy="927960"/>
          </a:xfrm>
          <a:prstGeom prst="arc">
            <a:avLst>
              <a:gd name="adj1" fmla="val 14403370"/>
              <a:gd name="adj2" fmla="val 0"/>
            </a:avLst>
          </a:prstGeom>
          <a:ln w="38100">
            <a:solidFill>
              <a:srgbClr val="44546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924944FC-13A7-01D8-D94C-F3A167FA386D}"/>
              </a:ext>
            </a:extLst>
          </p:cNvPr>
          <p:cNvSpPr txBox="1"/>
          <p:nvPr/>
        </p:nvSpPr>
        <p:spPr>
          <a:xfrm>
            <a:off x="701697" y="645843"/>
            <a:ext cx="10044860" cy="646331"/>
          </a:xfrm>
          <a:prstGeom prst="rect">
            <a:avLst/>
          </a:prstGeom>
          <a:noFill/>
        </p:spPr>
        <p:txBody>
          <a:bodyPr wrap="square" rtlCol="0">
            <a:spAutoFit/>
          </a:bodyPr>
          <a:lstStyle/>
          <a:p>
            <a:pPr algn="l"/>
            <a:r>
              <a:rPr lang="en-US" dirty="0">
                <a:solidFill>
                  <a:srgbClr val="DB9132"/>
                </a:solidFill>
                <a:latin typeface="Baskerville Old Face" panose="02020602080505020303" pitchFamily="18" charset="0"/>
              </a:rPr>
              <a:t>Function-based approach to learning </a:t>
            </a:r>
            <a:r>
              <a:rPr lang="en-US" dirty="0">
                <a:solidFill>
                  <a:schemeClr val="tx2"/>
                </a:solidFill>
                <a:latin typeface="Baskerville Old Face" panose="02020602080505020303" pitchFamily="18" charset="0"/>
              </a:rPr>
              <a:t>(in contrast to task-based)</a:t>
            </a:r>
            <a:endParaRPr lang="en-US" sz="1800" dirty="0">
              <a:solidFill>
                <a:srgbClr val="DB9132"/>
              </a:solidFill>
              <a:latin typeface="Baskerville Old Face" panose="02020602080505020303" pitchFamily="18" charset="0"/>
            </a:endParaRPr>
          </a:p>
          <a:p>
            <a:endParaRPr lang="en-US" dirty="0"/>
          </a:p>
        </p:txBody>
      </p:sp>
      <p:pic>
        <p:nvPicPr>
          <p:cNvPr id="57" name="Picture 56">
            <a:extLst>
              <a:ext uri="{FF2B5EF4-FFF2-40B4-BE49-F238E27FC236}">
                <a16:creationId xmlns:a16="http://schemas.microsoft.com/office/drawing/2014/main" id="{9E11288C-1744-3130-4E17-20064F5DCD29}"/>
              </a:ext>
            </a:extLst>
          </p:cNvPr>
          <p:cNvPicPr>
            <a:picLocks noChangeAspect="1"/>
          </p:cNvPicPr>
          <p:nvPr/>
        </p:nvPicPr>
        <p:blipFill>
          <a:blip r:embed="rId8"/>
          <a:stretch>
            <a:fillRect/>
          </a:stretch>
        </p:blipFill>
        <p:spPr>
          <a:xfrm>
            <a:off x="2942785" y="1221608"/>
            <a:ext cx="6306430" cy="1848108"/>
          </a:xfrm>
          <a:prstGeom prst="rect">
            <a:avLst/>
          </a:prstGeom>
        </p:spPr>
      </p:pic>
      <p:sp>
        <p:nvSpPr>
          <p:cNvPr id="58" name="Title 1 2 2">
            <a:extLst>
              <a:ext uri="{FF2B5EF4-FFF2-40B4-BE49-F238E27FC236}">
                <a16:creationId xmlns:a16="http://schemas.microsoft.com/office/drawing/2014/main" id="{E3CE5218-7E00-C521-2473-619F5B18A26C}"/>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59" name="Title 1 2 3 2">
            <a:extLst>
              <a:ext uri="{FF2B5EF4-FFF2-40B4-BE49-F238E27FC236}">
                <a16:creationId xmlns:a16="http://schemas.microsoft.com/office/drawing/2014/main" id="{88F4CD2F-60E8-7100-9D4C-A00CC62718A9}"/>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60" name="Title 1 2 4 1">
            <a:extLst>
              <a:ext uri="{FF2B5EF4-FFF2-40B4-BE49-F238E27FC236}">
                <a16:creationId xmlns:a16="http://schemas.microsoft.com/office/drawing/2014/main" id="{B1C68117-B3E7-E063-B280-0B7B79B50AF0}"/>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61" name="Picture 6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768494B1-045B-5052-8C7E-475BB5F76FBB}"/>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62" name="Picture 6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043DE6F-7F9A-5325-4AA3-5B525559555A}"/>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pic>
        <p:nvPicPr>
          <p:cNvPr id="65" name="Picture 6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theta}$&#10;}&#10;&#10;&#10;\end{document}" title="IguanaTex Bitmap Display">
            <a:extLst>
              <a:ext uri="{FF2B5EF4-FFF2-40B4-BE49-F238E27FC236}">
                <a16:creationId xmlns:a16="http://schemas.microsoft.com/office/drawing/2014/main" id="{E148692B-110C-FD91-EEB4-A81B6B5099CC}"/>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555302" y="2467020"/>
            <a:ext cx="166008" cy="231225"/>
          </a:xfrm>
          <a:prstGeom prst="rect">
            <a:avLst/>
          </a:prstGeom>
        </p:spPr>
      </p:pic>
      <p:pic>
        <p:nvPicPr>
          <p:cNvPr id="2" name="Picture 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_{\bm{W}}(\bm{u}) = \bm{W}\cdot\bar{\bm{X}}(\bm{u})$&#10;}&#10;&#10;&#10;\end{document}" title="IguanaTex Bitmap Display">
            <a:extLst>
              <a:ext uri="{FF2B5EF4-FFF2-40B4-BE49-F238E27FC236}">
                <a16:creationId xmlns:a16="http://schemas.microsoft.com/office/drawing/2014/main" id="{E1268AA8-84D1-B171-452F-8A43DB534047}"/>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9468206" y="2630495"/>
            <a:ext cx="2295768" cy="291985"/>
          </a:xfrm>
          <a:prstGeom prst="rect">
            <a:avLst/>
          </a:prstGeom>
        </p:spPr>
      </p:pic>
    </p:spTree>
    <p:extLst>
      <p:ext uri="{BB962C8B-B14F-4D97-AF65-F5344CB8AC3E}">
        <p14:creationId xmlns:p14="http://schemas.microsoft.com/office/powerpoint/2010/main" val="360217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D8B9"/>
        </a:solidFill>
        <a:effectLst/>
      </p:bgPr>
    </p:bg>
    <p:spTree>
      <p:nvGrpSpPr>
        <p:cNvPr id="1" name=""/>
        <p:cNvGrpSpPr/>
        <p:nvPr/>
      </p:nvGrpSpPr>
      <p:grpSpPr>
        <a:xfrm>
          <a:off x="0" y="0"/>
          <a:ext cx="0" cy="0"/>
          <a:chOff x="0" y="0"/>
          <a:chExt cx="0" cy="0"/>
        </a:xfrm>
      </p:grpSpPr>
      <p:sp>
        <p:nvSpPr>
          <p:cNvPr id="18" name="Title 1 2 6">
            <a:extLst>
              <a:ext uri="{FF2B5EF4-FFF2-40B4-BE49-F238E27FC236}">
                <a16:creationId xmlns:a16="http://schemas.microsoft.com/office/drawing/2014/main" id="{97C877A6-B547-5416-E1EC-6755E4DC3C02}"/>
              </a:ext>
            </a:extLst>
          </p:cNvPr>
          <p:cNvSpPr txBox="1">
            <a:spLocks/>
          </p:cNvSpPr>
          <p:nvPr/>
        </p:nvSpPr>
        <p:spPr>
          <a:xfrm>
            <a:off x="0" y="6426088"/>
            <a:ext cx="9650002"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tx2"/>
                </a:solidFill>
                <a:latin typeface="Baskerville Old Face" panose="02020602080505020303" pitchFamily="18" charset="0"/>
              </a:rPr>
              <a:t>[1] Wright, Onodera </a:t>
            </a:r>
            <a:r>
              <a:rPr lang="en-US" sz="1200" i="1" dirty="0">
                <a:solidFill>
                  <a:schemeClr val="tx2"/>
                </a:solidFill>
                <a:latin typeface="Baskerville Old Face" panose="02020602080505020303" pitchFamily="18" charset="0"/>
              </a:rPr>
              <a:t>et al.</a:t>
            </a:r>
            <a:r>
              <a:rPr lang="en-US" sz="1200" dirty="0">
                <a:solidFill>
                  <a:schemeClr val="tx2"/>
                </a:solidFill>
                <a:latin typeface="Baskerville Old Face" panose="02020602080505020303" pitchFamily="18" charset="0"/>
              </a:rPr>
              <a:t>,</a:t>
            </a:r>
            <a:r>
              <a:rPr lang="en-US" sz="1200" i="1" dirty="0">
                <a:solidFill>
                  <a:schemeClr val="tx2"/>
                </a:solidFill>
                <a:latin typeface="Baskerville Old Face" panose="02020602080505020303" pitchFamily="18" charset="0"/>
              </a:rPr>
              <a:t> </a:t>
            </a:r>
            <a:r>
              <a:rPr lang="en-US" sz="1200" dirty="0">
                <a:solidFill>
                  <a:schemeClr val="tx2"/>
                </a:solidFill>
                <a:latin typeface="Baskerville Old Face" panose="02020602080505020303" pitchFamily="18" charset="0"/>
              </a:rPr>
              <a:t>Nature (2022)</a:t>
            </a:r>
            <a:endParaRPr lang="en-US" sz="1200" i="1" dirty="0">
              <a:solidFill>
                <a:schemeClr val="tx2"/>
              </a:solidFill>
              <a:latin typeface="Baskerville Old Face" panose="02020602080505020303" pitchFamily="18" charset="0"/>
            </a:endParaRPr>
          </a:p>
        </p:txBody>
      </p:sp>
      <p:pic>
        <p:nvPicPr>
          <p:cNvPr id="6" name="Picture 5"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bm{u})$&#10;}&#10;&#10;&#10;\end{document}" title="IguanaTex Bitmap Display">
            <a:extLst>
              <a:ext uri="{FF2B5EF4-FFF2-40B4-BE49-F238E27FC236}">
                <a16:creationId xmlns:a16="http://schemas.microsoft.com/office/drawing/2014/main" id="{63A3D07E-3152-DAA5-8F50-8F47934D6E1B}"/>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453628" y="1656817"/>
            <a:ext cx="651052" cy="342008"/>
          </a:xfrm>
          <a:prstGeom prst="rect">
            <a:avLst/>
          </a:prstGeom>
        </p:spPr>
      </p:pic>
      <p:sp>
        <p:nvSpPr>
          <p:cNvPr id="11" name="Title 1 2 4 2 1">
            <a:extLst>
              <a:ext uri="{FF2B5EF4-FFF2-40B4-BE49-F238E27FC236}">
                <a16:creationId xmlns:a16="http://schemas.microsoft.com/office/drawing/2014/main" id="{1A08D8B7-35E0-6FC1-BAEA-8AF11E4EE191}"/>
              </a:ext>
            </a:extLst>
          </p:cNvPr>
          <p:cNvSpPr txBox="1">
            <a:spLocks/>
          </p:cNvSpPr>
          <p:nvPr/>
        </p:nvSpPr>
        <p:spPr>
          <a:xfrm>
            <a:off x="9288231" y="1118407"/>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Target</a:t>
            </a:r>
          </a:p>
        </p:txBody>
      </p:sp>
      <p:cxnSp>
        <p:nvCxnSpPr>
          <p:cNvPr id="19" name="Straight Connector 18">
            <a:extLst>
              <a:ext uri="{FF2B5EF4-FFF2-40B4-BE49-F238E27FC236}">
                <a16:creationId xmlns:a16="http://schemas.microsoft.com/office/drawing/2014/main" id="{56A5FADD-F057-6A51-D27E-6A73B0E2BFCA}"/>
              </a:ext>
            </a:extLst>
          </p:cNvPr>
          <p:cNvCxnSpPr>
            <a:cxnSpLocks/>
          </p:cNvCxnSpPr>
          <p:nvPr/>
        </p:nvCxnSpPr>
        <p:spPr>
          <a:xfrm flipH="1">
            <a:off x="0" y="492736"/>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 1">
            <a:extLst>
              <a:ext uri="{FF2B5EF4-FFF2-40B4-BE49-F238E27FC236}">
                <a16:creationId xmlns:a16="http://schemas.microsoft.com/office/drawing/2014/main" id="{88413AB8-A8E6-0168-0BF2-A5BD82C95640}"/>
              </a:ext>
            </a:extLst>
          </p:cNvPr>
          <p:cNvSpPr txBox="1">
            <a:spLocks/>
          </p:cNvSpPr>
          <p:nvPr/>
        </p:nvSpPr>
        <p:spPr>
          <a:xfrm>
            <a:off x="2850092" y="38021"/>
            <a:ext cx="6491816"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2"/>
                </a:solidFill>
                <a:latin typeface="Baskerville Old Face" panose="02020602080505020303" pitchFamily="18" charset="0"/>
              </a:rPr>
              <a:t>Quantum Limit of PNNs</a:t>
            </a:r>
          </a:p>
        </p:txBody>
      </p:sp>
      <p:pic>
        <p:nvPicPr>
          <p:cNvPr id="5" name="Picture 4" descr="\documentclass{article}&#10;\usepackage{amsmath}&#10;\usepackage{amssymb}&#10;\usepackage{bm}&#10;\usepackage{color}&#10;\pagestyle{empty}&#10;&#10;\definecolor{thisblue}{RGB}{68,84,106}&#10;\definecolor{thisdg}{RGB}{66,69,48}&#10;\definecolor{thisorange}{RGB}{219,145,50}&#10;\definecolor{thislg}{RGB}{159,156,125}&#10;\definecolor{thisbrown}{RGB}{201,168,135}&#10;&#10;\begin{document}&#10;&#10;{\color{thisblue}&#10;\begin{equation*}&#10;C(f) = 1 - \min_{\bm{W}} \frac{\mathbb{E}_{\bm{u}}[(f(\bm{u})-f_{\bm{W}}(\bm{u}))^2]}{\mathbb{E}_{\bm{u}}[f(\bm{u})^2]}&#10;\end{equation*}&#10;}&#10;&#10;&#10;&#10;&#10;\end{document}" title="IguanaTex Bitmap Display">
            <a:extLst>
              <a:ext uri="{FF2B5EF4-FFF2-40B4-BE49-F238E27FC236}">
                <a16:creationId xmlns:a16="http://schemas.microsoft.com/office/drawing/2014/main" id="{7E24AB94-E01D-4508-391C-A9BA1FB9FFED}"/>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2234452" y="4628612"/>
            <a:ext cx="4721952" cy="700509"/>
          </a:xfrm>
          <a:prstGeom prst="rect">
            <a:avLst/>
          </a:prstGeom>
        </p:spPr>
      </p:pic>
      <p:sp>
        <p:nvSpPr>
          <p:cNvPr id="41" name="Title 1 2 4 2 2">
            <a:extLst>
              <a:ext uri="{FF2B5EF4-FFF2-40B4-BE49-F238E27FC236}">
                <a16:creationId xmlns:a16="http://schemas.microsoft.com/office/drawing/2014/main" id="{DCC4172A-0561-C876-CBA4-52B0BA9AD387}"/>
              </a:ext>
            </a:extLst>
          </p:cNvPr>
          <p:cNvSpPr txBox="1">
            <a:spLocks/>
          </p:cNvSpPr>
          <p:nvPr/>
        </p:nvSpPr>
        <p:spPr>
          <a:xfrm>
            <a:off x="7967829" y="4539682"/>
            <a:ext cx="3458270" cy="93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solidFill>
                  <a:schemeClr val="tx2"/>
                </a:solidFill>
                <a:latin typeface="Baskerville Old Face" panose="02020602080505020303" pitchFamily="18" charset="0"/>
              </a:rPr>
              <a:t>Capacity: depends on mean squared error in approximating a target function using stochastic outputs</a:t>
            </a:r>
          </a:p>
        </p:txBody>
      </p:sp>
      <p:pic>
        <p:nvPicPr>
          <p:cNvPr id="8" name="Picture 7"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_{\bm{W}}(\bm{u}) = \bm{W}\cdot\bar{\bm{X}}(\bm{u})$&#10;}&#10;&#10;&#10;\end{document}" title="IguanaTex Bitmap Display">
            <a:extLst>
              <a:ext uri="{FF2B5EF4-FFF2-40B4-BE49-F238E27FC236}">
                <a16:creationId xmlns:a16="http://schemas.microsoft.com/office/drawing/2014/main" id="{9057F8E8-293A-735F-400D-7F10742C7109}"/>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9468206" y="2630495"/>
            <a:ext cx="2295768" cy="291985"/>
          </a:xfrm>
          <a:prstGeom prst="rect">
            <a:avLst/>
          </a:prstGeom>
        </p:spPr>
      </p:pic>
      <p:sp>
        <p:nvSpPr>
          <p:cNvPr id="49" name="Title 1 2 4 2 3">
            <a:extLst>
              <a:ext uri="{FF2B5EF4-FFF2-40B4-BE49-F238E27FC236}">
                <a16:creationId xmlns:a16="http://schemas.microsoft.com/office/drawing/2014/main" id="{4D127725-93D4-98EA-1FA1-C3CC7011C470}"/>
              </a:ext>
            </a:extLst>
          </p:cNvPr>
          <p:cNvSpPr txBox="1">
            <a:spLocks/>
          </p:cNvSpPr>
          <p:nvPr/>
        </p:nvSpPr>
        <p:spPr>
          <a:xfrm>
            <a:off x="9288231" y="2112629"/>
            <a:ext cx="1536400"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Estimate</a:t>
            </a:r>
          </a:p>
        </p:txBody>
      </p:sp>
      <p:sp>
        <p:nvSpPr>
          <p:cNvPr id="54" name="Title 1 2 3 1">
            <a:extLst>
              <a:ext uri="{FF2B5EF4-FFF2-40B4-BE49-F238E27FC236}">
                <a16:creationId xmlns:a16="http://schemas.microsoft.com/office/drawing/2014/main" id="{A781BDEE-2C84-3800-5D58-D3FD4F5E8481}"/>
              </a:ext>
            </a:extLst>
          </p:cNvPr>
          <p:cNvSpPr txBox="1">
            <a:spLocks/>
          </p:cNvSpPr>
          <p:nvPr/>
        </p:nvSpPr>
        <p:spPr>
          <a:xfrm>
            <a:off x="5192795" y="3710189"/>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44546A"/>
                </a:solidFill>
                <a:latin typeface="Baskerville Old Face" panose="02020602080505020303" pitchFamily="18" charset="0"/>
              </a:rPr>
              <a:t>QRC</a:t>
            </a:r>
            <a:endParaRPr lang="en-US" sz="2400" baseline="30000" dirty="0">
              <a:solidFill>
                <a:srgbClr val="44546A"/>
              </a:solidFill>
              <a:latin typeface="Baskerville Old Face" panose="02020602080505020303" pitchFamily="18" charset="0"/>
            </a:endParaRPr>
          </a:p>
        </p:txBody>
      </p:sp>
      <p:sp>
        <p:nvSpPr>
          <p:cNvPr id="55" name="Arc 54">
            <a:extLst>
              <a:ext uri="{FF2B5EF4-FFF2-40B4-BE49-F238E27FC236}">
                <a16:creationId xmlns:a16="http://schemas.microsoft.com/office/drawing/2014/main" id="{CCBE6A8A-45A8-5FD7-9023-BD54DDB4DFB2}"/>
              </a:ext>
            </a:extLst>
          </p:cNvPr>
          <p:cNvSpPr/>
          <p:nvPr/>
        </p:nvSpPr>
        <p:spPr>
          <a:xfrm rot="6966388" flipV="1">
            <a:off x="5022898" y="3207967"/>
            <a:ext cx="469296" cy="927960"/>
          </a:xfrm>
          <a:prstGeom prst="arc">
            <a:avLst>
              <a:gd name="adj1" fmla="val 14403370"/>
              <a:gd name="adj2" fmla="val 0"/>
            </a:avLst>
          </a:prstGeom>
          <a:ln w="38100">
            <a:solidFill>
              <a:srgbClr val="44546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924944FC-13A7-01D8-D94C-F3A167FA386D}"/>
              </a:ext>
            </a:extLst>
          </p:cNvPr>
          <p:cNvSpPr txBox="1"/>
          <p:nvPr/>
        </p:nvSpPr>
        <p:spPr>
          <a:xfrm>
            <a:off x="701697" y="645843"/>
            <a:ext cx="10044860" cy="646331"/>
          </a:xfrm>
          <a:prstGeom prst="rect">
            <a:avLst/>
          </a:prstGeom>
          <a:noFill/>
        </p:spPr>
        <p:txBody>
          <a:bodyPr wrap="square" rtlCol="0">
            <a:spAutoFit/>
          </a:bodyPr>
          <a:lstStyle/>
          <a:p>
            <a:pPr algn="l"/>
            <a:r>
              <a:rPr lang="en-US" dirty="0">
                <a:solidFill>
                  <a:srgbClr val="DB9132"/>
                </a:solidFill>
                <a:latin typeface="Baskerville Old Face" panose="02020602080505020303" pitchFamily="18" charset="0"/>
              </a:rPr>
              <a:t>Function-based approach to learning </a:t>
            </a:r>
            <a:r>
              <a:rPr lang="en-US" dirty="0">
                <a:solidFill>
                  <a:schemeClr val="tx2"/>
                </a:solidFill>
                <a:latin typeface="Baskerville Old Face" panose="02020602080505020303" pitchFamily="18" charset="0"/>
              </a:rPr>
              <a:t>(in contrast to task-based)</a:t>
            </a:r>
            <a:endParaRPr lang="en-US" sz="1800" dirty="0">
              <a:solidFill>
                <a:srgbClr val="DB9132"/>
              </a:solidFill>
              <a:latin typeface="Baskerville Old Face" panose="02020602080505020303" pitchFamily="18" charset="0"/>
            </a:endParaRPr>
          </a:p>
          <a:p>
            <a:endParaRPr lang="en-US" dirty="0"/>
          </a:p>
        </p:txBody>
      </p:sp>
      <p:pic>
        <p:nvPicPr>
          <p:cNvPr id="57" name="Picture 56">
            <a:extLst>
              <a:ext uri="{FF2B5EF4-FFF2-40B4-BE49-F238E27FC236}">
                <a16:creationId xmlns:a16="http://schemas.microsoft.com/office/drawing/2014/main" id="{9E11288C-1744-3130-4E17-20064F5DCD29}"/>
              </a:ext>
            </a:extLst>
          </p:cNvPr>
          <p:cNvPicPr>
            <a:picLocks noChangeAspect="1"/>
          </p:cNvPicPr>
          <p:nvPr/>
        </p:nvPicPr>
        <p:blipFill>
          <a:blip r:embed="rId11"/>
          <a:stretch>
            <a:fillRect/>
          </a:stretch>
        </p:blipFill>
        <p:spPr>
          <a:xfrm>
            <a:off x="2942785" y="1221608"/>
            <a:ext cx="6306430" cy="1848108"/>
          </a:xfrm>
          <a:prstGeom prst="rect">
            <a:avLst/>
          </a:prstGeom>
        </p:spPr>
      </p:pic>
      <p:sp>
        <p:nvSpPr>
          <p:cNvPr id="58" name="Title 1 2 2">
            <a:extLst>
              <a:ext uri="{FF2B5EF4-FFF2-40B4-BE49-F238E27FC236}">
                <a16:creationId xmlns:a16="http://schemas.microsoft.com/office/drawing/2014/main" id="{E3CE5218-7E00-C521-2473-619F5B18A26C}"/>
              </a:ext>
            </a:extLst>
          </p:cNvPr>
          <p:cNvSpPr txBox="1">
            <a:spLocks/>
          </p:cNvSpPr>
          <p:nvPr/>
        </p:nvSpPr>
        <p:spPr>
          <a:xfrm>
            <a:off x="3145608"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Input</a:t>
            </a:r>
          </a:p>
        </p:txBody>
      </p:sp>
      <p:sp>
        <p:nvSpPr>
          <p:cNvPr id="59" name="Title 1 2 3 2">
            <a:extLst>
              <a:ext uri="{FF2B5EF4-FFF2-40B4-BE49-F238E27FC236}">
                <a16:creationId xmlns:a16="http://schemas.microsoft.com/office/drawing/2014/main" id="{88F4CD2F-60E8-7100-9D4C-A00CC62718A9}"/>
              </a:ext>
            </a:extLst>
          </p:cNvPr>
          <p:cNvSpPr txBox="1">
            <a:spLocks/>
          </p:cNvSpPr>
          <p:nvPr/>
        </p:nvSpPr>
        <p:spPr>
          <a:xfrm>
            <a:off x="5192795" y="3126278"/>
            <a:ext cx="1528515"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DB9132"/>
                </a:solidFill>
                <a:latin typeface="Baskerville Old Face" panose="02020602080505020303" pitchFamily="18" charset="0"/>
              </a:rPr>
              <a:t>PNN</a:t>
            </a:r>
            <a:r>
              <a:rPr lang="en-US" sz="2400" baseline="30000" dirty="0">
                <a:solidFill>
                  <a:srgbClr val="DB9132"/>
                </a:solidFill>
                <a:latin typeface="Baskerville Old Face" panose="02020602080505020303" pitchFamily="18" charset="0"/>
              </a:rPr>
              <a:t>[1]</a:t>
            </a:r>
          </a:p>
        </p:txBody>
      </p:sp>
      <p:sp>
        <p:nvSpPr>
          <p:cNvPr id="60" name="Title 1 2 4 1">
            <a:extLst>
              <a:ext uri="{FF2B5EF4-FFF2-40B4-BE49-F238E27FC236}">
                <a16:creationId xmlns:a16="http://schemas.microsoft.com/office/drawing/2014/main" id="{B1C68117-B3E7-E063-B280-0B7B79B50AF0}"/>
              </a:ext>
            </a:extLst>
          </p:cNvPr>
          <p:cNvSpPr txBox="1">
            <a:spLocks/>
          </p:cNvSpPr>
          <p:nvPr/>
        </p:nvSpPr>
        <p:spPr>
          <a:xfrm>
            <a:off x="7342402" y="3126278"/>
            <a:ext cx="1124734" cy="431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2"/>
                </a:solidFill>
                <a:latin typeface="Baskerville Old Face" panose="02020602080505020303" pitchFamily="18" charset="0"/>
              </a:rPr>
              <a:t>Output</a:t>
            </a:r>
          </a:p>
        </p:txBody>
      </p:sp>
      <p:pic>
        <p:nvPicPr>
          <p:cNvPr id="61" name="Picture 60"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title="IguanaTex Bitmap Display">
            <a:extLst>
              <a:ext uri="{FF2B5EF4-FFF2-40B4-BE49-F238E27FC236}">
                <a16:creationId xmlns:a16="http://schemas.microsoft.com/office/drawing/2014/main" id="{768494B1-045B-5052-8C7E-475BB5F76FBB}"/>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4007233" y="3288477"/>
            <a:ext cx="212210" cy="156582"/>
          </a:xfrm>
          <a:prstGeom prst="rect">
            <a:avLst/>
          </a:prstGeom>
        </p:spPr>
      </p:pic>
      <p:pic>
        <p:nvPicPr>
          <p:cNvPr id="62" name="Picture 61"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title="IguanaTex Bitmap Display">
            <a:extLst>
              <a:ext uri="{FF2B5EF4-FFF2-40B4-BE49-F238E27FC236}">
                <a16:creationId xmlns:a16="http://schemas.microsoft.com/office/drawing/2014/main" id="{6043DE6F-7F9A-5325-4AA3-5B525559555A}"/>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8438561" y="3167876"/>
            <a:ext cx="768775" cy="359684"/>
          </a:xfrm>
          <a:prstGeom prst="rect">
            <a:avLst/>
          </a:prstGeom>
        </p:spPr>
      </p:pic>
      <p:pic>
        <p:nvPicPr>
          <p:cNvPr id="65" name="Picture 64" descr="\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theta}$&#10;}&#10;&#10;&#10;\end{document}" title="IguanaTex Bitmap Display">
            <a:extLst>
              <a:ext uri="{FF2B5EF4-FFF2-40B4-BE49-F238E27FC236}">
                <a16:creationId xmlns:a16="http://schemas.microsoft.com/office/drawing/2014/main" id="{E148692B-110C-FD91-EEB4-A81B6B5099CC}"/>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6555302" y="2467020"/>
            <a:ext cx="166008" cy="231225"/>
          </a:xfrm>
          <a:prstGeom prst="rect">
            <a:avLst/>
          </a:prstGeom>
        </p:spPr>
      </p:pic>
    </p:spTree>
    <p:extLst>
      <p:ext uri="{BB962C8B-B14F-4D97-AF65-F5344CB8AC3E}">
        <p14:creationId xmlns:p14="http://schemas.microsoft.com/office/powerpoint/2010/main" val="1790246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597.833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 = 20 &gt;&#10;\]&#10;}&#10;&#10;&#10;\end{document}"/>
  <p:tag name="IGUANATEXSIZE" val="20"/>
  <p:tag name="IGUANATEXCURSOR" val="352"/>
  <p:tag name="TRANSPARENCY" val="True"/>
  <p:tag name="LATEXENGINEID" val="1"/>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21.5169"/>
  <p:tag name="ORIGINALWIDTH" val="189.026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P_{\delta\bm{\mu}}&#10;\]&#10;}&#10;&#10;&#10;\end{document}"/>
  <p:tag name="IGUANATEXSIZE" val="20"/>
  <p:tag name="IGUANATEXCURSOR" val="324"/>
  <p:tag name="TRANSPARENCY" val="True"/>
  <p:tag name="LATEXENGINEID" val="1"/>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60.52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p:tag name="IGUANATEXSIZE" val="20"/>
  <p:tag name="IGUANATEXCURSOR" val="342"/>
  <p:tag name="TRANSPARENCY" val="True"/>
  <p:tag name="LATEXENGINEID" val="1"/>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60.52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p:tag name="IGUANATEXSIZE" val="20"/>
  <p:tag name="IGUANATEXCURSOR" val="342"/>
  <p:tag name="TRANSPARENCY" val="True"/>
  <p:tag name="LATEXENGINEID" val="1"/>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58.5081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I&#10;\]&#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87.0121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Q&#10;\]&#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21.5169"/>
  <p:tag name="ORIGINALWIDTH" val="189.026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P_{\delta\bm{\mu}}&#10;\]&#10;}&#10;&#10;&#10;\end{document}"/>
  <p:tag name="IGUANATEXSIZE" val="20"/>
  <p:tag name="IGUANATEXCURSOR" val="324"/>
  <p:tag name="TRANSPARENCY" val="True"/>
  <p:tag name="LATEXENGINEID" val="1"/>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60.52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p:tag name="IGUANATEXSIZE" val="20"/>
  <p:tag name="IGUANATEXCURSOR" val="342"/>
  <p:tag name="TRANSPARENCY" val="True"/>
  <p:tag name="LATEXENGINEID" val="1"/>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60.52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R_{\perp}&#10;\]&#10;}&#10;&#10;&#10;\end{document}"/>
  <p:tag name="IGUANATEXSIZE" val="20"/>
  <p:tag name="IGUANATEXCURSOR" val="342"/>
  <p:tag name="TRANSPARENCY" val="True"/>
  <p:tag name="LATEXENGINEID" val="1"/>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58.5081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I&#10;\]&#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56.0218"/>
  <p:tag name="ORIGINALWIDTH" val="171.023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rac{k_b T}{\hbar\omega}$&#10;}&#10;&#10;&#10;\end{document}"/>
  <p:tag name="IGUANATEXSIZE" val="20"/>
  <p:tag name="IGUANATEXCURSOR" val="360"/>
  <p:tag name="TRANSPARENCY" val="True"/>
  <p:tag name="LATEXENGINEID" val="1"/>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87.0121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Q&#10;\]&#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366.0511"/>
  <p:tag name="ORIGINALWIDTH" val="1380.943"/>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C_T(\bm{\theta}) =  \sum_{k=1}^K \frac{1}{1+\beta_k^2(\bm{\theta})/S}&#10;\]&#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51.28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T_1/\tau&#10;\]&#10;}&#10;&#10;&#10;\end{document}"/>
  <p:tag name="IGUANATEXSIZE" val="20"/>
  <p:tag name="IGUANATEXCURSOR" val="345"/>
  <p:tag name="TRANSPARENCY" val="True"/>
  <p:tag name="LATEXENGINEID" val="1"/>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634.588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 \gg T_1/\tau&#10;\]&#10;}&#10;&#10;&#10;\end{document}"/>
  <p:tag name="IGUANATEXSIZE" val="20"/>
  <p:tag name="IGUANATEXCURSOR" val="358"/>
  <p:tag name="TRANSPARENCY" val="True"/>
  <p:tag name="LATEXENGINEID" val="1"/>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7.033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bm{u})$&#10;}&#10;&#10;&#10;\end{document}"/>
  <p:tag name="IGUANATEXSIZE" val="20"/>
  <p:tag name="IGUANATEXCURSOR" val="344"/>
  <p:tag name="TRANSPARENCY" val="True"/>
  <p:tag name="LATEXENGINEID" val="1"/>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1073.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_{\bm{W}}(\bm{u}) = \bm{W}\cdot\bar{\bm{X}}(\bm{u})$&#10;}&#10;&#10;&#10;\end{document}"/>
  <p:tag name="IGUANATEXSIZE" val="20"/>
  <p:tag name="IGUANATEXCURSOR" val="345"/>
  <p:tag name="TRANSPARENCY" val="True"/>
  <p:tag name="LATEXENGINEID" val="1"/>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7.033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bm{u})$&#10;}&#10;&#10;&#10;\end{document}"/>
  <p:tag name="IGUANATEXSIZE" val="20"/>
  <p:tag name="IGUANATEXCURSOR" val="344"/>
  <p:tag name="TRANSPARENCY" val="True"/>
  <p:tag name="LATEXENGINEID" val="1"/>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63.0088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theta}$&#10;}&#10;&#10;&#10;\end{document}"/>
  <p:tag name="IGUANATEXSIZE" val="20"/>
  <p:tag name="IGUANATEXCURSOR" val="346"/>
  <p:tag name="TRANSPARENCY" val="True"/>
  <p:tag name="LATEXENGINEID" val="1"/>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1073.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_{\bm{W}}(\bm{u}) = \bm{W}\cdot\bar{\bm{X}}(\bm{u})$&#10;}&#10;&#10;&#10;\end{document}"/>
  <p:tag name="IGUANATEXSIZE" val="20"/>
  <p:tag name="IGUANATEXCURSOR" val="345"/>
  <p:tag name="TRANSPARENCY" val="True"/>
  <p:tag name="LATEXENGINEID" val="1"/>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7.033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bm{u})$&#10;}&#10;&#10;&#10;\end{document}"/>
  <p:tag name="IGUANATEXSIZE" val="20"/>
  <p:tag name="IGUANATEXCURSOR" val="344"/>
  <p:tag name="TRANSPARENCY" val="True"/>
  <p:tag name="LATEXENGINEID" val="1"/>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303.7924"/>
  <p:tag name="ORIGINALWIDTH" val="2047.786"/>
  <p:tag name="LATEXADDIN" val="\documentclass{article}&#10;\usepackage{amsmath}&#10;\usepackage{amssymb}&#10;\usepackage{bm}&#10;\usepackage{color}&#10;\pagestyle{empty}&#10;&#10;\definecolor{thisblue}{RGB}{68,84,106}&#10;\definecolor{thisdg}{RGB}{66,69,48}&#10;\definecolor{thisorange}{RGB}{219,145,50}&#10;\definecolor{thislg}{RGB}{159,156,125}&#10;\definecolor{thisbrown}{RGB}{201,168,135}&#10;&#10;\begin{document}&#10;&#10;{\color{thisblue}&#10;\begin{equation*}&#10;C(f) = 1 - \min_{\bm{W}} \frac{\mathbb{E}_{\bm{u}}[(f(\bm{u})-f_{\bm{W}}(\bm{u}))^2]}{\mathbb{E}_{\bm{u}}[f(\bm{u})^2]}&#10;\end{equation*}&#10;}&#10;&#10;&#10;&#10;&#10;\end{document}"/>
  <p:tag name="IGUANATEXSIZE" val="20"/>
  <p:tag name="IGUANATEXCURSOR" val="397"/>
  <p:tag name="TRANSPARENCY" val="True"/>
  <p:tag name="LATEXENGINEID" val="1"/>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1073.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_{\bm{W}}(\bm{u}) = \bm{W}\cdot\bar{\bm{X}}(\bm{u})$&#10;}&#10;&#10;&#10;\end{document}"/>
  <p:tag name="IGUANATEXSIZE" val="20"/>
  <p:tag name="IGUANATEXCURSOR" val="345"/>
  <p:tag name="TRANSPARENCY" val="True"/>
  <p:tag name="LATEXENGINEID" val="1"/>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63.0088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theta}$&#10;}&#10;&#10;&#10;\end{document}"/>
  <p:tag name="IGUANATEXSIZE" val="20"/>
  <p:tag name="IGUANATEXCURSOR" val="346"/>
  <p:tag name="TRANSPARENCY" val="True"/>
  <p:tag name="LATEXENGINEID" val="1"/>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74.0242"/>
  <p:tag name="ORIGINALWIDTH" val="959.383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 \bm{x}(\bm{u}) + \frac{1}{\sqrt{S}}\bm{\zeta}(\bm{u})$&#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56.0218"/>
  <p:tag name="ORIGINALWIDTH" val="171.023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rac{k_b T}{\hbar\omega}$&#10;}&#10;&#10;&#10;\end{document}"/>
  <p:tag name="IGUANATEXSIZE" val="20"/>
  <p:tag name="IGUANATEXCURSOR" val="360"/>
  <p:tag name="TRANSPARENCY" val="True"/>
  <p:tag name="LATEXENGINEID" val="1"/>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S &#10;\]&#10;}&#10;&#10;&#10;\end{document}"/>
  <p:tag name="IGUANATEXSIZE" val="20"/>
  <p:tag name="IGUANATEXCURSOR" val="333"/>
  <p:tag name="TRANSPARENCY" val="True"/>
  <p:tag name="LATEXENGINEID" val="1"/>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105.764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 &#10;\]&#10;}&#10;&#10;&#10;\end{document}"/>
  <p:tag name="IGUANATEXSIZE" val="20"/>
  <p:tag name="IGUANATEXCURSOR" val="339"/>
  <p:tag name="TRANSPARENCY" val="True"/>
  <p:tag name="LATEXENGINEID" val="1"/>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0.282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hat{\rho}(\bm{u})$&#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55.827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x}(\bm{u}),\bm{\zeta}(\bm{u})$&#10;}&#10;&#10;&#10;\end{document}"/>
  <p:tag name="IGUANATEXSIZE" val="20"/>
  <p:tag name="IGUANATEXCURSOR" val="350"/>
  <p:tag name="TRANSPARENCY" val="True"/>
  <p:tag name="LATEXENGINEID" val="1"/>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0.282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hat{\rho}(\bm{u})$&#10;}&#10;&#10;&#10;\end{document}"/>
  <p:tag name="IGUANATEXSIZE" val="20"/>
  <p:tag name="IGUANATEXCURSOR" val="332"/>
  <p:tag name="TRANSPARENCY" val="True"/>
  <p:tag name="LATEXENGINEID" val="1"/>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74.0242"/>
  <p:tag name="ORIGINALWIDTH" val="959.383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 \bm{x}(\bm{u}) + \frac{1}{\sqrt{S}}\bm{\zeta}(\bm{u})$&#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41.7698"/>
  <p:tag name="ORIGINALWIDTH" val="1043.39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mathbf{G} = \int d\bm{u}~p(\bm{u})\bm{x}\bm{x}^T$&#10;}&#10;&#10;&#10;\end{document}"/>
  <p:tag name="IGUANATEXSIZE" val="20"/>
  <p:tag name="IGUANATEXCURSOR" val="370"/>
  <p:tag name="TRANSPARENCY" val="True"/>
  <p:tag name="LATEXENGINEID" val="1"/>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41.7698"/>
  <p:tag name="ORIGINALWIDTH" val="1305.18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mathbf{V} = \int d\bm{u}~p(\bm{u}){\rm Cov}[\bm{\zeta}\bm{\zeta}^T]$&#10;}&#10;&#10;&#10;\end{document}"/>
  <p:tag name="IGUANATEXSIZE" val="20"/>
  <p:tag name="IGUANATEXCURSOR" val="403"/>
  <p:tag name="TRANSPARENCY" val="True"/>
  <p:tag name="LATEXENGINEID" val="1"/>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48.5207"/>
  <p:tag name="ORIGINALWIDTH" val="921.128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athbf{V}\bm{r}^{(k)} = \beta_k^2\mathbf{G}\bm{r}^{(k)}&#10;\]&#10;}&#10;&#10;&#10;\end{document}"/>
  <p:tag name="IGUANATEXSIZE" val="20"/>
  <p:tag name="IGUANATEXCURSOR" val="337"/>
  <p:tag name="TRANSPARENCY" val="True"/>
  <p:tag name="LATEXENGINEID" val="1"/>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0.282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hat{\rho}(\bm{u})$&#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55.827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x}(\bm{u}),\bm{\zeta}(\bm{u})$&#10;}&#10;&#10;&#10;\end{document}"/>
  <p:tag name="IGUANATEXSIZE" val="20"/>
  <p:tag name="IGUANATEXCURSOR" val="350"/>
  <p:tag name="TRANSPARENCY" val="True"/>
  <p:tag name="LATEXENGINEID" val="1"/>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30.282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hat{\rho}(\bm{u})$&#10;}&#10;&#10;&#10;\end{document}"/>
  <p:tag name="IGUANATEXSIZE" val="20"/>
  <p:tag name="IGUANATEXCURSOR" val="332"/>
  <p:tag name="TRANSPARENCY" val="True"/>
  <p:tag name="LATEXENGINEID" val="1"/>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74.0242"/>
  <p:tag name="ORIGINALWIDTH" val="959.383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 \bm{x}(\bm{u}) + \frac{1}{\sqrt{S}}\bm{\zeta}(\bm{u})$&#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366.8012"/>
  <p:tag name="ORIGINALWIDTH" val="2041.78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C_T(\bm{\theta}) = \sum_{l=0}^{\infty} C(f_l) =  \sum_{k=1}^K \frac{1}{1+\beta_k^2(\bm{\theta})/S}&#10;\]&#10;}&#10;&#10;&#10;\end{document}"/>
  <p:tag name="IGUANATEXSIZE" val="20"/>
  <p:tag name="IGUANATEXCURSOR" val="398"/>
  <p:tag name="TRANSPARENCY" val="True"/>
  <p:tag name="LATEXENGINEID" val="1"/>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11.0155"/>
  <p:tag name="ORIGINALWIDTH" val="412.557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 2^R&#10;\]&#10;}&#10;&#10;&#10;\end{document}"/>
  <p:tag name="IGUANATEXSIZE" val="20"/>
  <p:tag name="IGUANATEXCURSOR" val="333"/>
  <p:tag name="TRANSPARENCY" val="True"/>
  <p:tag name="LATEXENGINEID" val="1"/>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89.2624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R&#10;\]&#10;}&#10;&#10;&#10;\end{document}"/>
  <p:tag name="IGUANATEXSIZE" val="20"/>
  <p:tag name="IGUANATEXCURSOR" val="339"/>
  <p:tag name="TRANSPARENCY" val="True"/>
  <p:tag name="LATEXENGINEID" val="1"/>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105.764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10;\]&#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p:tag name="IGUANATEXSIZE" val="20"/>
  <p:tag name="IGUANATEXCURSOR" val="340"/>
  <p:tag name="TRANSPARENCY" val="True"/>
  <p:tag name="LATEXENGINEID" val="1"/>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p:tag name="IGUANATEXSIZE" val="20"/>
  <p:tag name="IGUANATEXCURSOR" val="340"/>
  <p:tag name="TRANSPARENCY" val="True"/>
  <p:tag name="LATEXENGINEID" val="1"/>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7.7706"/>
  <p:tag name="ORIGINALWIDTH" val="972.885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ar{y}_k(\bm{u}) = \bm{r}^{(k)} \bar{\bm{X}}(\bm{u})&#10;\]&#10;}&#10;&#10;&#10;\end{document}"/>
  <p:tag name="IGUANATEXSIZE" val="20"/>
  <p:tag name="IGUANATEXCURSOR" val="390"/>
  <p:tag name="TRANSPARENCY" val="True"/>
  <p:tag name="LATEXENGINEID" val="1"/>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4.5089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u$&#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11.0155"/>
  <p:tag name="ORIGINALWIDTH" val="130.518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2^R&#10;\]&#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82.5115"/>
  <p:tag name="ORIGINALWIDTH" val="41.2557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1&#10;\]&#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85.51197"/>
  <p:tag name="ORIGINALWIDTH" val="53.257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0&#10;\]&#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82.5115"/>
  <p:tag name="ORIGINALWIDTH" val="138.0193"/>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1&#10;\]&#10;}&#10;&#10;&#10;\end{document}"/>
  <p:tag name="IGUANATEXSIZE" val="20"/>
  <p:tag name="IGUANATEXCURSOR" val="335"/>
  <p:tag name="TRANSPARENCY" val="True"/>
  <p:tag name="LATEXENGINEID" val="1"/>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82.5115"/>
  <p:tag name="ORIGINALWIDTH" val="41.2557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1&#10;\]&#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41.0197"/>
  <p:tag name="ORIGINALWIDTH" val="117.766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eta_k^2&#10;\]&#10;}&#10;&#10;&#10;\end{document}"/>
  <p:tag name="IGUANATEXSIZE" val="20"/>
  <p:tag name="IGUANATEXCURSOR" val="346"/>
  <p:tag name="TRANSPARENCY" val="True"/>
  <p:tag name="LATEXENGINEID" val="1"/>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p:tag name="IGUANATEXSIZE" val="20"/>
  <p:tag name="IGUANATEXCURSOR" val="340"/>
  <p:tag name="TRANSPARENCY" val="True"/>
  <p:tag name="LATEXENGINEID" val="1"/>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366.8012"/>
  <p:tag name="ORIGINALWIDTH" val="2041.78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C_T(\bm{\theta}) = \sum_{l=0}^{\infty} C(f_l) =  \sum_{k=1}^K \frac{1}{1+\beta_k^2(\bm{\theta})/S}&#10;\]&#10;}&#10;&#10;&#10;\end{document}"/>
  <p:tag name="IGUANATEXSIZE" val="20"/>
  <p:tag name="IGUANATEXCURSOR" val="398"/>
  <p:tag name="TRANSPARENCY" val="True"/>
  <p:tag name="LATEXENGINEID" val="1"/>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11.0155"/>
  <p:tag name="ORIGINALWIDTH" val="412.557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 2^R&#10;\]&#10;}&#10;&#10;&#10;\end{document}"/>
  <p:tag name="IGUANATEXSIZE" val="20"/>
  <p:tag name="IGUANATEXCURSOR" val="333"/>
  <p:tag name="TRANSPARENCY" val="True"/>
  <p:tag name="LATEXENGINEID" val="1"/>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89.2624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R&#10;\]&#10;}&#10;&#10;&#10;\end{document}"/>
  <p:tag name="IGUANATEXSIZE" val="20"/>
  <p:tag name="IGUANATEXCURSOR" val="339"/>
  <p:tag name="TRANSPARENCY" val="True"/>
  <p:tag name="LATEXENGINEID" val="1"/>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105.764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K &#10;\]&#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p:tag name="IGUANATEXSIZE" val="20"/>
  <p:tag name="IGUANATEXCURSOR" val="340"/>
  <p:tag name="TRANSPARENCY" val="True"/>
  <p:tag name="LATEXENGINEID" val="1"/>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p:tag name="IGUANATEXSIZE" val="20"/>
  <p:tag name="IGUANATEXCURSOR" val="340"/>
  <p:tag name="TRANSPARENCY" val="True"/>
  <p:tag name="LATEXENGINEID" val="1"/>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4.5089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u$&#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73.5102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S &#10;\]&#10;}&#10;&#10;&#10;\end{document}"/>
  <p:tag name="IGUANATEXSIZE" val="20"/>
  <p:tag name="IGUANATEXCURSOR" val="340"/>
  <p:tag name="TRANSPARENCY" val="True"/>
  <p:tag name="LATEXENGINEID" val="1"/>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88.040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ar{y}_k(\bm{u})&#10;\]&#10;}&#10;&#10;&#10;\end{document}"/>
  <p:tag name="IGUANATEXSIZE" val="20"/>
  <p:tag name="IGUANATEXCURSOR" val="354"/>
  <p:tag name="TRANSPARENCY" val="True"/>
  <p:tag name="LATEXENGINEID" val="1"/>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35.769"/>
  <p:tag name="ORIGINALWIDTH" val="330.7961"/>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bar{{X}}_k(\bm{u})&#10;\]&#10;}&#10;&#10;&#10;\end{document}"/>
  <p:tag name="IGUANATEXSIZE" val="20"/>
  <p:tag name="IGUANATEXCURSOR" val="342"/>
  <p:tag name="TRANSPARENCY" val="True"/>
  <p:tag name="LATEXENGINEID" val="1"/>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291.79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bm{u})$&#10;}&#10;&#10;&#10;\end{document}"/>
  <p:tag name="IGUANATEXSIZE" val="20"/>
  <p:tag name="IGUANATEXCURSOR" val="355"/>
  <p:tag name="TRANSPARENCY" val="True"/>
  <p:tag name="LATEXENGINEID" val="1"/>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74.0242"/>
  <p:tag name="ORIGINALWIDTH" val="1273.67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n) = \bm{x}(n) + \frac{1}{\sqrt{S}}\bm{\zeta}(n)$&#10;}&#10;&#10;&#10;\end{document}"/>
  <p:tag name="IGUANATEXSIZE" val="20"/>
  <p:tag name="IGUANATEXCURSOR" val="395"/>
  <p:tag name="TRANSPARENCY" val="True"/>
  <p:tag name="LATEXENGINEID" val="1"/>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373.5521"/>
  <p:tag name="ORIGINALWIDTH" val="2683.87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x_j (n) = \sum_{k = 0}^{\infty} \sum_{n_1 = 0}^{\infty} \cdots \hspace{-3mm} \sum_{n_k = n_{k-1}}^{\infty} \hspace{+21mm}  \prod_{\kappa = 1}^{k} u_{n - n_{\kappa}}&#10;\]&#10;}&#10;&#10;&#10;\end{document}"/>
  <p:tag name="IGUANATEXSIZE" val="20"/>
  <p:tag name="IGUANATEXCURSOR" val="455"/>
  <p:tag name="TRANSPARENCY" val="True"/>
  <p:tag name="LATEXENGINEID" val="1"/>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843.867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p:tag name="IGUANATEXSIZE" val="20"/>
  <p:tag name="IGUANATEXCURSOR" val="365"/>
  <p:tag name="TRANSPARENCY" val="True"/>
  <p:tag name="LATEXENGINEID" val="1"/>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74.0242"/>
  <p:tag name="ORIGINALWIDTH" val="1273.67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ar{\bm{X}}(n) = \bm{x}(n) + \frac{1}{\sqrt{S}}\bm{\zeta}(n)$&#10;}&#10;&#10;&#10;\end{document}"/>
  <p:tag name="IGUANATEXSIZE" val="20"/>
  <p:tag name="IGUANATEXCURSOR" val="395"/>
  <p:tag name="TRANSPARENCY" val="True"/>
  <p:tag name="LATEXENGINEID" val="1"/>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843.867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p:tag name="IGUANATEXSIZE" val="20"/>
  <p:tag name="IGUANATEXCURSOR" val="365"/>
  <p:tag name="TRANSPARENCY" val="True"/>
  <p:tag name="LATEXENGINEID" val="1"/>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73.2742"/>
  <p:tag name="ORIGINALWIDTH" val="1050.14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_j = \hat{I}^{\otimes M} \otimes K_j^{\dagger}K_j&#10;\]&#10;}&#10;&#10;&#10;\end{document}"/>
  <p:tag name="IGUANATEXSIZE" val="20"/>
  <p:tag name="IGUANATEXCURSOR" val="371"/>
  <p:tag name="TRANSPARENCY" val="True"/>
  <p:tag name="LATEXENGINEID" val="1"/>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21.5169"/>
  <p:tag name="ORIGINALWIDTH" val="139.519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_j &#10;\]&#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449.312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downarrow\downarrow\cdots\downarrow\rangle&#10;\]&#10;}&#10;&#10;&#10;\end{document}"/>
  <p:tag name="IGUANATEXSIZE" val="20"/>
  <p:tag name="IGUANATEXCURSOR" val="337"/>
  <p:tag name="TRANSPARENCY" val="True"/>
  <p:tag name="LATEXENGINEID" val="1"/>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48.5207"/>
  <p:tag name="ORIGINALWIDTH" val="690.846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e^{\mathcal{L}(u_{n+1})\tau}\hat{\rho}_{n}^{\mathsf{MR}}&#10;\]&#10;}&#10;&#10;&#10;\end{document}"/>
  <p:tag name="IGUANATEXSIZE" val="20"/>
  <p:tag name="IGUANATEXCURSOR" val="359"/>
  <p:tag name="TRANSPARENCY" val="True"/>
  <p:tag name="LATEXENGINEID" val="1"/>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843.867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p:tag name="IGUANATEXSIZE" val="20"/>
  <p:tag name="IGUANATEXCURSOR" val="365"/>
  <p:tag name="TRANSPARENCY" val="True"/>
  <p:tag name="LATEXENGINEID" val="1"/>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56.0218"/>
  <p:tag name="ORIGINALWIDTH" val="171.023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frac{k_b T}{\hbar\omega}$&#10;}&#10;&#10;&#10;\end{document}"/>
  <p:tag name="IGUANATEXSIZE" val="20"/>
  <p:tag name="IGUANATEXCURSOR" val="360"/>
  <p:tag name="TRANSPARENCY" val="True"/>
  <p:tag name="LATEXENGINEID" val="1"/>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73.2742"/>
  <p:tag name="ORIGINALWIDTH" val="1050.14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_j = \hat{I}^{\otimes M} \otimes K_j^{\dagger}K_j&#10;\]&#10;}&#10;&#10;&#10;\end{document}"/>
  <p:tag name="IGUANATEXSIZE" val="20"/>
  <p:tag name="IGUANATEXCURSOR" val="371"/>
  <p:tag name="TRANSPARENCY" val="True"/>
  <p:tag name="LATEXENGINEID" val="1"/>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21.5169"/>
  <p:tag name="ORIGINALWIDTH" val="139.519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_j &#10;\]&#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449.312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downarrow\downarrow\cdots\downarrow\rangle&#10;\]&#10;}&#10;&#10;&#10;\end{document}"/>
  <p:tag name="IGUANATEXSIZE" val="20"/>
  <p:tag name="IGUANATEXCURSOR" val="337"/>
  <p:tag name="TRANSPARENCY" val="True"/>
  <p:tag name="LATEXENGINEID" val="1"/>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48.5207"/>
  <p:tag name="ORIGINALWIDTH" val="690.846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e^{\mathcal{L}(u_{n+1})\tau}\hat{\rho}_{n}^{\mathsf{MR}}&#10;\]&#10;}&#10;&#10;&#10;\end{document}"/>
  <p:tag name="IGUANATEXSIZE" val="20"/>
  <p:tag name="IGUANATEXCURSOR" val="359"/>
  <p:tag name="TRANSPARENCY" val="True"/>
  <p:tag name="LATEXENGINEID" val="1"/>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1485.20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 = 0~\forall~k, n_k&#10;\]&#10;}&#10;&#10;&#10;\end{document}"/>
  <p:tag name="IGUANATEXSIZE" val="20"/>
  <p:tag name="IGUANATEXCURSOR" val="384"/>
  <p:tag name="TRANSPARENCY" val="True"/>
  <p:tag name="LATEXENGINEID" val="1"/>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843.8678"/>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h_k^{(j)} (n_1, \cdots, n_k)&#10;\]&#10;}&#10;&#10;&#10;\end{document}"/>
  <p:tag name="IGUANATEXSIZE" val="20"/>
  <p:tag name="IGUANATEXCURSOR" val="365"/>
  <p:tag name="TRANSPARENCY" val="True"/>
  <p:tag name="LATEXENGINEID" val="1"/>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604.584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T_1/\tau = 100&#10;\]&#10;}&#10;&#10;&#10;\end{document}"/>
  <p:tag name="IGUANATEXSIZE" val="20"/>
  <p:tag name="IGUANATEXCURSOR" val="329"/>
  <p:tag name="TRANSPARENCY" val="True"/>
  <p:tag name="LATEXENGINEID" val="1"/>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42.325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T_1/\tau = 10&#10;\]&#10;}&#10;&#10;&#10;\end{document}"/>
  <p:tag name="IGUANATEXSIZE" val="20"/>
  <p:tag name="IGUANATEXCURSOR" val="347"/>
  <p:tag name="TRANSPARENCY" val="True"/>
  <p:tag name="LATEXENGINEID" val="1"/>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67.829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black}&#10;\[&#10;T_1/\tau \to \infty&#10;\]&#10;}&#10;&#10;&#10;\end{document}"/>
  <p:tag name="IGUANATEXSIZE" val="20"/>
  <p:tag name="IGUANATEXCURSOR" val="353"/>
  <p:tag name="TRANSPARENCY" val="True"/>
  <p:tag name="LATEXENGINEID" val="1"/>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73.2742"/>
  <p:tag name="ORIGINALWIDTH" val="1050.14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M_j = \hat{I}^{\otimes M} \otimes K_j^{\dagger}K_j&#10;\]&#10;}&#10;&#10;&#10;\end{document}"/>
  <p:tag name="IGUANATEXSIZE" val="20"/>
  <p:tag name="IGUANATEXCURSOR" val="371"/>
  <p:tag name="TRANSPARENCY" val="True"/>
  <p:tag name="LATEXENGINEID" val="1"/>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57.00795"/>
  <p:tag name="ORIGINALWIDTH" val="77.2607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bm{u}$&#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21.5169"/>
  <p:tag name="ORIGINALWIDTH" val="139.519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K_j &#10;\]&#10;}&#10;&#10;&#10;\end{document}"/>
  <p:tag name="IGUANATEXSIZE" val="20"/>
  <p:tag name="IGUANATEXCURSOR" val="341"/>
  <p:tag name="TRANSPARENCY" val="True"/>
  <p:tag name="LATEXENGINEID" val="1"/>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449.3127"/>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downarrow\downarrow\cdots\downarrow\rangle&#10;\]&#10;}&#10;&#10;&#10;\end{document}"/>
  <p:tag name="IGUANATEXSIZE" val="20"/>
  <p:tag name="IGUANATEXCURSOR" val="337"/>
  <p:tag name="TRANSPARENCY" val="True"/>
  <p:tag name="LATEXENGINEID" val="1"/>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48.5207"/>
  <p:tag name="ORIGINALWIDTH" val="690.846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e^{\mathcal{L}(u_{n+1})\tau}\hat{\rho}_{n}^{\mathsf{MR}}&#10;\]&#10;}&#10;&#10;&#10;\end{document}"/>
  <p:tag name="IGUANATEXSIZE" val="20"/>
  <p:tag name="IGUANATEXCURSOR" val="359"/>
  <p:tag name="TRANSPARENCY" val="True"/>
  <p:tag name="LATEXENGINEID" val="1"/>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373.5521"/>
  <p:tag name="ORIGINALWIDTH" val="2002.02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u(n) = f \! \left( \, \sum_{n_1} g(n_1) m(n-n_1) \right) + \epsilon_0&#10;\]&#10;}&#10;&#10;&#10;\end{document}"/>
  <p:tag name="IGUANATEXSIZE" val="20"/>
  <p:tag name="IGUANATEXCURSOR" val="371"/>
  <p:tag name="TRANSPARENCY" val="True"/>
  <p:tag name="LATEXENGINEID" val="1"/>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74.024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10;\]&#10;}&#10;&#10;&#10;\end{document}"/>
  <p:tag name="IGUANATEXSIZE" val="20"/>
  <p:tag name="IGUANATEXCURSOR" val="333"/>
  <p:tag name="TRANSPARENCY" val="True"/>
  <p:tag name="LATEXENGINEID" val="1"/>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251.285"/>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T_1/\tau&#10;\]&#10;}&#10;&#10;&#10;\end{document}"/>
  <p:tag name="IGUANATEXSIZE" val="20"/>
  <p:tag name="IGUANATEXCURSOR" val="345"/>
  <p:tag name="TRANSPARENCY" val="True"/>
  <p:tag name="LATEXENGINEID" val="1"/>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634.5886"/>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 \gg T_1/\tau&#10;\]&#10;}&#10;&#10;&#10;\end{document}"/>
  <p:tag name="IGUANATEXSIZE" val="20"/>
  <p:tag name="IGUANATEXCURSOR" val="358"/>
  <p:tag name="TRANSPARENCY" val="True"/>
  <p:tag name="LATEXENGINEID" val="1"/>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373.5521"/>
  <p:tag name="ORIGINALWIDTH" val="2002.029"/>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u(n) = f \! \left( \, \sum_{n_1} g(n_1) m(n-n_1) \right) + \epsilon_0&#10;\]&#10;}&#10;&#10;&#10;\end{document}"/>
  <p:tag name="IGUANATEXSIZE" val="20"/>
  <p:tag name="IGUANATEXCURSOR" val="371"/>
  <p:tag name="TRANSPARENCY" val="True"/>
  <p:tag name="LATEXENGINEID" val="1"/>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74.0242"/>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orange}&#10;\[&#10;N_{ts}&#10;\]&#10;}&#10;&#10;&#10;\end{document}"/>
  <p:tag name="IGUANATEXSIZE" val="20"/>
  <p:tag name="IGUANATEXCURSOR" val="333"/>
  <p:tag name="TRANSPARENCY" val="True"/>
  <p:tag name="LATEXENGINEID" val="1"/>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705.0984"/>
  <p:tag name="LATEXADDIN" val="\documentclass{article}&#10;\usepackage{amsmath}&#10;\usepackage{bm}&#10;\usepackage{color}&#10;\pagestyle{empty}&#10;&#10;\definecolor{thisblue}{RGB}{68,84,106}&#10;\definecolor{thisdg}{RGB}{66,69,48}&#10;\definecolor{thisorange}{RGB}{219,145,50}&#10;\definecolor{thislg}{RGB}{159,156,125}&#10;\definecolor{thisbrown}{RGB}{201,168,135}&#10;&#10;\begin{document}&#10;&#10;{\color{thisblue}&#10;\[&#10;T_1/\tau \in [1,20]&#10;\]&#10;}&#10;&#10;&#10;\end{document}"/>
  <p:tag name="IGUANATEXSIZE" val="20"/>
  <p:tag name="IGUANATEXCURSOR" val="356"/>
  <p:tag name="TRANSPARENCY" val="True"/>
  <p:tag name="LATEXENGINEID" val="1"/>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1958</Words>
  <Application>Microsoft Office PowerPoint</Application>
  <PresentationFormat>Widescreen</PresentationFormat>
  <Paragraphs>248</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Baskerville Old Face</vt:lpstr>
      <vt:lpstr>Calibri</vt:lpstr>
      <vt:lpstr>Calibri Light</vt:lpstr>
      <vt:lpstr>Office Theme</vt:lpstr>
      <vt:lpstr>Physical Computing at the Quantum limit:  Harnessing fundamental noise in learning with quantum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learning using quantum systems</vt:lpstr>
      <vt:lpstr>Online learning using quantum systems</vt:lpstr>
      <vt:lpstr>PowerPoint Presentation</vt:lpstr>
      <vt:lpstr>PowerPoint Presentation</vt:lpstr>
      <vt:lpstr>PowerPoint Presentation</vt:lpstr>
      <vt:lpstr>PowerPoint Presentation</vt:lpstr>
      <vt:lpstr>PowerPoint Presentation</vt:lpstr>
      <vt:lpstr>Conclusions and 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Computing at the Quantum limit: Harnessing fundamental noise in learning with quantum systems</dc:title>
  <dc:creator>Saeed Ahmed Khan</dc:creator>
  <cp:lastModifiedBy>Saeed Ahmed Khan</cp:lastModifiedBy>
  <cp:revision>520</cp:revision>
  <dcterms:created xsi:type="dcterms:W3CDTF">2024-01-04T20:08:34Z</dcterms:created>
  <dcterms:modified xsi:type="dcterms:W3CDTF">2024-01-19T14:57:56Z</dcterms:modified>
</cp:coreProperties>
</file>