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12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1pPr>
    <a:lvl2pPr marL="0" marR="0" indent="342900" algn="ctr" defTabSz="812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2pPr>
    <a:lvl3pPr marL="0" marR="0" indent="685800" algn="ctr" defTabSz="812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3pPr>
    <a:lvl4pPr marL="0" marR="0" indent="1028700" algn="ctr" defTabSz="812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4pPr>
    <a:lvl5pPr marL="0" marR="0" indent="1371600" algn="ctr" defTabSz="812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5pPr>
    <a:lvl6pPr marL="0" marR="0" indent="1714500" algn="ctr" defTabSz="812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6pPr>
    <a:lvl7pPr marL="0" marR="0" indent="2057400" algn="ctr" defTabSz="812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7pPr>
    <a:lvl8pPr marL="0" marR="0" indent="2400300" algn="ctr" defTabSz="812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8pPr>
    <a:lvl9pPr marL="0" marR="0" indent="2743200" algn="ctr" defTabSz="812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25400" cap="flat">
              <a:solidFill>
                <a:srgbClr val="B8B8B8"/>
              </a:solidFill>
              <a:prstDash val="solid"/>
              <a:miter lim="400000"/>
            </a:ln>
          </a:left>
          <a:right>
            <a:ln w="254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B8B8B8"/>
              </a:solidFill>
              <a:prstDash val="solid"/>
              <a:miter lim="400000"/>
            </a:ln>
          </a:top>
          <a:bottom>
            <a:ln w="25400" cap="flat">
              <a:solidFill>
                <a:srgbClr val="B8B8B8"/>
              </a:solidFill>
              <a:prstDash val="solid"/>
              <a:miter lim="400000"/>
            </a:ln>
          </a:bottom>
          <a:insideH>
            <a:ln w="25400" cap="flat">
              <a:solidFill>
                <a:srgbClr val="B8B8B8"/>
              </a:solidFill>
              <a:prstDash val="solid"/>
              <a:miter lim="400000"/>
            </a:ln>
          </a:insideH>
          <a:insideV>
            <a:ln w="254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606060"/>
              </a:solidFill>
              <a:prstDash val="solid"/>
              <a:miter lim="400000"/>
            </a:ln>
          </a:left>
          <a:right>
            <a:ln w="254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25400" cap="flat">
              <a:solidFill>
                <a:srgbClr val="606060"/>
              </a:solidFill>
              <a:prstDash val="solid"/>
              <a:miter lim="400000"/>
            </a:ln>
          </a:bottom>
          <a:insideH>
            <a:ln w="25400" cap="flat">
              <a:solidFill>
                <a:srgbClr val="606060"/>
              </a:solidFill>
              <a:prstDash val="solid"/>
              <a:miter lim="400000"/>
            </a:ln>
          </a:insideH>
          <a:insideV>
            <a:ln w="254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25400" cap="flat">
              <a:solidFill>
                <a:srgbClr val="B8B8B8"/>
              </a:solidFill>
              <a:prstDash val="solid"/>
              <a:miter lim="400000"/>
            </a:ln>
          </a:left>
          <a:right>
            <a:ln w="25400" cap="flat">
              <a:solidFill>
                <a:srgbClr val="B8B8B8"/>
              </a:solidFill>
              <a:prstDash val="solid"/>
              <a:miter lim="400000"/>
            </a:ln>
          </a:right>
          <a:top>
            <a:ln w="50800" cap="flat">
              <a:solidFill>
                <a:srgbClr val="606060"/>
              </a:solidFill>
              <a:prstDash val="solid"/>
              <a:miter lim="400000"/>
            </a:ln>
          </a:top>
          <a:bottom>
            <a:ln w="25400" cap="flat">
              <a:solidFill>
                <a:srgbClr val="606060"/>
              </a:solidFill>
              <a:prstDash val="solid"/>
              <a:miter lim="400000"/>
            </a:ln>
          </a:bottom>
          <a:insideH>
            <a:ln w="25400" cap="flat">
              <a:solidFill>
                <a:srgbClr val="B8B8B8"/>
              </a:solidFill>
              <a:prstDash val="solid"/>
              <a:miter lim="400000"/>
            </a:ln>
          </a:insideH>
          <a:insideV>
            <a:ln w="254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606060"/>
              </a:solidFill>
              <a:prstDash val="solid"/>
              <a:miter lim="400000"/>
            </a:ln>
          </a:left>
          <a:right>
            <a:ln w="254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25400" cap="flat">
              <a:solidFill>
                <a:srgbClr val="606060"/>
              </a:solidFill>
              <a:prstDash val="solid"/>
              <a:miter lim="400000"/>
            </a:ln>
          </a:bottom>
          <a:insideH>
            <a:ln w="25400" cap="flat">
              <a:solidFill>
                <a:srgbClr val="606060"/>
              </a:solidFill>
              <a:prstDash val="solid"/>
              <a:miter lim="400000"/>
            </a:ln>
          </a:insideH>
          <a:insideV>
            <a:ln w="254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254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5D5D5D"/>
              </a:solidFill>
              <a:prstDash val="solid"/>
              <a:miter lim="400000"/>
            </a:ln>
          </a:left>
          <a:right>
            <a:ln w="25400" cap="flat">
              <a:solidFill>
                <a:srgbClr val="5D5D5D"/>
              </a:solidFill>
              <a:prstDash val="solid"/>
              <a:miter lim="400000"/>
            </a:ln>
          </a:right>
          <a:top>
            <a:ln w="25400" cap="flat">
              <a:solidFill>
                <a:srgbClr val="5D5D5D"/>
              </a:solidFill>
              <a:prstDash val="solid"/>
              <a:miter lim="400000"/>
            </a:ln>
          </a:top>
          <a:bottom>
            <a:ln w="25400" cap="flat">
              <a:solidFill>
                <a:srgbClr val="5D5D5D"/>
              </a:solidFill>
              <a:prstDash val="solid"/>
              <a:miter lim="400000"/>
            </a:ln>
          </a:bottom>
          <a:insideH>
            <a:ln w="25400" cap="flat">
              <a:solidFill>
                <a:srgbClr val="5D5D5D"/>
              </a:solidFill>
              <a:prstDash val="solid"/>
              <a:miter lim="400000"/>
            </a:ln>
          </a:insideH>
          <a:insideV>
            <a:ln w="254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5D5D5D"/>
              </a:solidFill>
              <a:prstDash val="solid"/>
              <a:miter lim="400000"/>
            </a:ln>
          </a:left>
          <a:right>
            <a:ln w="25400" cap="flat">
              <a:solidFill>
                <a:srgbClr val="5D5D5D"/>
              </a:solidFill>
              <a:prstDash val="solid"/>
              <a:miter lim="400000"/>
            </a:ln>
          </a:right>
          <a:top>
            <a:ln w="25400" cap="flat">
              <a:solidFill>
                <a:srgbClr val="5D5D5D"/>
              </a:solidFill>
              <a:prstDash val="solid"/>
              <a:miter lim="400000"/>
            </a:ln>
          </a:top>
          <a:bottom>
            <a:ln w="25400" cap="flat">
              <a:solidFill>
                <a:srgbClr val="5D5D5D"/>
              </a:solidFill>
              <a:prstDash val="solid"/>
              <a:miter lim="400000"/>
            </a:ln>
          </a:bottom>
          <a:insideH>
            <a:ln w="25400" cap="flat">
              <a:solidFill>
                <a:srgbClr val="5D5D5D"/>
              </a:solidFill>
              <a:prstDash val="solid"/>
              <a:miter lim="400000"/>
            </a:ln>
          </a:insideH>
          <a:insideV>
            <a:ln w="254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5D5D5D"/>
              </a:solidFill>
              <a:prstDash val="solid"/>
              <a:miter lim="400000"/>
            </a:ln>
          </a:left>
          <a:right>
            <a:ln w="25400" cap="flat">
              <a:solidFill>
                <a:srgbClr val="5D5D5D"/>
              </a:solidFill>
              <a:prstDash val="solid"/>
              <a:miter lim="400000"/>
            </a:ln>
          </a:right>
          <a:top>
            <a:ln w="25400" cap="flat">
              <a:solidFill>
                <a:srgbClr val="5D5D5D"/>
              </a:solidFill>
              <a:prstDash val="solid"/>
              <a:miter lim="400000"/>
            </a:ln>
          </a:top>
          <a:bottom>
            <a:ln w="25400" cap="flat">
              <a:solidFill>
                <a:srgbClr val="5D5D5D"/>
              </a:solidFill>
              <a:prstDash val="solid"/>
              <a:miter lim="400000"/>
            </a:ln>
          </a:bottom>
          <a:insideH>
            <a:ln w="25400" cap="flat">
              <a:solidFill>
                <a:srgbClr val="5D5D5D"/>
              </a:solidFill>
              <a:prstDash val="solid"/>
              <a:miter lim="400000"/>
            </a:ln>
          </a:insideH>
          <a:insideV>
            <a:ln w="254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508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Times Roman"/>
          <a:ea typeface="Times Roman"/>
          <a:cs typeface="Times Roman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Times Roman"/>
          <a:ea typeface="Times Roman"/>
          <a:cs typeface="Times Roman"/>
        </a:font>
        <a:srgbClr val="000000"/>
      </a:tcTxStyle>
      <a:tcStyle>
        <a:tcBdr>
          <a:left>
            <a:ln w="508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Times Roman"/>
          <a:ea typeface="Times Roman"/>
          <a:cs typeface="Times Roman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Times Roman"/>
          <a:ea typeface="Times Roman"/>
          <a:cs typeface="Times Roman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50800" cap="flat">
              <a:solidFill>
                <a:srgbClr val="000000"/>
              </a:solidFill>
              <a:prstDash val="solid"/>
              <a:miter lim="400000"/>
            </a:ln>
          </a:left>
          <a:right>
            <a:ln w="508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50800" cap="flat">
              <a:solidFill>
                <a:srgbClr val="000000"/>
              </a:solidFill>
              <a:prstDash val="solid"/>
              <a:miter lim="400000"/>
            </a:ln>
          </a:insideH>
          <a:insideV>
            <a:ln w="508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50800" cap="flat">
              <a:solidFill>
                <a:srgbClr val="000000"/>
              </a:solidFill>
              <a:prstDash val="solid"/>
              <a:miter lim="400000"/>
            </a:ln>
          </a:left>
          <a:right>
            <a:ln w="508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50800" cap="flat">
              <a:solidFill>
                <a:srgbClr val="000000"/>
              </a:solidFill>
              <a:prstDash val="solid"/>
              <a:miter lim="400000"/>
            </a:ln>
          </a:insideH>
          <a:insideV>
            <a:ln w="508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50800" cap="flat">
              <a:solidFill>
                <a:srgbClr val="000000"/>
              </a:solidFill>
              <a:prstDash val="solid"/>
              <a:miter lim="400000"/>
            </a:ln>
          </a:left>
          <a:right>
            <a:ln w="508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50800" cap="flat">
              <a:solidFill>
                <a:srgbClr val="000000"/>
              </a:solidFill>
              <a:prstDash val="solid"/>
              <a:miter lim="400000"/>
            </a:ln>
          </a:insideH>
          <a:insideV>
            <a:ln w="508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50800" cap="flat">
              <a:solidFill>
                <a:srgbClr val="000000"/>
              </a:solidFill>
              <a:prstDash val="solid"/>
              <a:miter lim="400000"/>
            </a:ln>
          </a:left>
          <a:right>
            <a:ln w="508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50800" cap="flat">
              <a:solidFill>
                <a:srgbClr val="000000"/>
              </a:solidFill>
              <a:prstDash val="solid"/>
              <a:miter lim="400000"/>
            </a:ln>
          </a:insideH>
          <a:insideV>
            <a:ln w="508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136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06400" latinLnBrk="0">
      <a:defRPr sz="1400">
        <a:latin typeface="Lucida Grande"/>
        <a:ea typeface="Lucida Grande"/>
        <a:cs typeface="Lucida Grande"/>
        <a:sym typeface="Lucida Grande"/>
      </a:defRPr>
    </a:lvl1pPr>
    <a:lvl2pPr indent="228600" defTabSz="406400" latinLnBrk="0">
      <a:defRPr sz="1400">
        <a:latin typeface="Lucida Grande"/>
        <a:ea typeface="Lucida Grande"/>
        <a:cs typeface="Lucida Grande"/>
        <a:sym typeface="Lucida Grande"/>
      </a:defRPr>
    </a:lvl2pPr>
    <a:lvl3pPr indent="457200" defTabSz="406400" latinLnBrk="0">
      <a:defRPr sz="1400">
        <a:latin typeface="Lucida Grande"/>
        <a:ea typeface="Lucida Grande"/>
        <a:cs typeface="Lucida Grande"/>
        <a:sym typeface="Lucida Grande"/>
      </a:defRPr>
    </a:lvl3pPr>
    <a:lvl4pPr indent="685800" defTabSz="406400" latinLnBrk="0">
      <a:defRPr sz="1400">
        <a:latin typeface="Lucida Grande"/>
        <a:ea typeface="Lucida Grande"/>
        <a:cs typeface="Lucida Grande"/>
        <a:sym typeface="Lucida Grande"/>
      </a:defRPr>
    </a:lvl4pPr>
    <a:lvl5pPr indent="914400" defTabSz="406400" latinLnBrk="0">
      <a:defRPr sz="1400">
        <a:latin typeface="Lucida Grande"/>
        <a:ea typeface="Lucida Grande"/>
        <a:cs typeface="Lucida Grande"/>
        <a:sym typeface="Lucida Grande"/>
      </a:defRPr>
    </a:lvl5pPr>
    <a:lvl6pPr indent="1143000" defTabSz="406400" latinLnBrk="0">
      <a:defRPr sz="1400">
        <a:latin typeface="Lucida Grande"/>
        <a:ea typeface="Lucida Grande"/>
        <a:cs typeface="Lucida Grande"/>
        <a:sym typeface="Lucida Grande"/>
      </a:defRPr>
    </a:lvl6pPr>
    <a:lvl7pPr indent="1371600" defTabSz="406400" latinLnBrk="0">
      <a:defRPr sz="1400">
        <a:latin typeface="Lucida Grande"/>
        <a:ea typeface="Lucida Grande"/>
        <a:cs typeface="Lucida Grande"/>
        <a:sym typeface="Lucida Grande"/>
      </a:defRPr>
    </a:lvl7pPr>
    <a:lvl8pPr indent="1600200" defTabSz="406400" latinLnBrk="0">
      <a:defRPr sz="1400">
        <a:latin typeface="Lucida Grande"/>
        <a:ea typeface="Lucida Grande"/>
        <a:cs typeface="Lucida Grande"/>
        <a:sym typeface="Lucida Grande"/>
      </a:defRPr>
    </a:lvl8pPr>
    <a:lvl9pPr indent="1828800" defTabSz="406400" latinLnBrk="0">
      <a:defRPr sz="14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 flipV="1">
            <a:off x="73523" y="1600199"/>
            <a:ext cx="24236954" cy="1"/>
          </a:xfrm>
          <a:prstGeom prst="line">
            <a:avLst/>
          </a:prstGeom>
          <a:ln w="38100">
            <a:solidFill>
              <a:srgbClr val="011279"/>
            </a:solidFill>
          </a:ln>
        </p:spPr>
        <p:txBody>
          <a:bodyPr lIns="101600" tIns="101600" rIns="101600" bIns="101600" anchor="ctr"/>
          <a:lstStyle/>
          <a:p>
            <a:pPr algn="l" defTabSz="91440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01370" y="151652"/>
            <a:ext cx="24181260" cy="15176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 anchor="ctr"/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177400" y="1642594"/>
            <a:ext cx="24029201" cy="119665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/>
          <a:lstStyle>
            <a:lvl2pPr marL="1069339" indent="-571499">
              <a:buChar char="–"/>
              <a:defRPr sz="4800"/>
            </a:lvl2pPr>
            <a:lvl3pPr marL="1412239" indent="-457200">
              <a:defRPr sz="4800"/>
            </a:lvl3pPr>
            <a:lvl4pPr marL="1869439" indent="-457200">
              <a:spcBef>
                <a:spcPts val="1100"/>
              </a:spcBef>
              <a:buChar char="–"/>
              <a:defRPr sz="4000"/>
            </a:lvl4pPr>
            <a:lvl5pPr marL="2326639" indent="-457200">
              <a:spcBef>
                <a:spcPts val="1100"/>
              </a:spcBef>
              <a:buChar char="»"/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79249" y="12776200"/>
            <a:ext cx="825501" cy="939800"/>
          </a:xfrm>
          <a:prstGeom prst="rect">
            <a:avLst/>
          </a:prstGeom>
          <a:ln w="25400">
            <a:miter lim="400000"/>
          </a:ln>
        </p:spPr>
        <p:txBody>
          <a:bodyPr wrap="none" lIns="101600" tIns="101600" rIns="101600" bIns="101600">
            <a:spAutoFit/>
          </a:bodyPr>
          <a:lstStyle>
            <a:lvl1pPr defTabSz="1168400">
              <a:defRPr sz="48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81279" marR="81279" indent="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Gill Sans"/>
        </a:defRPr>
      </a:lvl1pPr>
      <a:lvl2pPr marL="81279" marR="81279" indent="22860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Gill Sans"/>
        </a:defRPr>
      </a:lvl2pPr>
      <a:lvl3pPr marL="81279" marR="81279" indent="45720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Gill Sans"/>
        </a:defRPr>
      </a:lvl3pPr>
      <a:lvl4pPr marL="81279" marR="81279" indent="68580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Gill Sans"/>
        </a:defRPr>
      </a:lvl4pPr>
      <a:lvl5pPr marL="81279" marR="81279" indent="91440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Gill Sans"/>
        </a:defRPr>
      </a:lvl5pPr>
      <a:lvl6pPr marL="81279" marR="81279" indent="114300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Gill Sans"/>
        </a:defRPr>
      </a:lvl6pPr>
      <a:lvl7pPr marL="81279" marR="81279" indent="137160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Gill Sans"/>
        </a:defRPr>
      </a:lvl7pPr>
      <a:lvl8pPr marL="81279" marR="81279" indent="1600199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Gill Sans"/>
        </a:defRPr>
      </a:lvl8pPr>
      <a:lvl9pPr marL="81279" marR="81279" indent="182880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Gill Sans"/>
        </a:defRPr>
      </a:lvl9pPr>
    </p:titleStyle>
    <p:bodyStyle>
      <a:lvl1pPr marL="726440" marR="81279" indent="-685800" algn="l" defTabSz="182880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Tx/>
        <a:buChar char="•"/>
        <a:tabLst/>
        <a:defRPr sz="5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Gill Sans"/>
        </a:defRPr>
      </a:lvl1pPr>
      <a:lvl2pPr marL="1164589" marR="81279" indent="-666749" algn="l" defTabSz="182880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Tx/>
        <a:buChar char="•"/>
        <a:tabLst/>
        <a:defRPr sz="5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Gill Sans"/>
        </a:defRPr>
      </a:lvl2pPr>
      <a:lvl3pPr marL="1488439" marR="81279" indent="-533400" algn="l" defTabSz="182880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Tx/>
        <a:buChar char="•"/>
        <a:tabLst/>
        <a:defRPr sz="5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Gill Sans"/>
        </a:defRPr>
      </a:lvl3pPr>
      <a:lvl4pPr marL="2052319" marR="81279" indent="-640079" algn="l" defTabSz="182880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Tx/>
        <a:buChar char="•"/>
        <a:tabLst/>
        <a:defRPr sz="5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Gill Sans"/>
        </a:defRPr>
      </a:lvl4pPr>
      <a:lvl5pPr marL="2509519" marR="81279" indent="-640079" algn="l" defTabSz="182880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Tx/>
        <a:buChar char="•"/>
        <a:tabLst/>
        <a:defRPr sz="5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Gill Sans"/>
        </a:defRPr>
      </a:lvl5pPr>
      <a:lvl6pPr marL="2509519" marR="81279" indent="-640079" algn="l" defTabSz="182880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Tx/>
        <a:buChar char="•"/>
        <a:tabLst/>
        <a:defRPr sz="5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Gill Sans"/>
        </a:defRPr>
      </a:lvl6pPr>
      <a:lvl7pPr marL="2509519" marR="81279" indent="-640079" algn="l" defTabSz="182880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Tx/>
        <a:buChar char="•"/>
        <a:tabLst/>
        <a:defRPr sz="5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Gill Sans"/>
        </a:defRPr>
      </a:lvl7pPr>
      <a:lvl8pPr marL="2509519" marR="81279" indent="-640079" algn="l" defTabSz="182880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Tx/>
        <a:buChar char="•"/>
        <a:tabLst/>
        <a:defRPr sz="5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Gill Sans"/>
        </a:defRPr>
      </a:lvl8pPr>
      <a:lvl9pPr marL="2509519" marR="81279" indent="-640079" algn="l" defTabSz="182880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Tx/>
        <a:buChar char="•"/>
        <a:tabLst/>
        <a:defRPr sz="5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Gill Sans"/>
        </a:defRPr>
      </a:lvl9pPr>
    </p:bodyStyle>
    <p:otherStyle>
      <a:lvl1pPr marL="0" marR="0" indent="0" algn="ctr" defTabSz="116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Roman"/>
        </a:defRPr>
      </a:lvl1pPr>
      <a:lvl2pPr marL="0" marR="0" indent="228600" algn="ctr" defTabSz="116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Roman"/>
        </a:defRPr>
      </a:lvl2pPr>
      <a:lvl3pPr marL="0" marR="0" indent="457200" algn="ctr" defTabSz="116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Roman"/>
        </a:defRPr>
      </a:lvl3pPr>
      <a:lvl4pPr marL="0" marR="0" indent="685800" algn="ctr" defTabSz="116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Roman"/>
        </a:defRPr>
      </a:lvl4pPr>
      <a:lvl5pPr marL="0" marR="0" indent="914400" algn="ctr" defTabSz="116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Roman"/>
        </a:defRPr>
      </a:lvl5pPr>
      <a:lvl6pPr marL="0" marR="0" indent="1143000" algn="ctr" defTabSz="116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Roman"/>
        </a:defRPr>
      </a:lvl6pPr>
      <a:lvl7pPr marL="0" marR="0" indent="1371600" algn="ctr" defTabSz="116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Roman"/>
        </a:defRPr>
      </a:lvl7pPr>
      <a:lvl8pPr marL="0" marR="0" indent="1600200" algn="ctr" defTabSz="116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Roman"/>
        </a:defRPr>
      </a:lvl8pPr>
      <a:lvl9pPr marL="0" marR="0" indent="1828800" algn="ctr" defTabSz="116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Roman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7" Type="http://schemas.openxmlformats.org/officeDocument/2006/relationships/image" Target="../media/image31.t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tif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0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0.png"/><Relationship Id="rId9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media" Target="../media/media6.mp4"/><Relationship Id="rId7" Type="http://schemas.openxmlformats.org/officeDocument/2006/relationships/image" Target="../media/image64.tif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3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6.mp4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t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png"/><Relationship Id="rId10" Type="http://schemas.openxmlformats.org/officeDocument/2006/relationships/image" Target="../media/image78.jpeg"/><Relationship Id="rId4" Type="http://schemas.openxmlformats.org/officeDocument/2006/relationships/image" Target="../media/image72.png"/><Relationship Id="rId9" Type="http://schemas.openxmlformats.org/officeDocument/2006/relationships/image" Target="../media/image7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ndrea J. Liu…"/>
          <p:cNvSpPr txBox="1">
            <a:spLocks noGrp="1"/>
          </p:cNvSpPr>
          <p:nvPr>
            <p:ph type="body" idx="1"/>
          </p:nvPr>
        </p:nvSpPr>
        <p:spPr>
          <a:xfrm>
            <a:off x="129154" y="2520757"/>
            <a:ext cx="24125692" cy="1108399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65023" marR="65023" indent="0" algn="ctr" defTabSz="1463040">
              <a:spcBef>
                <a:spcPts val="1000"/>
              </a:spcBef>
              <a:buClr>
                <a:srgbClr val="000000"/>
              </a:buClr>
              <a:buSzTx/>
              <a:buFont typeface="Comic Sans MS"/>
              <a:buNone/>
              <a:defRPr sz="4480"/>
            </a:pPr>
            <a:r>
              <a:t>Andrea J. Liu</a:t>
            </a:r>
          </a:p>
          <a:p>
            <a:pPr marL="65023" marR="65023" indent="0" algn="ctr" defTabSz="1463040">
              <a:spcBef>
                <a:spcPts val="1000"/>
              </a:spcBef>
              <a:buClr>
                <a:srgbClr val="000000"/>
              </a:buClr>
              <a:buSzTx/>
              <a:buFont typeface="Comic Sans MS"/>
              <a:buNone/>
              <a:defRPr sz="4480"/>
            </a:pPr>
            <a:r>
              <a:t>University of Pennsylvania</a:t>
            </a:r>
            <a:endParaRPr>
              <a:solidFill>
                <a:srgbClr val="942193"/>
              </a:solidFill>
            </a:endParaRPr>
          </a:p>
          <a:p>
            <a:pPr marL="65023" marR="65023" indent="0" defTabSz="1463040">
              <a:spcBef>
                <a:spcPts val="1000"/>
              </a:spcBef>
              <a:buClr>
                <a:srgbClr val="0329D6"/>
              </a:buClr>
              <a:buSzTx/>
              <a:buFont typeface="Comic Sans MS"/>
              <a:buNone/>
              <a:defRPr sz="4480"/>
            </a:pPr>
            <a:r>
              <a:rPr b="1">
                <a:solidFill>
                  <a:srgbClr val="0433FF"/>
                </a:solidFill>
                <a:uFill>
                  <a:solidFill>
                    <a:srgbClr val="7B1979"/>
                  </a:solidFill>
                </a:uFill>
              </a:rPr>
              <a:t>Menachem Stern</a:t>
            </a:r>
            <a:r>
              <a:rPr>
                <a:solidFill>
                  <a:srgbClr val="0433FF"/>
                </a:solidFill>
                <a:uFill>
                  <a:solidFill>
                    <a:srgbClr val="7B1979"/>
                  </a:solidFill>
                </a:uFill>
              </a:rPr>
              <a:t>  </a:t>
            </a:r>
            <a:r>
              <a:rPr>
                <a:solidFill>
                  <a:srgbClr val="942193"/>
                </a:solidFill>
                <a:uFill>
                  <a:solidFill>
                    <a:srgbClr val="7B1979"/>
                  </a:solidFill>
                </a:uFill>
              </a:rPr>
              <a:t>           UPenn </a:t>
            </a:r>
          </a:p>
          <a:p>
            <a:pPr marL="65023" marR="65023" indent="0" defTabSz="1463040">
              <a:spcBef>
                <a:spcPts val="1000"/>
              </a:spcBef>
              <a:buClr>
                <a:srgbClr val="0329D6"/>
              </a:buClr>
              <a:buSzTx/>
              <a:buFont typeface="Comic Sans MS"/>
              <a:buNone/>
              <a:defRPr sz="4480"/>
            </a:pPr>
            <a:r>
              <a:rPr b="1">
                <a:solidFill>
                  <a:srgbClr val="0433FF"/>
                </a:solidFill>
                <a:uFill>
                  <a:solidFill>
                    <a:srgbClr val="7B1979"/>
                  </a:solidFill>
                </a:uFill>
              </a:rPr>
              <a:t>Sam Dillavou      </a:t>
            </a:r>
            <a:r>
              <a:rPr>
                <a:solidFill>
                  <a:srgbClr val="0433FF"/>
                </a:solidFill>
                <a:uFill>
                  <a:solidFill>
                    <a:srgbClr val="7B1979"/>
                  </a:solidFill>
                </a:uFill>
              </a:rPr>
              <a:t>  </a:t>
            </a:r>
            <a:r>
              <a:rPr>
                <a:solidFill>
                  <a:srgbClr val="942193"/>
                </a:solidFill>
                <a:uFill>
                  <a:solidFill>
                    <a:srgbClr val="7B1979"/>
                  </a:solidFill>
                </a:uFill>
              </a:rPr>
              <a:t>            UPenn</a:t>
            </a:r>
          </a:p>
          <a:p>
            <a:pPr marL="65023" marR="65023" indent="0" defTabSz="1463040">
              <a:spcBef>
                <a:spcPts val="1000"/>
              </a:spcBef>
              <a:buClr>
                <a:srgbClr val="0329D6"/>
              </a:buClr>
              <a:buSzTx/>
              <a:buFont typeface="Comic Sans MS"/>
              <a:buNone/>
              <a:defRPr sz="4480"/>
            </a:pPr>
            <a:r>
              <a:rPr>
                <a:solidFill>
                  <a:srgbClr val="0433FF"/>
                </a:solidFill>
                <a:uFill>
                  <a:solidFill>
                    <a:srgbClr val="7B1979"/>
                  </a:solidFill>
                </a:uFill>
              </a:rPr>
              <a:t>Jacob Wycoff </a:t>
            </a:r>
            <a:r>
              <a:rPr>
                <a:solidFill>
                  <a:srgbClr val="942193"/>
                </a:solidFill>
                <a:uFill>
                  <a:solidFill>
                    <a:srgbClr val="7B1979"/>
                  </a:solidFill>
                </a:uFill>
              </a:rPr>
              <a:t>                        UPenn </a:t>
            </a:r>
          </a:p>
          <a:p>
            <a:pPr marL="65023" marR="65023" indent="0" defTabSz="1463040">
              <a:spcBef>
                <a:spcPts val="1000"/>
              </a:spcBef>
              <a:buClr>
                <a:srgbClr val="0329D6"/>
              </a:buClr>
              <a:buSzTx/>
              <a:buFont typeface="Comic Sans MS"/>
              <a:buNone/>
              <a:defRPr sz="4480"/>
            </a:pPr>
            <a:r>
              <a:rPr>
                <a:solidFill>
                  <a:srgbClr val="0433FF"/>
                </a:solidFill>
              </a:rPr>
              <a:t>Jason Rocks</a:t>
            </a:r>
            <a:r>
              <a:t>                           </a:t>
            </a:r>
            <a:r>
              <a:rPr>
                <a:solidFill>
                  <a:srgbClr val="942193"/>
                </a:solidFill>
              </a:rPr>
              <a:t>UPenn/BU</a:t>
            </a:r>
          </a:p>
          <a:p>
            <a:pPr marL="65023" marR="65023" indent="0" defTabSz="1463040">
              <a:spcBef>
                <a:spcPts val="1000"/>
              </a:spcBef>
              <a:buClr>
                <a:srgbClr val="0329D6"/>
              </a:buClr>
              <a:buSzTx/>
              <a:buFont typeface="Comic Sans MS"/>
              <a:buNone/>
              <a:defRPr sz="4480"/>
            </a:pPr>
            <a:r>
              <a:rPr>
                <a:solidFill>
                  <a:srgbClr val="0433FF"/>
                </a:solidFill>
              </a:rPr>
              <a:t>Carl Goodrich</a:t>
            </a:r>
            <a:r>
              <a:rPr>
                <a:solidFill>
                  <a:srgbClr val="942193"/>
                </a:solidFill>
              </a:rPr>
              <a:t>                       UPenn/IST Austria</a:t>
            </a:r>
          </a:p>
          <a:p>
            <a:pPr marL="65023" marR="65023" indent="0" defTabSz="1463040">
              <a:spcBef>
                <a:spcPts val="1000"/>
              </a:spcBef>
              <a:buClr>
                <a:srgbClr val="0329D6"/>
              </a:buClr>
              <a:buSzTx/>
              <a:buFont typeface="Comic Sans MS"/>
              <a:buNone/>
              <a:defRPr sz="4480"/>
            </a:pPr>
            <a:r>
              <a:rPr>
                <a:solidFill>
                  <a:srgbClr val="0433FF"/>
                </a:solidFill>
              </a:rPr>
              <a:t>Daniel Hexner</a:t>
            </a:r>
            <a:r>
              <a:rPr>
                <a:solidFill>
                  <a:srgbClr val="942193"/>
                </a:solidFill>
              </a:rPr>
              <a:t>                       UChicago/Technion</a:t>
            </a:r>
          </a:p>
          <a:p>
            <a:pPr marL="65023" marR="65023" indent="0" defTabSz="1463040">
              <a:spcBef>
                <a:spcPts val="1000"/>
              </a:spcBef>
              <a:buClr>
                <a:srgbClr val="0329D6"/>
              </a:buClr>
              <a:buSzTx/>
              <a:buFont typeface="Comic Sans MS"/>
              <a:buNone/>
              <a:defRPr sz="4480"/>
            </a:pPr>
            <a:r>
              <a:rPr>
                <a:solidFill>
                  <a:srgbClr val="0433FF"/>
                </a:solidFill>
                <a:uFill>
                  <a:solidFill>
                    <a:srgbClr val="7B1979"/>
                  </a:solidFill>
                </a:uFill>
              </a:rPr>
              <a:t>Nidhi Pashine</a:t>
            </a:r>
            <a:r>
              <a:rPr>
                <a:solidFill>
                  <a:srgbClr val="7B1979"/>
                </a:solidFill>
                <a:uFill>
                  <a:solidFill>
                    <a:srgbClr val="7B1979"/>
                  </a:solidFill>
                </a:uFill>
              </a:rPr>
              <a:t>                         </a:t>
            </a:r>
            <a:r>
              <a:rPr>
                <a:solidFill>
                  <a:srgbClr val="942193"/>
                </a:solidFill>
                <a:uFill>
                  <a:solidFill>
                    <a:srgbClr val="7B1979"/>
                  </a:solidFill>
                </a:uFill>
              </a:rPr>
              <a:t>UChicago/MIT</a:t>
            </a:r>
            <a:endParaRPr>
              <a:solidFill>
                <a:srgbClr val="942192"/>
              </a:solidFill>
              <a:uFill>
                <a:solidFill>
                  <a:srgbClr val="942192"/>
                </a:solidFill>
              </a:uFill>
            </a:endParaRPr>
          </a:p>
          <a:p>
            <a:pPr marL="65023" marR="65023" indent="0" defTabSz="1463040">
              <a:spcBef>
                <a:spcPts val="1000"/>
              </a:spcBef>
              <a:buClr>
                <a:srgbClr val="0329D6"/>
              </a:buClr>
              <a:buSzTx/>
              <a:buFont typeface="Comic Sans MS"/>
              <a:buNone/>
              <a:defRPr sz="4480"/>
            </a:pPr>
            <a:r>
              <a:rPr>
                <a:solidFill>
                  <a:srgbClr val="0433FF"/>
                </a:solidFill>
              </a:rPr>
              <a:t>Henrik Ronellenfitsch</a:t>
            </a:r>
            <a:r>
              <a:rPr>
                <a:solidFill>
                  <a:srgbClr val="942193"/>
                </a:solidFill>
              </a:rPr>
              <a:t>             UPenn/Williams</a:t>
            </a:r>
            <a:endParaRPr>
              <a:solidFill>
                <a:srgbClr val="942193"/>
              </a:solidFill>
              <a:uFill>
                <a:solidFill>
                  <a:srgbClr val="7B1979"/>
                </a:solidFill>
              </a:uFill>
            </a:endParaRPr>
          </a:p>
          <a:p>
            <a:pPr marL="65023" marR="65023" indent="0" defTabSz="1463040">
              <a:spcBef>
                <a:spcPts val="1000"/>
              </a:spcBef>
              <a:buClr>
                <a:srgbClr val="0329D6"/>
              </a:buClr>
              <a:buSzTx/>
              <a:buFont typeface="Comic Sans MS"/>
              <a:buNone/>
              <a:defRPr sz="4480"/>
            </a:pPr>
            <a:r>
              <a:rPr b="1">
                <a:solidFill>
                  <a:srgbClr val="0433FF"/>
                </a:solidFill>
                <a:uFill>
                  <a:solidFill>
                    <a:srgbClr val="7B1979"/>
                  </a:solidFill>
                </a:uFill>
              </a:rPr>
              <a:t>Marc Miskin</a:t>
            </a:r>
            <a:r>
              <a:rPr>
                <a:solidFill>
                  <a:srgbClr val="942193"/>
                </a:solidFill>
                <a:uFill>
                  <a:solidFill>
                    <a:srgbClr val="7B1979"/>
                  </a:solidFill>
                </a:uFill>
              </a:rPr>
              <a:t>                      UPenn</a:t>
            </a:r>
          </a:p>
          <a:p>
            <a:pPr marL="65023" marR="65023" indent="0" defTabSz="1463040">
              <a:spcBef>
                <a:spcPts val="1000"/>
              </a:spcBef>
              <a:buClr>
                <a:srgbClr val="0329D6"/>
              </a:buClr>
              <a:buSzTx/>
              <a:buFont typeface="Comic Sans MS"/>
              <a:buNone/>
              <a:defRPr sz="4480"/>
            </a:pPr>
            <a:r>
              <a:rPr b="1">
                <a:solidFill>
                  <a:srgbClr val="0433FF"/>
                </a:solidFill>
                <a:uFill>
                  <a:solidFill>
                    <a:srgbClr val="7B1979"/>
                  </a:solidFill>
                </a:uFill>
              </a:rPr>
              <a:t>Doug Durian</a:t>
            </a:r>
            <a:r>
              <a:rPr>
                <a:solidFill>
                  <a:srgbClr val="0433FF"/>
                </a:solidFill>
                <a:uFill>
                  <a:solidFill>
                    <a:srgbClr val="7B1979"/>
                  </a:solidFill>
                </a:uFill>
              </a:rPr>
              <a:t>                     </a:t>
            </a:r>
            <a:r>
              <a:rPr>
                <a:solidFill>
                  <a:srgbClr val="942193"/>
                </a:solidFill>
                <a:uFill>
                  <a:solidFill>
                    <a:srgbClr val="7B1979"/>
                  </a:solidFill>
                </a:uFill>
              </a:rPr>
              <a:t>UPenn</a:t>
            </a:r>
          </a:p>
          <a:p>
            <a:pPr marL="65023" marR="65023" indent="0" defTabSz="1463040">
              <a:spcBef>
                <a:spcPts val="1000"/>
              </a:spcBef>
              <a:buClr>
                <a:srgbClr val="000000"/>
              </a:buClr>
              <a:buSzTx/>
              <a:buFont typeface="Comic Sans MS"/>
              <a:buNone/>
              <a:defRPr sz="4480"/>
            </a:pPr>
            <a:r>
              <a:rPr>
                <a:solidFill>
                  <a:srgbClr val="0433FF"/>
                </a:solidFill>
                <a:uFill>
                  <a:solidFill>
                    <a:srgbClr val="7B1979"/>
                  </a:solidFill>
                </a:uFill>
              </a:rPr>
              <a:t>Eleni Katifori</a:t>
            </a:r>
            <a:r>
              <a:rPr>
                <a:solidFill>
                  <a:srgbClr val="7B1979"/>
                </a:solidFill>
                <a:uFill>
                  <a:solidFill>
                    <a:srgbClr val="7B1979"/>
                  </a:solidFill>
                </a:uFill>
              </a:rPr>
              <a:t>                          UPenn</a:t>
            </a:r>
          </a:p>
          <a:p>
            <a:pPr marL="65023" marR="65023" indent="0" defTabSz="1463040">
              <a:spcBef>
                <a:spcPts val="1000"/>
              </a:spcBef>
              <a:buClr>
                <a:srgbClr val="000000"/>
              </a:buClr>
              <a:buSzTx/>
              <a:buFont typeface="Comic Sans MS"/>
              <a:buNone/>
              <a:defRPr sz="4480"/>
            </a:pPr>
            <a:r>
              <a:rPr>
                <a:solidFill>
                  <a:srgbClr val="0433FF"/>
                </a:solidFill>
                <a:uFill>
                  <a:solidFill>
                    <a:srgbClr val="0329D6"/>
                  </a:solidFill>
                </a:uFill>
              </a:rPr>
              <a:t>Sid Nagel</a:t>
            </a:r>
            <a:r>
              <a:t>                               </a:t>
            </a:r>
            <a:r>
              <a:rPr>
                <a:solidFill>
                  <a:srgbClr val="942192"/>
                </a:solidFill>
                <a:uFill>
                  <a:solidFill>
                    <a:srgbClr val="942192"/>
                  </a:solidFill>
                </a:uFill>
              </a:rPr>
              <a:t>UChicago</a:t>
            </a:r>
          </a:p>
        </p:txBody>
      </p:sp>
      <p:sp>
        <p:nvSpPr>
          <p:cNvPr id="24" name="How Physical Systems Can Learn By Themselves:…"/>
          <p:cNvSpPr txBox="1">
            <a:spLocks noGrp="1"/>
          </p:cNvSpPr>
          <p:nvPr>
            <p:ph type="title"/>
          </p:nvPr>
        </p:nvSpPr>
        <p:spPr>
          <a:xfrm>
            <a:off x="14611" y="3174"/>
            <a:ext cx="24354778" cy="2587050"/>
          </a:xfrm>
          <a:prstGeom prst="rect">
            <a:avLst/>
          </a:prstGeom>
          <a:gradFill>
            <a:gsLst>
              <a:gs pos="0">
                <a:srgbClr val="942193"/>
              </a:gs>
              <a:gs pos="100000">
                <a:srgbClr val="011993"/>
              </a:gs>
            </a:gsLst>
            <a:lin ang="16200000"/>
          </a:gradFill>
        </p:spPr>
        <p:txBody>
          <a:bodyPr>
            <a:normAutofit/>
          </a:bodyPr>
          <a:lstStyle/>
          <a:p>
            <a:pPr>
              <a:defRPr sz="8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t>How Physical Systems Can Learn By Themselves:</a:t>
            </a:r>
          </a:p>
          <a:p>
            <a:pPr>
              <a:defRPr sz="6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t>What AI Can Do For Physics and what Physics can do for AI</a:t>
            </a:r>
          </a:p>
        </p:txBody>
      </p:sp>
      <p:pic>
        <p:nvPicPr>
          <p:cNvPr id="25" name="Image" descr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31866" y="2835313"/>
            <a:ext cx="4009881" cy="3097477"/>
          </a:xfrm>
          <a:prstGeom prst="rect">
            <a:avLst/>
          </a:prstGeom>
          <a:ln w="25400">
            <a:miter lim="400000"/>
          </a:ln>
        </p:spPr>
      </p:pic>
      <p:grpSp>
        <p:nvGrpSpPr>
          <p:cNvPr id="28" name="Group"/>
          <p:cNvGrpSpPr/>
          <p:nvPr/>
        </p:nvGrpSpPr>
        <p:grpSpPr>
          <a:xfrm>
            <a:off x="18526182" y="6203279"/>
            <a:ext cx="5421251" cy="2826965"/>
            <a:chOff x="0" y="0"/>
            <a:chExt cx="5421249" cy="2826963"/>
          </a:xfrm>
        </p:grpSpPr>
        <p:pic>
          <p:nvPicPr>
            <p:cNvPr id="26" name="Group" descr="Group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421250" cy="282696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</p:pic>
        <p:pic>
          <p:nvPicPr>
            <p:cNvPr id="27" name="Screen Shot 2021-02-04 at 1.47.55 PM.png" descr="Screen Shot 2021-02-04 at 1.47.55 PM.png"/>
            <p:cNvPicPr>
              <a:picLocks noChangeAspect="1"/>
            </p:cNvPicPr>
            <p:nvPr/>
          </p:nvPicPr>
          <p:blipFill>
            <a:blip r:embed="rId4" cstate="print">
              <a:alphaModFix amt="5808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87936" y="221353"/>
              <a:ext cx="5225269" cy="241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442" extrusionOk="0">
                  <a:moveTo>
                    <a:pt x="20600" y="0"/>
                  </a:moveTo>
                  <a:cubicBezTo>
                    <a:pt x="20298" y="-1"/>
                    <a:pt x="20002" y="392"/>
                    <a:pt x="19868" y="1082"/>
                  </a:cubicBezTo>
                  <a:cubicBezTo>
                    <a:pt x="19865" y="1096"/>
                    <a:pt x="19864" y="1109"/>
                    <a:pt x="19861" y="1124"/>
                  </a:cubicBezTo>
                  <a:cubicBezTo>
                    <a:pt x="19853" y="1182"/>
                    <a:pt x="19847" y="1219"/>
                    <a:pt x="19839" y="1276"/>
                  </a:cubicBezTo>
                  <a:cubicBezTo>
                    <a:pt x="19839" y="1277"/>
                    <a:pt x="19837" y="1277"/>
                    <a:pt x="19837" y="1279"/>
                  </a:cubicBezTo>
                  <a:cubicBezTo>
                    <a:pt x="19831" y="1355"/>
                    <a:pt x="19821" y="1424"/>
                    <a:pt x="19809" y="1462"/>
                  </a:cubicBezTo>
                  <a:cubicBezTo>
                    <a:pt x="19809" y="1463"/>
                    <a:pt x="19808" y="1465"/>
                    <a:pt x="19808" y="1466"/>
                  </a:cubicBezTo>
                  <a:lnTo>
                    <a:pt x="19792" y="1565"/>
                  </a:lnTo>
                  <a:lnTo>
                    <a:pt x="16579" y="1554"/>
                  </a:lnTo>
                  <a:lnTo>
                    <a:pt x="13366" y="1543"/>
                  </a:lnTo>
                  <a:lnTo>
                    <a:pt x="13356" y="1501"/>
                  </a:lnTo>
                  <a:lnTo>
                    <a:pt x="13282" y="1195"/>
                  </a:lnTo>
                  <a:cubicBezTo>
                    <a:pt x="12981" y="-46"/>
                    <a:pt x="12059" y="105"/>
                    <a:pt x="11880" y="1424"/>
                  </a:cubicBezTo>
                  <a:cubicBezTo>
                    <a:pt x="11865" y="1531"/>
                    <a:pt x="11846" y="1629"/>
                    <a:pt x="11828" y="1709"/>
                  </a:cubicBezTo>
                  <a:lnTo>
                    <a:pt x="11818" y="1846"/>
                  </a:lnTo>
                  <a:lnTo>
                    <a:pt x="11205" y="2382"/>
                  </a:lnTo>
                  <a:cubicBezTo>
                    <a:pt x="10328" y="3174"/>
                    <a:pt x="8435" y="4835"/>
                    <a:pt x="5785" y="7136"/>
                  </a:cubicBezTo>
                  <a:lnTo>
                    <a:pt x="4525" y="8232"/>
                  </a:lnTo>
                  <a:lnTo>
                    <a:pt x="4435" y="8080"/>
                  </a:lnTo>
                  <a:cubicBezTo>
                    <a:pt x="4387" y="7997"/>
                    <a:pt x="4265" y="7886"/>
                    <a:pt x="4166" y="7834"/>
                  </a:cubicBezTo>
                  <a:cubicBezTo>
                    <a:pt x="3815" y="7651"/>
                    <a:pt x="3459" y="8012"/>
                    <a:pt x="3295" y="8711"/>
                  </a:cubicBezTo>
                  <a:cubicBezTo>
                    <a:pt x="3219" y="9034"/>
                    <a:pt x="3200" y="9731"/>
                    <a:pt x="3257" y="10061"/>
                  </a:cubicBezTo>
                  <a:cubicBezTo>
                    <a:pt x="3261" y="10081"/>
                    <a:pt x="3259" y="10106"/>
                    <a:pt x="3257" y="10131"/>
                  </a:cubicBezTo>
                  <a:lnTo>
                    <a:pt x="3277" y="10251"/>
                  </a:lnTo>
                  <a:lnTo>
                    <a:pt x="3027" y="10794"/>
                  </a:lnTo>
                  <a:cubicBezTo>
                    <a:pt x="2868" y="11161"/>
                    <a:pt x="2606" y="11733"/>
                    <a:pt x="2173" y="12672"/>
                  </a:cubicBezTo>
                  <a:lnTo>
                    <a:pt x="1057" y="15097"/>
                  </a:lnTo>
                  <a:lnTo>
                    <a:pt x="995" y="15100"/>
                  </a:lnTo>
                  <a:cubicBezTo>
                    <a:pt x="987" y="15105"/>
                    <a:pt x="979" y="15106"/>
                    <a:pt x="973" y="15104"/>
                  </a:cubicBezTo>
                  <a:cubicBezTo>
                    <a:pt x="971" y="15103"/>
                    <a:pt x="969" y="15104"/>
                    <a:pt x="968" y="15104"/>
                  </a:cubicBezTo>
                  <a:cubicBezTo>
                    <a:pt x="966" y="15102"/>
                    <a:pt x="957" y="15102"/>
                    <a:pt x="953" y="15100"/>
                  </a:cubicBezTo>
                  <a:lnTo>
                    <a:pt x="789" y="15104"/>
                  </a:lnTo>
                  <a:cubicBezTo>
                    <a:pt x="431" y="15116"/>
                    <a:pt x="227" y="15364"/>
                    <a:pt x="92" y="15953"/>
                  </a:cubicBezTo>
                  <a:cubicBezTo>
                    <a:pt x="24" y="16247"/>
                    <a:pt x="-4" y="16549"/>
                    <a:pt x="1" y="16834"/>
                  </a:cubicBezTo>
                  <a:cubicBezTo>
                    <a:pt x="15" y="17688"/>
                    <a:pt x="328" y="18404"/>
                    <a:pt x="776" y="18402"/>
                  </a:cubicBezTo>
                  <a:cubicBezTo>
                    <a:pt x="1054" y="18401"/>
                    <a:pt x="1203" y="18229"/>
                    <a:pt x="1434" y="17637"/>
                  </a:cubicBezTo>
                  <a:cubicBezTo>
                    <a:pt x="1435" y="17633"/>
                    <a:pt x="1435" y="17628"/>
                    <a:pt x="1437" y="17623"/>
                  </a:cubicBezTo>
                  <a:cubicBezTo>
                    <a:pt x="1440" y="17611"/>
                    <a:pt x="1443" y="17603"/>
                    <a:pt x="1446" y="17592"/>
                  </a:cubicBezTo>
                  <a:cubicBezTo>
                    <a:pt x="1451" y="17574"/>
                    <a:pt x="1457" y="17557"/>
                    <a:pt x="1461" y="17539"/>
                  </a:cubicBezTo>
                  <a:lnTo>
                    <a:pt x="1500" y="17377"/>
                  </a:lnTo>
                  <a:lnTo>
                    <a:pt x="1528" y="17391"/>
                  </a:lnTo>
                  <a:lnTo>
                    <a:pt x="1539" y="17363"/>
                  </a:lnTo>
                  <a:lnTo>
                    <a:pt x="3441" y="18265"/>
                  </a:lnTo>
                  <a:cubicBezTo>
                    <a:pt x="4487" y="18761"/>
                    <a:pt x="5366" y="19194"/>
                    <a:pt x="5393" y="19227"/>
                  </a:cubicBezTo>
                  <a:cubicBezTo>
                    <a:pt x="5394" y="19229"/>
                    <a:pt x="5397" y="19238"/>
                    <a:pt x="5399" y="19241"/>
                  </a:cubicBezTo>
                  <a:lnTo>
                    <a:pt x="5435" y="19259"/>
                  </a:lnTo>
                  <a:lnTo>
                    <a:pt x="5446" y="19354"/>
                  </a:lnTo>
                  <a:cubicBezTo>
                    <a:pt x="5451" y="19377"/>
                    <a:pt x="5455" y="19403"/>
                    <a:pt x="5458" y="19435"/>
                  </a:cubicBezTo>
                  <a:cubicBezTo>
                    <a:pt x="5475" y="19506"/>
                    <a:pt x="5494" y="19584"/>
                    <a:pt x="5509" y="19671"/>
                  </a:cubicBezTo>
                  <a:cubicBezTo>
                    <a:pt x="5615" y="20273"/>
                    <a:pt x="5812" y="20636"/>
                    <a:pt x="6115" y="20777"/>
                  </a:cubicBezTo>
                  <a:cubicBezTo>
                    <a:pt x="6399" y="20910"/>
                    <a:pt x="6777" y="20487"/>
                    <a:pt x="6921" y="19872"/>
                  </a:cubicBezTo>
                  <a:cubicBezTo>
                    <a:pt x="6998" y="19544"/>
                    <a:pt x="7015" y="18932"/>
                    <a:pt x="6960" y="18526"/>
                  </a:cubicBezTo>
                  <a:cubicBezTo>
                    <a:pt x="6959" y="18520"/>
                    <a:pt x="6958" y="18513"/>
                    <a:pt x="6957" y="18508"/>
                  </a:cubicBezTo>
                  <a:lnTo>
                    <a:pt x="6907" y="18240"/>
                  </a:lnTo>
                  <a:lnTo>
                    <a:pt x="6908" y="18240"/>
                  </a:lnTo>
                  <a:lnTo>
                    <a:pt x="6907" y="18230"/>
                  </a:lnTo>
                  <a:lnTo>
                    <a:pt x="6911" y="18215"/>
                  </a:lnTo>
                  <a:lnTo>
                    <a:pt x="6910" y="18205"/>
                  </a:lnTo>
                  <a:lnTo>
                    <a:pt x="8190" y="15424"/>
                  </a:lnTo>
                  <a:cubicBezTo>
                    <a:pt x="8570" y="14599"/>
                    <a:pt x="8813" y="14082"/>
                    <a:pt x="9006" y="13673"/>
                  </a:cubicBezTo>
                  <a:lnTo>
                    <a:pt x="9461" y="12686"/>
                  </a:lnTo>
                  <a:lnTo>
                    <a:pt x="9469" y="12693"/>
                  </a:lnTo>
                  <a:lnTo>
                    <a:pt x="9477" y="12676"/>
                  </a:lnTo>
                  <a:lnTo>
                    <a:pt x="9535" y="12725"/>
                  </a:lnTo>
                  <a:cubicBezTo>
                    <a:pt x="9537" y="12726"/>
                    <a:pt x="9539" y="12724"/>
                    <a:pt x="9540" y="12725"/>
                  </a:cubicBezTo>
                  <a:cubicBezTo>
                    <a:pt x="9636" y="12836"/>
                    <a:pt x="10010" y="12830"/>
                    <a:pt x="10110" y="12714"/>
                  </a:cubicBezTo>
                  <a:cubicBezTo>
                    <a:pt x="10148" y="12670"/>
                    <a:pt x="10172" y="12658"/>
                    <a:pt x="10194" y="12669"/>
                  </a:cubicBezTo>
                  <a:cubicBezTo>
                    <a:pt x="10196" y="12667"/>
                    <a:pt x="10208" y="12655"/>
                    <a:pt x="10209" y="12655"/>
                  </a:cubicBezTo>
                  <a:cubicBezTo>
                    <a:pt x="10214" y="12655"/>
                    <a:pt x="10245" y="12734"/>
                    <a:pt x="10277" y="12831"/>
                  </a:cubicBezTo>
                  <a:cubicBezTo>
                    <a:pt x="10280" y="12841"/>
                    <a:pt x="10371" y="13114"/>
                    <a:pt x="10384" y="13151"/>
                  </a:cubicBezTo>
                  <a:cubicBezTo>
                    <a:pt x="10544" y="13617"/>
                    <a:pt x="10857" y="14539"/>
                    <a:pt x="11283" y="15812"/>
                  </a:cubicBezTo>
                  <a:lnTo>
                    <a:pt x="12281" y="18793"/>
                  </a:lnTo>
                  <a:lnTo>
                    <a:pt x="12277" y="18811"/>
                  </a:lnTo>
                  <a:lnTo>
                    <a:pt x="12225" y="19026"/>
                  </a:lnTo>
                  <a:cubicBezTo>
                    <a:pt x="12212" y="19085"/>
                    <a:pt x="12200" y="19142"/>
                    <a:pt x="12190" y="19202"/>
                  </a:cubicBezTo>
                  <a:cubicBezTo>
                    <a:pt x="12175" y="19307"/>
                    <a:pt x="12166" y="19428"/>
                    <a:pt x="12162" y="19555"/>
                  </a:cubicBezTo>
                  <a:cubicBezTo>
                    <a:pt x="12161" y="19616"/>
                    <a:pt x="12161" y="19677"/>
                    <a:pt x="12161" y="19766"/>
                  </a:cubicBezTo>
                  <a:cubicBezTo>
                    <a:pt x="12161" y="19799"/>
                    <a:pt x="12162" y="19818"/>
                    <a:pt x="12162" y="19847"/>
                  </a:cubicBezTo>
                  <a:cubicBezTo>
                    <a:pt x="12169" y="20109"/>
                    <a:pt x="12194" y="20369"/>
                    <a:pt x="12240" y="20559"/>
                  </a:cubicBezTo>
                  <a:cubicBezTo>
                    <a:pt x="12326" y="20914"/>
                    <a:pt x="12490" y="21219"/>
                    <a:pt x="12665" y="21352"/>
                  </a:cubicBezTo>
                  <a:cubicBezTo>
                    <a:pt x="12932" y="21554"/>
                    <a:pt x="13252" y="21410"/>
                    <a:pt x="13457" y="20992"/>
                  </a:cubicBezTo>
                  <a:cubicBezTo>
                    <a:pt x="13580" y="20741"/>
                    <a:pt x="13696" y="20236"/>
                    <a:pt x="13697" y="19939"/>
                  </a:cubicBezTo>
                  <a:cubicBezTo>
                    <a:pt x="13698" y="19822"/>
                    <a:pt x="13711" y="19710"/>
                    <a:pt x="13726" y="19688"/>
                  </a:cubicBezTo>
                  <a:cubicBezTo>
                    <a:pt x="13742" y="19667"/>
                    <a:pt x="14479" y="19236"/>
                    <a:pt x="15365" y="18730"/>
                  </a:cubicBezTo>
                  <a:cubicBezTo>
                    <a:pt x="16251" y="18224"/>
                    <a:pt x="16993" y="17793"/>
                    <a:pt x="17015" y="17775"/>
                  </a:cubicBezTo>
                  <a:cubicBezTo>
                    <a:pt x="17022" y="17769"/>
                    <a:pt x="17034" y="17781"/>
                    <a:pt x="17046" y="17800"/>
                  </a:cubicBezTo>
                  <a:lnTo>
                    <a:pt x="17066" y="17789"/>
                  </a:lnTo>
                  <a:lnTo>
                    <a:pt x="17096" y="17902"/>
                  </a:lnTo>
                  <a:cubicBezTo>
                    <a:pt x="17116" y="17949"/>
                    <a:pt x="17135" y="18004"/>
                    <a:pt x="17155" y="18067"/>
                  </a:cubicBezTo>
                  <a:cubicBezTo>
                    <a:pt x="17268" y="18439"/>
                    <a:pt x="17553" y="18772"/>
                    <a:pt x="17757" y="18772"/>
                  </a:cubicBezTo>
                  <a:cubicBezTo>
                    <a:pt x="18461" y="18774"/>
                    <a:pt x="18818" y="16985"/>
                    <a:pt x="18331" y="15893"/>
                  </a:cubicBezTo>
                  <a:lnTo>
                    <a:pt x="18223" y="15646"/>
                  </a:lnTo>
                  <a:lnTo>
                    <a:pt x="19315" y="9638"/>
                  </a:lnTo>
                  <a:cubicBezTo>
                    <a:pt x="19915" y="6333"/>
                    <a:pt x="20423" y="3571"/>
                    <a:pt x="20441" y="3499"/>
                  </a:cubicBezTo>
                  <a:cubicBezTo>
                    <a:pt x="20443" y="3492"/>
                    <a:pt x="20446" y="3485"/>
                    <a:pt x="20449" y="3478"/>
                  </a:cubicBezTo>
                  <a:lnTo>
                    <a:pt x="20468" y="3372"/>
                  </a:lnTo>
                  <a:lnTo>
                    <a:pt x="20596" y="3355"/>
                  </a:lnTo>
                  <a:cubicBezTo>
                    <a:pt x="20620" y="3347"/>
                    <a:pt x="20645" y="3339"/>
                    <a:pt x="20674" y="3334"/>
                  </a:cubicBezTo>
                  <a:cubicBezTo>
                    <a:pt x="21313" y="3219"/>
                    <a:pt x="21596" y="1483"/>
                    <a:pt x="21138" y="490"/>
                  </a:cubicBezTo>
                  <a:cubicBezTo>
                    <a:pt x="20984" y="156"/>
                    <a:pt x="20791" y="0"/>
                    <a:pt x="20600" y="0"/>
                  </a:cubicBezTo>
                  <a:close/>
                  <a:moveTo>
                    <a:pt x="20579" y="454"/>
                  </a:moveTo>
                  <a:cubicBezTo>
                    <a:pt x="20601" y="453"/>
                    <a:pt x="20624" y="456"/>
                    <a:pt x="20647" y="462"/>
                  </a:cubicBezTo>
                  <a:cubicBezTo>
                    <a:pt x="20919" y="528"/>
                    <a:pt x="21122" y="967"/>
                    <a:pt x="21153" y="1558"/>
                  </a:cubicBezTo>
                  <a:cubicBezTo>
                    <a:pt x="21174" y="1959"/>
                    <a:pt x="21118" y="2250"/>
                    <a:pt x="20953" y="2590"/>
                  </a:cubicBezTo>
                  <a:cubicBezTo>
                    <a:pt x="20652" y="3212"/>
                    <a:pt x="20163" y="2868"/>
                    <a:pt x="20041" y="1949"/>
                  </a:cubicBezTo>
                  <a:cubicBezTo>
                    <a:pt x="19949" y="1252"/>
                    <a:pt x="20241" y="475"/>
                    <a:pt x="20579" y="454"/>
                  </a:cubicBezTo>
                  <a:close/>
                  <a:moveTo>
                    <a:pt x="12560" y="768"/>
                  </a:moveTo>
                  <a:cubicBezTo>
                    <a:pt x="12924" y="733"/>
                    <a:pt x="13246" y="1528"/>
                    <a:pt x="13149" y="2294"/>
                  </a:cubicBezTo>
                  <a:cubicBezTo>
                    <a:pt x="13100" y="2677"/>
                    <a:pt x="12919" y="3094"/>
                    <a:pt x="12761" y="3189"/>
                  </a:cubicBezTo>
                  <a:cubicBezTo>
                    <a:pt x="12688" y="3233"/>
                    <a:pt x="12604" y="3271"/>
                    <a:pt x="12574" y="3270"/>
                  </a:cubicBezTo>
                  <a:cubicBezTo>
                    <a:pt x="12460" y="3267"/>
                    <a:pt x="12219" y="2965"/>
                    <a:pt x="12139" y="2724"/>
                  </a:cubicBezTo>
                  <a:cubicBezTo>
                    <a:pt x="12039" y="2417"/>
                    <a:pt x="12005" y="1863"/>
                    <a:pt x="12066" y="1540"/>
                  </a:cubicBezTo>
                  <a:cubicBezTo>
                    <a:pt x="12130" y="1209"/>
                    <a:pt x="12329" y="849"/>
                    <a:pt x="12485" y="786"/>
                  </a:cubicBezTo>
                  <a:cubicBezTo>
                    <a:pt x="12510" y="776"/>
                    <a:pt x="12535" y="770"/>
                    <a:pt x="12560" y="768"/>
                  </a:cubicBezTo>
                  <a:close/>
                  <a:moveTo>
                    <a:pt x="16632" y="2231"/>
                  </a:moveTo>
                  <a:cubicBezTo>
                    <a:pt x="18231" y="2229"/>
                    <a:pt x="19832" y="2238"/>
                    <a:pt x="19839" y="2262"/>
                  </a:cubicBezTo>
                  <a:cubicBezTo>
                    <a:pt x="19839" y="2263"/>
                    <a:pt x="19837" y="2268"/>
                    <a:pt x="19837" y="2269"/>
                  </a:cubicBezTo>
                  <a:cubicBezTo>
                    <a:pt x="19838" y="2293"/>
                    <a:pt x="19807" y="2372"/>
                    <a:pt x="19762" y="2453"/>
                  </a:cubicBezTo>
                  <a:cubicBezTo>
                    <a:pt x="19746" y="2483"/>
                    <a:pt x="19492" y="2957"/>
                    <a:pt x="19383" y="3161"/>
                  </a:cubicBezTo>
                  <a:cubicBezTo>
                    <a:pt x="19209" y="3499"/>
                    <a:pt x="19007" y="3888"/>
                    <a:pt x="18763" y="4345"/>
                  </a:cubicBezTo>
                  <a:lnTo>
                    <a:pt x="17708" y="6318"/>
                  </a:lnTo>
                  <a:lnTo>
                    <a:pt x="17585" y="6139"/>
                  </a:lnTo>
                  <a:cubicBezTo>
                    <a:pt x="17350" y="5793"/>
                    <a:pt x="17036" y="5799"/>
                    <a:pt x="16752" y="6153"/>
                  </a:cubicBezTo>
                  <a:cubicBezTo>
                    <a:pt x="16706" y="6211"/>
                    <a:pt x="16686" y="6230"/>
                    <a:pt x="16660" y="6259"/>
                  </a:cubicBezTo>
                  <a:cubicBezTo>
                    <a:pt x="16640" y="6291"/>
                    <a:pt x="16610" y="6340"/>
                    <a:pt x="16608" y="6340"/>
                  </a:cubicBezTo>
                  <a:cubicBezTo>
                    <a:pt x="16608" y="6340"/>
                    <a:pt x="16599" y="6329"/>
                    <a:pt x="16598" y="6329"/>
                  </a:cubicBezTo>
                  <a:cubicBezTo>
                    <a:pt x="16595" y="6333"/>
                    <a:pt x="16589" y="6340"/>
                    <a:pt x="16589" y="6340"/>
                  </a:cubicBezTo>
                  <a:cubicBezTo>
                    <a:pt x="16540" y="6340"/>
                    <a:pt x="14226" y="3367"/>
                    <a:pt x="13616" y="2537"/>
                  </a:cubicBezTo>
                  <a:cubicBezTo>
                    <a:pt x="13609" y="2528"/>
                    <a:pt x="13598" y="2514"/>
                    <a:pt x="13592" y="2505"/>
                  </a:cubicBezTo>
                  <a:cubicBezTo>
                    <a:pt x="13488" y="2368"/>
                    <a:pt x="13418" y="2274"/>
                    <a:pt x="13420" y="2269"/>
                  </a:cubicBezTo>
                  <a:cubicBezTo>
                    <a:pt x="13420" y="2269"/>
                    <a:pt x="13429" y="2270"/>
                    <a:pt x="13429" y="2269"/>
                  </a:cubicBezTo>
                  <a:cubicBezTo>
                    <a:pt x="13438" y="2245"/>
                    <a:pt x="15034" y="2232"/>
                    <a:pt x="16632" y="2231"/>
                  </a:cubicBezTo>
                  <a:close/>
                  <a:moveTo>
                    <a:pt x="11855" y="2608"/>
                  </a:moveTo>
                  <a:cubicBezTo>
                    <a:pt x="11858" y="2612"/>
                    <a:pt x="11864" y="2634"/>
                    <a:pt x="11868" y="2646"/>
                  </a:cubicBezTo>
                  <a:cubicBezTo>
                    <a:pt x="11888" y="2693"/>
                    <a:pt x="11916" y="2778"/>
                    <a:pt x="11940" y="2879"/>
                  </a:cubicBezTo>
                  <a:lnTo>
                    <a:pt x="11995" y="3108"/>
                  </a:lnTo>
                  <a:lnTo>
                    <a:pt x="11034" y="6325"/>
                  </a:lnTo>
                  <a:lnTo>
                    <a:pt x="10074" y="9539"/>
                  </a:lnTo>
                  <a:lnTo>
                    <a:pt x="9874" y="9504"/>
                  </a:lnTo>
                  <a:cubicBezTo>
                    <a:pt x="9610" y="9456"/>
                    <a:pt x="9328" y="9743"/>
                    <a:pt x="9190" y="10198"/>
                  </a:cubicBezTo>
                  <a:cubicBezTo>
                    <a:pt x="9159" y="10297"/>
                    <a:pt x="9133" y="10364"/>
                    <a:pt x="9107" y="10413"/>
                  </a:cubicBezTo>
                  <a:cubicBezTo>
                    <a:pt x="9098" y="10439"/>
                    <a:pt x="9080" y="10503"/>
                    <a:pt x="9079" y="10501"/>
                  </a:cubicBezTo>
                  <a:cubicBezTo>
                    <a:pt x="9079" y="10501"/>
                    <a:pt x="9046" y="10491"/>
                    <a:pt x="9045" y="10491"/>
                  </a:cubicBezTo>
                  <a:cubicBezTo>
                    <a:pt x="9034" y="10497"/>
                    <a:pt x="9023" y="10503"/>
                    <a:pt x="9013" y="10501"/>
                  </a:cubicBezTo>
                  <a:cubicBezTo>
                    <a:pt x="8796" y="10478"/>
                    <a:pt x="6295" y="9848"/>
                    <a:pt x="5250" y="9564"/>
                  </a:cubicBezTo>
                  <a:lnTo>
                    <a:pt x="4771" y="9448"/>
                  </a:lnTo>
                  <a:lnTo>
                    <a:pt x="4761" y="9342"/>
                  </a:lnTo>
                  <a:cubicBezTo>
                    <a:pt x="4754" y="9287"/>
                    <a:pt x="4748" y="9217"/>
                    <a:pt x="4744" y="9131"/>
                  </a:cubicBezTo>
                  <a:cubicBezTo>
                    <a:pt x="4733" y="9009"/>
                    <a:pt x="4721" y="8885"/>
                    <a:pt x="4718" y="8859"/>
                  </a:cubicBezTo>
                  <a:cubicBezTo>
                    <a:pt x="4717" y="8855"/>
                    <a:pt x="4722" y="8846"/>
                    <a:pt x="4731" y="8835"/>
                  </a:cubicBezTo>
                  <a:lnTo>
                    <a:pt x="4727" y="8771"/>
                  </a:lnTo>
                  <a:lnTo>
                    <a:pt x="8276" y="5670"/>
                  </a:lnTo>
                  <a:cubicBezTo>
                    <a:pt x="8977" y="5058"/>
                    <a:pt x="9527" y="4583"/>
                    <a:pt x="10082" y="4105"/>
                  </a:cubicBezTo>
                  <a:cubicBezTo>
                    <a:pt x="10446" y="3787"/>
                    <a:pt x="10930" y="3363"/>
                    <a:pt x="11161" y="3161"/>
                  </a:cubicBezTo>
                  <a:cubicBezTo>
                    <a:pt x="11570" y="2804"/>
                    <a:pt x="11844" y="2586"/>
                    <a:pt x="11855" y="2608"/>
                  </a:cubicBezTo>
                  <a:close/>
                  <a:moveTo>
                    <a:pt x="20033" y="2897"/>
                  </a:moveTo>
                  <a:cubicBezTo>
                    <a:pt x="20035" y="2897"/>
                    <a:pt x="20043" y="2905"/>
                    <a:pt x="20048" y="2911"/>
                  </a:cubicBezTo>
                  <a:cubicBezTo>
                    <a:pt x="20053" y="2908"/>
                    <a:pt x="20060" y="2906"/>
                    <a:pt x="20064" y="2907"/>
                  </a:cubicBezTo>
                  <a:cubicBezTo>
                    <a:pt x="20083" y="2914"/>
                    <a:pt x="20090" y="2961"/>
                    <a:pt x="20110" y="3006"/>
                  </a:cubicBezTo>
                  <a:cubicBezTo>
                    <a:pt x="20110" y="3007"/>
                    <a:pt x="20111" y="3008"/>
                    <a:pt x="20111" y="3009"/>
                  </a:cubicBezTo>
                  <a:lnTo>
                    <a:pt x="20171" y="3122"/>
                  </a:lnTo>
                  <a:lnTo>
                    <a:pt x="19955" y="4303"/>
                  </a:lnTo>
                  <a:cubicBezTo>
                    <a:pt x="19942" y="4374"/>
                    <a:pt x="19869" y="4780"/>
                    <a:pt x="19848" y="4891"/>
                  </a:cubicBezTo>
                  <a:cubicBezTo>
                    <a:pt x="19690" y="5789"/>
                    <a:pt x="19470" y="7011"/>
                    <a:pt x="19076" y="9173"/>
                  </a:cubicBezTo>
                  <a:cubicBezTo>
                    <a:pt x="18715" y="11156"/>
                    <a:pt x="18432" y="12696"/>
                    <a:pt x="18224" y="13821"/>
                  </a:cubicBezTo>
                  <a:cubicBezTo>
                    <a:pt x="18196" y="13976"/>
                    <a:pt x="18093" y="14548"/>
                    <a:pt x="18080" y="14617"/>
                  </a:cubicBezTo>
                  <a:cubicBezTo>
                    <a:pt x="18039" y="14836"/>
                    <a:pt x="18009" y="14988"/>
                    <a:pt x="17984" y="15111"/>
                  </a:cubicBezTo>
                  <a:cubicBezTo>
                    <a:pt x="17981" y="15128"/>
                    <a:pt x="17949" y="15298"/>
                    <a:pt x="17948" y="15301"/>
                  </a:cubicBezTo>
                  <a:cubicBezTo>
                    <a:pt x="17940" y="15330"/>
                    <a:pt x="17932" y="15347"/>
                    <a:pt x="17926" y="15357"/>
                  </a:cubicBezTo>
                  <a:cubicBezTo>
                    <a:pt x="17904" y="15427"/>
                    <a:pt x="17892" y="15433"/>
                    <a:pt x="17880" y="15393"/>
                  </a:cubicBezTo>
                  <a:cubicBezTo>
                    <a:pt x="17876" y="15376"/>
                    <a:pt x="17867" y="15295"/>
                    <a:pt x="17848" y="15033"/>
                  </a:cubicBezTo>
                  <a:cubicBezTo>
                    <a:pt x="17803" y="14547"/>
                    <a:pt x="17719" y="13451"/>
                    <a:pt x="17634" y="12203"/>
                  </a:cubicBezTo>
                  <a:lnTo>
                    <a:pt x="17427" y="9212"/>
                  </a:lnTo>
                  <a:lnTo>
                    <a:pt x="17509" y="9095"/>
                  </a:lnTo>
                  <a:cubicBezTo>
                    <a:pt x="17843" y="8613"/>
                    <a:pt x="17959" y="8124"/>
                    <a:pt x="17926" y="7337"/>
                  </a:cubicBezTo>
                  <a:lnTo>
                    <a:pt x="17905" y="6840"/>
                  </a:lnTo>
                  <a:lnTo>
                    <a:pt x="18867" y="5036"/>
                  </a:lnTo>
                  <a:cubicBezTo>
                    <a:pt x="19593" y="3674"/>
                    <a:pt x="19872" y="3145"/>
                    <a:pt x="19990" y="2974"/>
                  </a:cubicBezTo>
                  <a:cubicBezTo>
                    <a:pt x="19998" y="2960"/>
                    <a:pt x="20032" y="2897"/>
                    <a:pt x="20033" y="2897"/>
                  </a:cubicBezTo>
                  <a:close/>
                  <a:moveTo>
                    <a:pt x="13251" y="2985"/>
                  </a:moveTo>
                  <a:cubicBezTo>
                    <a:pt x="13300" y="2964"/>
                    <a:pt x="13485" y="3199"/>
                    <a:pt x="14831" y="4902"/>
                  </a:cubicBezTo>
                  <a:cubicBezTo>
                    <a:pt x="15689" y="5987"/>
                    <a:pt x="16402" y="6894"/>
                    <a:pt x="16415" y="6921"/>
                  </a:cubicBezTo>
                  <a:cubicBezTo>
                    <a:pt x="16433" y="6958"/>
                    <a:pt x="16433" y="7011"/>
                    <a:pt x="16417" y="7136"/>
                  </a:cubicBezTo>
                  <a:cubicBezTo>
                    <a:pt x="16412" y="7175"/>
                    <a:pt x="16408" y="7248"/>
                    <a:pt x="16405" y="7326"/>
                  </a:cubicBezTo>
                  <a:cubicBezTo>
                    <a:pt x="16401" y="7616"/>
                    <a:pt x="16420" y="7986"/>
                    <a:pt x="16452" y="8186"/>
                  </a:cubicBezTo>
                  <a:cubicBezTo>
                    <a:pt x="16459" y="8218"/>
                    <a:pt x="16465" y="8248"/>
                    <a:pt x="16473" y="8285"/>
                  </a:cubicBezTo>
                  <a:cubicBezTo>
                    <a:pt x="16490" y="8357"/>
                    <a:pt x="16514" y="8443"/>
                    <a:pt x="16540" y="8524"/>
                  </a:cubicBezTo>
                  <a:cubicBezTo>
                    <a:pt x="16635" y="8797"/>
                    <a:pt x="16776" y="9031"/>
                    <a:pt x="16903" y="9109"/>
                  </a:cubicBezTo>
                  <a:cubicBezTo>
                    <a:pt x="16951" y="9139"/>
                    <a:pt x="16994" y="9175"/>
                    <a:pt x="17032" y="9212"/>
                  </a:cubicBezTo>
                  <a:cubicBezTo>
                    <a:pt x="17073" y="9224"/>
                    <a:pt x="17112" y="9251"/>
                    <a:pt x="17118" y="9272"/>
                  </a:cubicBezTo>
                  <a:cubicBezTo>
                    <a:pt x="17124" y="9293"/>
                    <a:pt x="17161" y="9790"/>
                    <a:pt x="17202" y="10375"/>
                  </a:cubicBezTo>
                  <a:cubicBezTo>
                    <a:pt x="17215" y="10568"/>
                    <a:pt x="17238" y="10906"/>
                    <a:pt x="17257" y="11182"/>
                  </a:cubicBezTo>
                  <a:cubicBezTo>
                    <a:pt x="17258" y="11190"/>
                    <a:pt x="17258" y="11198"/>
                    <a:pt x="17259" y="11206"/>
                  </a:cubicBezTo>
                  <a:cubicBezTo>
                    <a:pt x="17286" y="11571"/>
                    <a:pt x="17315" y="11969"/>
                    <a:pt x="17343" y="12383"/>
                  </a:cubicBezTo>
                  <a:cubicBezTo>
                    <a:pt x="17380" y="12912"/>
                    <a:pt x="17410" y="13360"/>
                    <a:pt x="17436" y="13758"/>
                  </a:cubicBezTo>
                  <a:cubicBezTo>
                    <a:pt x="17516" y="14927"/>
                    <a:pt x="17545" y="15395"/>
                    <a:pt x="17536" y="15446"/>
                  </a:cubicBezTo>
                  <a:cubicBezTo>
                    <a:pt x="17530" y="15480"/>
                    <a:pt x="17514" y="15509"/>
                    <a:pt x="17500" y="15509"/>
                  </a:cubicBezTo>
                  <a:cubicBezTo>
                    <a:pt x="17487" y="15509"/>
                    <a:pt x="17278" y="14936"/>
                    <a:pt x="17038" y="14237"/>
                  </a:cubicBezTo>
                  <a:cubicBezTo>
                    <a:pt x="16937" y="13944"/>
                    <a:pt x="16728" y="13337"/>
                    <a:pt x="16589" y="12933"/>
                  </a:cubicBezTo>
                  <a:cubicBezTo>
                    <a:pt x="16257" y="11986"/>
                    <a:pt x="15867" y="10864"/>
                    <a:pt x="15362" y="9398"/>
                  </a:cubicBezTo>
                  <a:cubicBezTo>
                    <a:pt x="14197" y="6017"/>
                    <a:pt x="13231" y="3203"/>
                    <a:pt x="13215" y="3143"/>
                  </a:cubicBezTo>
                  <a:cubicBezTo>
                    <a:pt x="13193" y="3060"/>
                    <a:pt x="13196" y="3017"/>
                    <a:pt x="13230" y="3023"/>
                  </a:cubicBezTo>
                  <a:cubicBezTo>
                    <a:pt x="13232" y="3018"/>
                    <a:pt x="13232" y="3012"/>
                    <a:pt x="13235" y="3006"/>
                  </a:cubicBezTo>
                  <a:cubicBezTo>
                    <a:pt x="13239" y="2996"/>
                    <a:pt x="13244" y="2988"/>
                    <a:pt x="13251" y="2985"/>
                  </a:cubicBezTo>
                  <a:close/>
                  <a:moveTo>
                    <a:pt x="12952" y="3524"/>
                  </a:moveTo>
                  <a:lnTo>
                    <a:pt x="13301" y="4546"/>
                  </a:lnTo>
                  <a:cubicBezTo>
                    <a:pt x="13493" y="5106"/>
                    <a:pt x="13994" y="6561"/>
                    <a:pt x="14413" y="7777"/>
                  </a:cubicBezTo>
                  <a:cubicBezTo>
                    <a:pt x="14441" y="7861"/>
                    <a:pt x="14502" y="8037"/>
                    <a:pt x="14534" y="8130"/>
                  </a:cubicBezTo>
                  <a:cubicBezTo>
                    <a:pt x="14689" y="8575"/>
                    <a:pt x="14809" y="8913"/>
                    <a:pt x="14994" y="9448"/>
                  </a:cubicBezTo>
                  <a:cubicBezTo>
                    <a:pt x="16115" y="12694"/>
                    <a:pt x="17075" y="15484"/>
                    <a:pt x="17127" y="15646"/>
                  </a:cubicBezTo>
                  <a:cubicBezTo>
                    <a:pt x="17146" y="15704"/>
                    <a:pt x="17158" y="15745"/>
                    <a:pt x="17169" y="15784"/>
                  </a:cubicBezTo>
                  <a:lnTo>
                    <a:pt x="17220" y="15928"/>
                  </a:lnTo>
                  <a:lnTo>
                    <a:pt x="17194" y="15995"/>
                  </a:lnTo>
                  <a:cubicBezTo>
                    <a:pt x="17187" y="16026"/>
                    <a:pt x="17176" y="16054"/>
                    <a:pt x="17158" y="16098"/>
                  </a:cubicBezTo>
                  <a:cubicBezTo>
                    <a:pt x="17153" y="16111"/>
                    <a:pt x="17146" y="16121"/>
                    <a:pt x="17140" y="16133"/>
                  </a:cubicBezTo>
                  <a:cubicBezTo>
                    <a:pt x="17113" y="16198"/>
                    <a:pt x="17088" y="16250"/>
                    <a:pt x="17079" y="16249"/>
                  </a:cubicBezTo>
                  <a:cubicBezTo>
                    <a:pt x="17079" y="16249"/>
                    <a:pt x="17066" y="16239"/>
                    <a:pt x="17066" y="16238"/>
                  </a:cubicBezTo>
                  <a:cubicBezTo>
                    <a:pt x="17062" y="16241"/>
                    <a:pt x="17056" y="16250"/>
                    <a:pt x="17053" y="16249"/>
                  </a:cubicBezTo>
                  <a:cubicBezTo>
                    <a:pt x="17011" y="16242"/>
                    <a:pt x="10798" y="11435"/>
                    <a:pt x="10668" y="11308"/>
                  </a:cubicBezTo>
                  <a:cubicBezTo>
                    <a:pt x="10667" y="11307"/>
                    <a:pt x="10666" y="11303"/>
                    <a:pt x="10664" y="11301"/>
                  </a:cubicBezTo>
                  <a:lnTo>
                    <a:pt x="10601" y="11256"/>
                  </a:lnTo>
                  <a:lnTo>
                    <a:pt x="10596" y="11118"/>
                  </a:lnTo>
                  <a:cubicBezTo>
                    <a:pt x="10586" y="11053"/>
                    <a:pt x="10576" y="10975"/>
                    <a:pt x="10570" y="10864"/>
                  </a:cubicBezTo>
                  <a:cubicBezTo>
                    <a:pt x="10558" y="10635"/>
                    <a:pt x="10512" y="10368"/>
                    <a:pt x="10447" y="10167"/>
                  </a:cubicBezTo>
                  <a:lnTo>
                    <a:pt x="10348" y="9860"/>
                  </a:lnTo>
                  <a:lnTo>
                    <a:pt x="10342" y="9842"/>
                  </a:lnTo>
                  <a:lnTo>
                    <a:pt x="11245" y="6815"/>
                  </a:lnTo>
                  <a:cubicBezTo>
                    <a:pt x="11742" y="5149"/>
                    <a:pt x="12172" y="3723"/>
                    <a:pt x="12201" y="3651"/>
                  </a:cubicBezTo>
                  <a:cubicBezTo>
                    <a:pt x="12205" y="3641"/>
                    <a:pt x="12209" y="3638"/>
                    <a:pt x="12212" y="3630"/>
                  </a:cubicBezTo>
                  <a:cubicBezTo>
                    <a:pt x="12213" y="3629"/>
                    <a:pt x="12224" y="3588"/>
                    <a:pt x="12224" y="3587"/>
                  </a:cubicBezTo>
                  <a:cubicBezTo>
                    <a:pt x="12237" y="3552"/>
                    <a:pt x="12259" y="3551"/>
                    <a:pt x="12294" y="3566"/>
                  </a:cubicBezTo>
                  <a:cubicBezTo>
                    <a:pt x="12312" y="3571"/>
                    <a:pt x="12333" y="3580"/>
                    <a:pt x="12362" y="3601"/>
                  </a:cubicBezTo>
                  <a:cubicBezTo>
                    <a:pt x="12368" y="3606"/>
                    <a:pt x="12378" y="3608"/>
                    <a:pt x="12386" y="3612"/>
                  </a:cubicBezTo>
                  <a:cubicBezTo>
                    <a:pt x="12451" y="3631"/>
                    <a:pt x="12523" y="3646"/>
                    <a:pt x="12599" y="3647"/>
                  </a:cubicBezTo>
                  <a:cubicBezTo>
                    <a:pt x="12612" y="3648"/>
                    <a:pt x="12623" y="3644"/>
                    <a:pt x="12636" y="3644"/>
                  </a:cubicBezTo>
                  <a:cubicBezTo>
                    <a:pt x="12710" y="3638"/>
                    <a:pt x="12782" y="3622"/>
                    <a:pt x="12844" y="3598"/>
                  </a:cubicBezTo>
                  <a:lnTo>
                    <a:pt x="12952" y="3524"/>
                  </a:lnTo>
                  <a:close/>
                  <a:moveTo>
                    <a:pt x="17176" y="6336"/>
                  </a:moveTo>
                  <a:cubicBezTo>
                    <a:pt x="17281" y="6336"/>
                    <a:pt x="17386" y="6399"/>
                    <a:pt x="17470" y="6519"/>
                  </a:cubicBezTo>
                  <a:cubicBezTo>
                    <a:pt x="17639" y="6764"/>
                    <a:pt x="17768" y="7337"/>
                    <a:pt x="17736" y="7710"/>
                  </a:cubicBezTo>
                  <a:cubicBezTo>
                    <a:pt x="17703" y="8095"/>
                    <a:pt x="17583" y="8458"/>
                    <a:pt x="17431" y="8634"/>
                  </a:cubicBezTo>
                  <a:cubicBezTo>
                    <a:pt x="17257" y="8834"/>
                    <a:pt x="17034" y="8821"/>
                    <a:pt x="16886" y="8602"/>
                  </a:cubicBezTo>
                  <a:cubicBezTo>
                    <a:pt x="16685" y="8306"/>
                    <a:pt x="16615" y="8032"/>
                    <a:pt x="16615" y="7559"/>
                  </a:cubicBezTo>
                  <a:cubicBezTo>
                    <a:pt x="16615" y="7085"/>
                    <a:pt x="16685" y="6815"/>
                    <a:pt x="16886" y="6519"/>
                  </a:cubicBezTo>
                  <a:cubicBezTo>
                    <a:pt x="16967" y="6399"/>
                    <a:pt x="17071" y="6336"/>
                    <a:pt x="17176" y="6336"/>
                  </a:cubicBezTo>
                  <a:close/>
                  <a:moveTo>
                    <a:pt x="3984" y="8260"/>
                  </a:moveTo>
                  <a:cubicBezTo>
                    <a:pt x="4102" y="8260"/>
                    <a:pt x="4220" y="8324"/>
                    <a:pt x="4306" y="8457"/>
                  </a:cubicBezTo>
                  <a:cubicBezTo>
                    <a:pt x="4468" y="8708"/>
                    <a:pt x="4580" y="9252"/>
                    <a:pt x="4547" y="9634"/>
                  </a:cubicBezTo>
                  <a:cubicBezTo>
                    <a:pt x="4517" y="9985"/>
                    <a:pt x="4379" y="10392"/>
                    <a:pt x="4237" y="10551"/>
                  </a:cubicBezTo>
                  <a:cubicBezTo>
                    <a:pt x="3913" y="10915"/>
                    <a:pt x="3484" y="10441"/>
                    <a:pt x="3423" y="9649"/>
                  </a:cubicBezTo>
                  <a:cubicBezTo>
                    <a:pt x="3391" y="9244"/>
                    <a:pt x="3499" y="8712"/>
                    <a:pt x="3663" y="8457"/>
                  </a:cubicBezTo>
                  <a:cubicBezTo>
                    <a:pt x="3749" y="8324"/>
                    <a:pt x="3866" y="8260"/>
                    <a:pt x="3984" y="8260"/>
                  </a:cubicBezTo>
                  <a:close/>
                  <a:moveTo>
                    <a:pt x="9830" y="9916"/>
                  </a:moveTo>
                  <a:cubicBezTo>
                    <a:pt x="9972" y="9925"/>
                    <a:pt x="10113" y="10070"/>
                    <a:pt x="10230" y="10350"/>
                  </a:cubicBezTo>
                  <a:cubicBezTo>
                    <a:pt x="10392" y="10740"/>
                    <a:pt x="10428" y="11109"/>
                    <a:pt x="10348" y="11566"/>
                  </a:cubicBezTo>
                  <a:cubicBezTo>
                    <a:pt x="10278" y="11962"/>
                    <a:pt x="10211" y="12111"/>
                    <a:pt x="10027" y="12277"/>
                  </a:cubicBezTo>
                  <a:cubicBezTo>
                    <a:pt x="9797" y="12486"/>
                    <a:pt x="9629" y="12404"/>
                    <a:pt x="9430" y="11985"/>
                  </a:cubicBezTo>
                  <a:cubicBezTo>
                    <a:pt x="9200" y="11503"/>
                    <a:pt x="9199" y="10813"/>
                    <a:pt x="9428" y="10301"/>
                  </a:cubicBezTo>
                  <a:cubicBezTo>
                    <a:pt x="9547" y="10035"/>
                    <a:pt x="9688" y="9908"/>
                    <a:pt x="9830" y="9916"/>
                  </a:cubicBezTo>
                  <a:close/>
                  <a:moveTo>
                    <a:pt x="4734" y="10110"/>
                  </a:moveTo>
                  <a:lnTo>
                    <a:pt x="6863" y="10625"/>
                  </a:lnTo>
                  <a:cubicBezTo>
                    <a:pt x="8034" y="10908"/>
                    <a:pt x="9007" y="11160"/>
                    <a:pt x="9026" y="11185"/>
                  </a:cubicBezTo>
                  <a:cubicBezTo>
                    <a:pt x="9044" y="11210"/>
                    <a:pt x="9059" y="11305"/>
                    <a:pt x="9060" y="11400"/>
                  </a:cubicBezTo>
                  <a:cubicBezTo>
                    <a:pt x="9060" y="11495"/>
                    <a:pt x="9092" y="11732"/>
                    <a:pt x="9133" y="11925"/>
                  </a:cubicBezTo>
                  <a:lnTo>
                    <a:pt x="9206" y="12274"/>
                  </a:lnTo>
                  <a:lnTo>
                    <a:pt x="7945" y="15005"/>
                  </a:lnTo>
                  <a:lnTo>
                    <a:pt x="6684" y="17733"/>
                  </a:lnTo>
                  <a:lnTo>
                    <a:pt x="6540" y="17585"/>
                  </a:lnTo>
                  <a:cubicBezTo>
                    <a:pt x="6459" y="17503"/>
                    <a:pt x="6312" y="17438"/>
                    <a:pt x="6207" y="17437"/>
                  </a:cubicBezTo>
                  <a:lnTo>
                    <a:pt x="6021" y="17437"/>
                  </a:lnTo>
                  <a:lnTo>
                    <a:pt x="5253" y="14156"/>
                  </a:lnTo>
                  <a:cubicBezTo>
                    <a:pt x="4420" y="10591"/>
                    <a:pt x="4460" y="10841"/>
                    <a:pt x="4651" y="10329"/>
                  </a:cubicBezTo>
                  <a:lnTo>
                    <a:pt x="4734" y="10110"/>
                  </a:lnTo>
                  <a:close/>
                  <a:moveTo>
                    <a:pt x="3475" y="10794"/>
                  </a:moveTo>
                  <a:lnTo>
                    <a:pt x="3611" y="10938"/>
                  </a:lnTo>
                  <a:cubicBezTo>
                    <a:pt x="3687" y="11019"/>
                    <a:pt x="3853" y="11106"/>
                    <a:pt x="3981" y="11132"/>
                  </a:cubicBezTo>
                  <a:lnTo>
                    <a:pt x="4215" y="11178"/>
                  </a:lnTo>
                  <a:lnTo>
                    <a:pt x="4979" y="14448"/>
                  </a:lnTo>
                  <a:lnTo>
                    <a:pt x="5743" y="17719"/>
                  </a:lnTo>
                  <a:lnTo>
                    <a:pt x="5602" y="18127"/>
                  </a:lnTo>
                  <a:cubicBezTo>
                    <a:pt x="5524" y="18353"/>
                    <a:pt x="5434" y="18534"/>
                    <a:pt x="5402" y="18529"/>
                  </a:cubicBezTo>
                  <a:cubicBezTo>
                    <a:pt x="5323" y="18518"/>
                    <a:pt x="1699" y="16772"/>
                    <a:pt x="1622" y="16707"/>
                  </a:cubicBezTo>
                  <a:cubicBezTo>
                    <a:pt x="1588" y="16679"/>
                    <a:pt x="1544" y="16517"/>
                    <a:pt x="1523" y="16348"/>
                  </a:cubicBezTo>
                  <a:cubicBezTo>
                    <a:pt x="1502" y="16178"/>
                    <a:pt x="1445" y="15915"/>
                    <a:pt x="1398" y="15763"/>
                  </a:cubicBezTo>
                  <a:lnTo>
                    <a:pt x="1312" y="15488"/>
                  </a:lnTo>
                  <a:lnTo>
                    <a:pt x="2392" y="13141"/>
                  </a:lnTo>
                  <a:lnTo>
                    <a:pt x="3475" y="10794"/>
                  </a:lnTo>
                  <a:close/>
                  <a:moveTo>
                    <a:pt x="10531" y="11922"/>
                  </a:moveTo>
                  <a:lnTo>
                    <a:pt x="10947" y="12242"/>
                  </a:lnTo>
                  <a:cubicBezTo>
                    <a:pt x="11009" y="12291"/>
                    <a:pt x="11356" y="12561"/>
                    <a:pt x="11508" y="12679"/>
                  </a:cubicBezTo>
                  <a:cubicBezTo>
                    <a:pt x="13123" y="13894"/>
                    <a:pt x="16158" y="16242"/>
                    <a:pt x="16821" y="16799"/>
                  </a:cubicBezTo>
                  <a:cubicBezTo>
                    <a:pt x="16823" y="16801"/>
                    <a:pt x="16947" y="16896"/>
                    <a:pt x="16949" y="16897"/>
                  </a:cubicBezTo>
                  <a:cubicBezTo>
                    <a:pt x="16960" y="16907"/>
                    <a:pt x="16967" y="16917"/>
                    <a:pt x="16975" y="16929"/>
                  </a:cubicBezTo>
                  <a:cubicBezTo>
                    <a:pt x="16978" y="16933"/>
                    <a:pt x="17006" y="16956"/>
                    <a:pt x="17007" y="16957"/>
                  </a:cubicBezTo>
                  <a:cubicBezTo>
                    <a:pt x="17019" y="16984"/>
                    <a:pt x="17019" y="17010"/>
                    <a:pt x="17009" y="17038"/>
                  </a:cubicBezTo>
                  <a:cubicBezTo>
                    <a:pt x="17008" y="17060"/>
                    <a:pt x="17004" y="17083"/>
                    <a:pt x="16993" y="17098"/>
                  </a:cubicBezTo>
                  <a:cubicBezTo>
                    <a:pt x="16989" y="17103"/>
                    <a:pt x="16841" y="17187"/>
                    <a:pt x="16783" y="17222"/>
                  </a:cubicBezTo>
                  <a:cubicBezTo>
                    <a:pt x="16565" y="17361"/>
                    <a:pt x="16013" y="17689"/>
                    <a:pt x="15282" y="18106"/>
                  </a:cubicBezTo>
                  <a:cubicBezTo>
                    <a:pt x="14742" y="18415"/>
                    <a:pt x="14331" y="18644"/>
                    <a:pt x="14036" y="18807"/>
                  </a:cubicBezTo>
                  <a:cubicBezTo>
                    <a:pt x="13839" y="18920"/>
                    <a:pt x="13657" y="19022"/>
                    <a:pt x="13652" y="19022"/>
                  </a:cubicBezTo>
                  <a:cubicBezTo>
                    <a:pt x="13646" y="19022"/>
                    <a:pt x="13621" y="18960"/>
                    <a:pt x="13595" y="18881"/>
                  </a:cubicBezTo>
                  <a:cubicBezTo>
                    <a:pt x="13576" y="18837"/>
                    <a:pt x="13557" y="18791"/>
                    <a:pt x="13536" y="18733"/>
                  </a:cubicBezTo>
                  <a:cubicBezTo>
                    <a:pt x="13351" y="18205"/>
                    <a:pt x="13009" y="17976"/>
                    <a:pt x="12704" y="18177"/>
                  </a:cubicBezTo>
                  <a:cubicBezTo>
                    <a:pt x="12670" y="18199"/>
                    <a:pt x="12640" y="18212"/>
                    <a:pt x="12610" y="18226"/>
                  </a:cubicBezTo>
                  <a:lnTo>
                    <a:pt x="12513" y="18311"/>
                  </a:lnTo>
                  <a:lnTo>
                    <a:pt x="12459" y="18159"/>
                  </a:lnTo>
                  <a:cubicBezTo>
                    <a:pt x="12458" y="18155"/>
                    <a:pt x="12445" y="18115"/>
                    <a:pt x="12443" y="18110"/>
                  </a:cubicBezTo>
                  <a:cubicBezTo>
                    <a:pt x="12278" y="17665"/>
                    <a:pt x="11644" y="15761"/>
                    <a:pt x="11125" y="14173"/>
                  </a:cubicBezTo>
                  <a:cubicBezTo>
                    <a:pt x="10887" y="13459"/>
                    <a:pt x="10687" y="12858"/>
                    <a:pt x="10518" y="12355"/>
                  </a:cubicBezTo>
                  <a:lnTo>
                    <a:pt x="10454" y="12161"/>
                  </a:lnTo>
                  <a:lnTo>
                    <a:pt x="10473" y="12098"/>
                  </a:lnTo>
                  <a:cubicBezTo>
                    <a:pt x="10477" y="12039"/>
                    <a:pt x="10495" y="11983"/>
                    <a:pt x="10517" y="11964"/>
                  </a:cubicBezTo>
                  <a:lnTo>
                    <a:pt x="10531" y="11922"/>
                  </a:lnTo>
                  <a:close/>
                  <a:moveTo>
                    <a:pt x="752" y="15491"/>
                  </a:moveTo>
                  <a:cubicBezTo>
                    <a:pt x="827" y="15489"/>
                    <a:pt x="904" y="15532"/>
                    <a:pt x="987" y="15611"/>
                  </a:cubicBezTo>
                  <a:cubicBezTo>
                    <a:pt x="1094" y="15714"/>
                    <a:pt x="1175" y="15858"/>
                    <a:pt x="1232" y="16041"/>
                  </a:cubicBezTo>
                  <a:cubicBezTo>
                    <a:pt x="1315" y="16287"/>
                    <a:pt x="1349" y="16589"/>
                    <a:pt x="1331" y="16883"/>
                  </a:cubicBezTo>
                  <a:cubicBezTo>
                    <a:pt x="1319" y="17232"/>
                    <a:pt x="1236" y="17521"/>
                    <a:pt x="1078" y="17775"/>
                  </a:cubicBezTo>
                  <a:cubicBezTo>
                    <a:pt x="983" y="17928"/>
                    <a:pt x="825" y="17988"/>
                    <a:pt x="690" y="17955"/>
                  </a:cubicBezTo>
                  <a:cubicBezTo>
                    <a:pt x="667" y="17949"/>
                    <a:pt x="644" y="17942"/>
                    <a:pt x="622" y="17930"/>
                  </a:cubicBezTo>
                  <a:cubicBezTo>
                    <a:pt x="585" y="17910"/>
                    <a:pt x="551" y="17884"/>
                    <a:pt x="523" y="17845"/>
                  </a:cubicBezTo>
                  <a:cubicBezTo>
                    <a:pt x="446" y="17738"/>
                    <a:pt x="383" y="17615"/>
                    <a:pt x="333" y="17486"/>
                  </a:cubicBezTo>
                  <a:cubicBezTo>
                    <a:pt x="333" y="17485"/>
                    <a:pt x="334" y="17483"/>
                    <a:pt x="333" y="17482"/>
                  </a:cubicBezTo>
                  <a:cubicBezTo>
                    <a:pt x="270" y="17325"/>
                    <a:pt x="241" y="17222"/>
                    <a:pt x="228" y="17081"/>
                  </a:cubicBezTo>
                  <a:cubicBezTo>
                    <a:pt x="183" y="16790"/>
                    <a:pt x="197" y="16484"/>
                    <a:pt x="273" y="16196"/>
                  </a:cubicBezTo>
                  <a:cubicBezTo>
                    <a:pt x="306" y="16051"/>
                    <a:pt x="354" y="15925"/>
                    <a:pt x="418" y="15816"/>
                  </a:cubicBezTo>
                  <a:cubicBezTo>
                    <a:pt x="525" y="15605"/>
                    <a:pt x="635" y="15495"/>
                    <a:pt x="752" y="15491"/>
                  </a:cubicBezTo>
                  <a:close/>
                  <a:moveTo>
                    <a:pt x="17806" y="15872"/>
                  </a:moveTo>
                  <a:cubicBezTo>
                    <a:pt x="17916" y="15884"/>
                    <a:pt x="18029" y="15957"/>
                    <a:pt x="18117" y="16094"/>
                  </a:cubicBezTo>
                  <a:cubicBezTo>
                    <a:pt x="18268" y="16327"/>
                    <a:pt x="18387" y="16887"/>
                    <a:pt x="18357" y="17225"/>
                  </a:cubicBezTo>
                  <a:cubicBezTo>
                    <a:pt x="18326" y="17585"/>
                    <a:pt x="18209" y="17966"/>
                    <a:pt x="18073" y="18145"/>
                  </a:cubicBezTo>
                  <a:cubicBezTo>
                    <a:pt x="17950" y="18308"/>
                    <a:pt x="17693" y="18348"/>
                    <a:pt x="17554" y="18226"/>
                  </a:cubicBezTo>
                  <a:cubicBezTo>
                    <a:pt x="17451" y="18136"/>
                    <a:pt x="17254" y="17633"/>
                    <a:pt x="17226" y="17391"/>
                  </a:cubicBezTo>
                  <a:cubicBezTo>
                    <a:pt x="17169" y="16896"/>
                    <a:pt x="17276" y="16372"/>
                    <a:pt x="17505" y="16031"/>
                  </a:cubicBezTo>
                  <a:cubicBezTo>
                    <a:pt x="17585" y="15911"/>
                    <a:pt x="17695" y="15860"/>
                    <a:pt x="17806" y="15872"/>
                  </a:cubicBezTo>
                  <a:close/>
                  <a:moveTo>
                    <a:pt x="6232" y="17860"/>
                  </a:moveTo>
                  <a:cubicBezTo>
                    <a:pt x="6376" y="17860"/>
                    <a:pt x="6521" y="18005"/>
                    <a:pt x="6642" y="18296"/>
                  </a:cubicBezTo>
                  <a:cubicBezTo>
                    <a:pt x="6714" y="18470"/>
                    <a:pt x="6782" y="18730"/>
                    <a:pt x="6796" y="18889"/>
                  </a:cubicBezTo>
                  <a:cubicBezTo>
                    <a:pt x="6830" y="19284"/>
                    <a:pt x="6728" y="19822"/>
                    <a:pt x="6571" y="20083"/>
                  </a:cubicBezTo>
                  <a:cubicBezTo>
                    <a:pt x="6413" y="20345"/>
                    <a:pt x="6153" y="20411"/>
                    <a:pt x="5996" y="20228"/>
                  </a:cubicBezTo>
                  <a:cubicBezTo>
                    <a:pt x="5828" y="20031"/>
                    <a:pt x="5768" y="19882"/>
                    <a:pt x="5703" y="19512"/>
                  </a:cubicBezTo>
                  <a:cubicBezTo>
                    <a:pt x="5622" y="19055"/>
                    <a:pt x="5659" y="18686"/>
                    <a:pt x="5821" y="18296"/>
                  </a:cubicBezTo>
                  <a:cubicBezTo>
                    <a:pt x="5942" y="18005"/>
                    <a:pt x="6087" y="17859"/>
                    <a:pt x="6232" y="17860"/>
                  </a:cubicBezTo>
                  <a:close/>
                  <a:moveTo>
                    <a:pt x="12900" y="18536"/>
                  </a:moveTo>
                  <a:cubicBezTo>
                    <a:pt x="12983" y="18525"/>
                    <a:pt x="13069" y="18561"/>
                    <a:pt x="13150" y="18652"/>
                  </a:cubicBezTo>
                  <a:cubicBezTo>
                    <a:pt x="13175" y="18680"/>
                    <a:pt x="13208" y="18732"/>
                    <a:pt x="13243" y="18793"/>
                  </a:cubicBezTo>
                  <a:cubicBezTo>
                    <a:pt x="13282" y="18859"/>
                    <a:pt x="13319" y="18938"/>
                    <a:pt x="13353" y="19022"/>
                  </a:cubicBezTo>
                  <a:cubicBezTo>
                    <a:pt x="13357" y="19031"/>
                    <a:pt x="13363" y="19039"/>
                    <a:pt x="13366" y="19047"/>
                  </a:cubicBezTo>
                  <a:cubicBezTo>
                    <a:pt x="13376" y="19071"/>
                    <a:pt x="13381" y="19089"/>
                    <a:pt x="13389" y="19111"/>
                  </a:cubicBezTo>
                  <a:cubicBezTo>
                    <a:pt x="13390" y="19114"/>
                    <a:pt x="13391" y="19118"/>
                    <a:pt x="13392" y="19121"/>
                  </a:cubicBezTo>
                  <a:cubicBezTo>
                    <a:pt x="13393" y="19122"/>
                    <a:pt x="13393" y="19123"/>
                    <a:pt x="13394" y="19125"/>
                  </a:cubicBezTo>
                  <a:cubicBezTo>
                    <a:pt x="13454" y="19287"/>
                    <a:pt x="13474" y="19409"/>
                    <a:pt x="13478" y="19636"/>
                  </a:cubicBezTo>
                  <a:cubicBezTo>
                    <a:pt x="13486" y="19825"/>
                    <a:pt x="13479" y="20032"/>
                    <a:pt x="13455" y="20185"/>
                  </a:cubicBezTo>
                  <a:cubicBezTo>
                    <a:pt x="13446" y="20247"/>
                    <a:pt x="13432" y="20310"/>
                    <a:pt x="13415" y="20372"/>
                  </a:cubicBezTo>
                  <a:cubicBezTo>
                    <a:pt x="13414" y="20373"/>
                    <a:pt x="13413" y="20374"/>
                    <a:pt x="13413" y="20376"/>
                  </a:cubicBezTo>
                  <a:cubicBezTo>
                    <a:pt x="13409" y="20390"/>
                    <a:pt x="13406" y="20404"/>
                    <a:pt x="13402" y="20418"/>
                  </a:cubicBezTo>
                  <a:cubicBezTo>
                    <a:pt x="13401" y="20419"/>
                    <a:pt x="13401" y="20420"/>
                    <a:pt x="13400" y="20421"/>
                  </a:cubicBezTo>
                  <a:cubicBezTo>
                    <a:pt x="13357" y="20580"/>
                    <a:pt x="13296" y="20715"/>
                    <a:pt x="13217" y="20820"/>
                  </a:cubicBezTo>
                  <a:cubicBezTo>
                    <a:pt x="13215" y="20823"/>
                    <a:pt x="13213" y="20824"/>
                    <a:pt x="13210" y="20827"/>
                  </a:cubicBezTo>
                  <a:cubicBezTo>
                    <a:pt x="13176" y="20875"/>
                    <a:pt x="13140" y="20912"/>
                    <a:pt x="13106" y="20936"/>
                  </a:cubicBezTo>
                  <a:cubicBezTo>
                    <a:pt x="12997" y="21012"/>
                    <a:pt x="12863" y="21025"/>
                    <a:pt x="12767" y="20964"/>
                  </a:cubicBezTo>
                  <a:cubicBezTo>
                    <a:pt x="12633" y="20879"/>
                    <a:pt x="12492" y="20595"/>
                    <a:pt x="12419" y="20291"/>
                  </a:cubicBezTo>
                  <a:cubicBezTo>
                    <a:pt x="12416" y="20281"/>
                    <a:pt x="12411" y="20268"/>
                    <a:pt x="12409" y="20259"/>
                  </a:cubicBezTo>
                  <a:cubicBezTo>
                    <a:pt x="12406" y="20248"/>
                    <a:pt x="12405" y="20236"/>
                    <a:pt x="12402" y="20224"/>
                  </a:cubicBezTo>
                  <a:cubicBezTo>
                    <a:pt x="12237" y="19463"/>
                    <a:pt x="12547" y="18585"/>
                    <a:pt x="12900" y="18536"/>
                  </a:cubicBezTo>
                  <a:close/>
                </a:path>
              </a:pathLst>
            </a:custGeom>
            <a:ln w="25400" cap="flat">
              <a:solidFill>
                <a:srgbClr val="000000">
                  <a:alpha val="39212"/>
                </a:srgbClr>
              </a:solidFill>
              <a:prstDash val="solid"/>
              <a:miter lim="400000"/>
            </a:ln>
            <a:effectLst/>
          </p:spPr>
        </p:pic>
      </p:grpSp>
      <p:pic>
        <p:nvPicPr>
          <p:cNvPr id="29" name="Group" descr="Grou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19369406" y="9510962"/>
            <a:ext cx="3734803" cy="3874368"/>
          </a:xfrm>
          <a:prstGeom prst="rect">
            <a:avLst/>
          </a:prstGeom>
          <a:ln w="254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Learning cost function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>
                <a:solidFill>
                  <a:srgbClr val="531B93"/>
                </a:solidFill>
              </a:rPr>
              <a:t>Learning cost function</a:t>
            </a:r>
            <a:r>
              <a:t>: </a:t>
            </a:r>
          </a:p>
          <a:p>
            <a:endParaRPr/>
          </a:p>
          <a:p>
            <a:r>
              <a:rPr>
                <a:solidFill>
                  <a:srgbClr val="531B93"/>
                </a:solidFill>
              </a:rPr>
              <a:t>Learning degrees of freedom</a:t>
            </a:r>
            <a:r>
              <a:t>: pipe resistances/edge resistances </a:t>
            </a:r>
          </a:p>
          <a:p>
            <a:r>
              <a:rPr>
                <a:solidFill>
                  <a:srgbClr val="942193"/>
                </a:solidFill>
              </a:rPr>
              <a:t>Physical cost function</a:t>
            </a:r>
            <a:r>
              <a:t>: dissipated power</a:t>
            </a:r>
          </a:p>
          <a:p>
            <a:r>
              <a:rPr>
                <a:solidFill>
                  <a:srgbClr val="942193"/>
                </a:solidFill>
              </a:rPr>
              <a:t>Physical DOF: </a:t>
            </a:r>
            <a:r>
              <a:t>junction pressures/voltages</a:t>
            </a:r>
          </a:p>
          <a:p>
            <a:r>
              <a:rPr>
                <a:solidFill>
                  <a:srgbClr val="0433FF"/>
                </a:solidFill>
              </a:rPr>
              <a:t>1st descent</a:t>
            </a:r>
            <a:r>
              <a:t>: Minimize </a:t>
            </a:r>
            <a:br/>
            <a:r>
              <a:rPr>
                <a:solidFill>
                  <a:srgbClr val="942193"/>
                </a:solidFill>
              </a:rPr>
              <a:t>physical</a:t>
            </a:r>
            <a:r>
              <a:t> cost function wrt </a:t>
            </a:r>
            <a:r>
              <a:rPr>
                <a:solidFill>
                  <a:srgbClr val="942193"/>
                </a:solidFill>
              </a:rPr>
              <a:t>physical</a:t>
            </a:r>
            <a:r>
              <a:t> </a:t>
            </a:r>
            <a:br/>
            <a:r>
              <a:t>DOF—required by physics!</a:t>
            </a:r>
          </a:p>
          <a:p>
            <a:r>
              <a:rPr>
                <a:solidFill>
                  <a:srgbClr val="FF2600"/>
                </a:solidFill>
              </a:rPr>
              <a:t>2nd descent</a:t>
            </a:r>
            <a:r>
              <a:t>: Use gradient </a:t>
            </a:r>
            <a:br/>
            <a:r>
              <a:t>descent to minimize </a:t>
            </a:r>
            <a:r>
              <a:rPr>
                <a:solidFill>
                  <a:srgbClr val="531B93"/>
                </a:solidFill>
              </a:rPr>
              <a:t>learning</a:t>
            </a:r>
            <a:r>
              <a:t> cost </a:t>
            </a:r>
            <a:br/>
            <a:r>
              <a:t>function wrt </a:t>
            </a:r>
            <a:r>
              <a:rPr>
                <a:solidFill>
                  <a:srgbClr val="531B93"/>
                </a:solidFill>
              </a:rPr>
              <a:t>learning</a:t>
            </a:r>
            <a:r>
              <a:t> DOF </a:t>
            </a:r>
          </a:p>
        </p:txBody>
      </p:sp>
      <p:grpSp>
        <p:nvGrpSpPr>
          <p:cNvPr id="106" name="Group"/>
          <p:cNvGrpSpPr/>
          <p:nvPr/>
        </p:nvGrpSpPr>
        <p:grpSpPr>
          <a:xfrm>
            <a:off x="15197339" y="4546193"/>
            <a:ext cx="9151441" cy="8153909"/>
            <a:chOff x="-219699" y="0"/>
            <a:chExt cx="9151440" cy="8153907"/>
          </a:xfrm>
        </p:grpSpPr>
        <p:pic>
          <p:nvPicPr>
            <p:cNvPr id="103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5957" y="0"/>
              <a:ext cx="8153909" cy="8153908"/>
            </a:xfrm>
            <a:prstGeom prst="rect">
              <a:avLst/>
            </a:prstGeom>
            <a:ln w="25400" cap="flat">
              <a:noFill/>
              <a:miter lim="400000"/>
            </a:ln>
            <a:effectLst/>
          </p:spPr>
        </p:pic>
        <p:sp>
          <p:nvSpPr>
            <p:cNvPr id="104" name="source"/>
            <p:cNvSpPr txBox="1"/>
            <p:nvPr/>
          </p:nvSpPr>
          <p:spPr>
            <a:xfrm>
              <a:off x="-219700" y="3452331"/>
              <a:ext cx="2344695" cy="901701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1600" tIns="101600" rIns="101600" bIns="101600" numCol="1" anchor="ctr">
              <a:spAutoFit/>
            </a:bodyPr>
            <a:lstStyle>
              <a:lvl1pPr>
                <a:lnSpc>
                  <a:spcPct val="80000"/>
                </a:lnSpc>
                <a:defRPr sz="4800">
                  <a:solidFill>
                    <a:srgbClr val="FF2600"/>
                  </a:solidFill>
                </a:defRPr>
              </a:lvl1pPr>
            </a:lstStyle>
            <a:p>
              <a:r>
                <a:t>source</a:t>
              </a:r>
            </a:p>
          </p:txBody>
        </p:sp>
        <p:sp>
          <p:nvSpPr>
            <p:cNvPr id="105" name="target"/>
            <p:cNvSpPr txBox="1"/>
            <p:nvPr/>
          </p:nvSpPr>
          <p:spPr>
            <a:xfrm>
              <a:off x="7171320" y="2417262"/>
              <a:ext cx="1760422" cy="901701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1600" tIns="101600" rIns="101600" bIns="101600" numCol="1" anchor="ctr">
              <a:spAutoFit/>
            </a:bodyPr>
            <a:lstStyle>
              <a:lvl1pPr>
                <a:lnSpc>
                  <a:spcPct val="80000"/>
                </a:lnSpc>
                <a:defRPr sz="4800">
                  <a:solidFill>
                    <a:srgbClr val="0433FF"/>
                  </a:solidFill>
                </a:defRPr>
              </a:lvl1pPr>
            </a:lstStyle>
            <a:p>
              <a:r>
                <a:t>target</a:t>
              </a:r>
            </a:p>
          </p:txBody>
        </p:sp>
      </p:grpSp>
      <p:sp>
        <p:nvSpPr>
          <p:cNvPr id="107" name="Rocks, Pashine, Goodrich, Bischofberger, Liu, Nagel PNAS 2017"/>
          <p:cNvSpPr txBox="1"/>
          <p:nvPr/>
        </p:nvSpPr>
        <p:spPr>
          <a:xfrm>
            <a:off x="12204683" y="12795774"/>
            <a:ext cx="11822039" cy="723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>
              <a:defRPr sz="3600">
                <a:solidFill>
                  <a:srgbClr val="0433FF"/>
                </a:solidFill>
              </a:defRPr>
            </a:lvl1pPr>
          </a:lstStyle>
          <a:p>
            <a:r>
              <a:t>Rocks, Pashine, Goodrich, Bischofberger, Liu, Nagel PNAS 2017</a:t>
            </a:r>
          </a:p>
        </p:txBody>
      </p:sp>
      <p:pic>
        <p:nvPicPr>
          <p:cNvPr id="10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561" y="2679294"/>
            <a:ext cx="11683209" cy="856908"/>
          </a:xfrm>
          <a:prstGeom prst="rect">
            <a:avLst/>
          </a:prstGeom>
          <a:ln w="25400">
            <a:miter lim="400000"/>
          </a:ln>
        </p:spPr>
      </p:pic>
      <p:sp>
        <p:nvSpPr>
          <p:cNvPr id="109" name="Double Gradient Descent Is Great! BUT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Double Gradient Descent Is Great! BUT…</a:t>
            </a:r>
          </a:p>
        </p:txBody>
      </p:sp>
      <p:grpSp>
        <p:nvGrpSpPr>
          <p:cNvPr id="113" name="Group"/>
          <p:cNvGrpSpPr/>
          <p:nvPr/>
        </p:nvGrpSpPr>
        <p:grpSpPr>
          <a:xfrm>
            <a:off x="713036" y="6494527"/>
            <a:ext cx="10085514" cy="6265900"/>
            <a:chOff x="0" y="0"/>
            <a:chExt cx="10085513" cy="6265899"/>
          </a:xfrm>
        </p:grpSpPr>
        <p:sp>
          <p:nvSpPr>
            <p:cNvPr id="110" name="Rounded Rectangle"/>
            <p:cNvSpPr/>
            <p:nvPr/>
          </p:nvSpPr>
          <p:spPr>
            <a:xfrm>
              <a:off x="0" y="0"/>
              <a:ext cx="10085514" cy="2540000"/>
            </a:xfrm>
            <a:prstGeom prst="roundRect">
              <a:avLst>
                <a:gd name="adj" fmla="val 15000"/>
              </a:avLst>
            </a:prstGeom>
            <a:noFill/>
            <a:ln w="50800" cap="flat">
              <a:solidFill>
                <a:srgbClr val="0433FF"/>
              </a:solidFill>
              <a:prstDash val="solid"/>
              <a:miter lim="400000"/>
            </a:ln>
            <a:effectLst>
              <a:outerShdw blurRad="76200" dist="508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101600" tIns="101600" rIns="101600" bIns="1016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1" name="Rounded Rectangle"/>
            <p:cNvSpPr/>
            <p:nvPr/>
          </p:nvSpPr>
          <p:spPr>
            <a:xfrm>
              <a:off x="0" y="2737802"/>
              <a:ext cx="10085514" cy="2540001"/>
            </a:xfrm>
            <a:prstGeom prst="roundRect">
              <a:avLst>
                <a:gd name="adj" fmla="val 15000"/>
              </a:avLst>
            </a:prstGeom>
            <a:noFill/>
            <a:ln w="50800" cap="flat">
              <a:solidFill>
                <a:srgbClr val="0433FF"/>
              </a:solidFill>
              <a:prstDash val="solid"/>
              <a:miter lim="400000"/>
            </a:ln>
            <a:effectLst>
              <a:outerShdw blurRad="76200" dist="508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101600" tIns="101600" rIns="101600" bIns="1016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2" name="global: require processor"/>
            <p:cNvSpPr txBox="1"/>
            <p:nvPr/>
          </p:nvSpPr>
          <p:spPr>
            <a:xfrm>
              <a:off x="849282" y="5249899"/>
              <a:ext cx="7331373" cy="10160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01600" tIns="101600" rIns="101600" bIns="101600" numCol="1" anchor="ctr">
              <a:spAutoFit/>
            </a:bodyPr>
            <a:lstStyle>
              <a:lvl1pPr>
                <a:defRPr>
                  <a:solidFill>
                    <a:srgbClr val="0433FF"/>
                  </a:solidFill>
                </a:defRPr>
              </a:lvl1pPr>
            </a:lstStyle>
            <a:p>
              <a:r>
                <a:t>global: require processor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Double Gradient Descent is Successful and Effici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Double Gradient Descent is Successful and Efficient</a:t>
            </a:r>
          </a:p>
        </p:txBody>
      </p:sp>
      <p:sp>
        <p:nvSpPr>
          <p:cNvPr id="116" name="Can tune to Δ=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pPr>
              <a:defRPr>
                <a:solidFill>
                  <a:srgbClr val="0433FF"/>
                </a:solidFill>
              </a:defRPr>
            </a:pPr>
            <a:endParaRPr/>
          </a:p>
          <a:p>
            <a:r>
              <a:t>Can tune to Δ=1</a:t>
            </a:r>
          </a:p>
          <a:p>
            <a:pPr marL="1164589" lvl="1" indent="-666749">
              <a:defRPr sz="5600"/>
            </a:pPr>
            <a:r>
              <a:t>with essentially 100% success</a:t>
            </a:r>
          </a:p>
          <a:p>
            <a:pPr marL="1164589" lvl="1" indent="-666749">
              <a:defRPr sz="5600"/>
            </a:pPr>
            <a:r>
              <a:t>by pruning tiny fraction of bonds</a:t>
            </a:r>
          </a:p>
        </p:txBody>
      </p:sp>
      <p:pic>
        <p:nvPicPr>
          <p:cNvPr id="117" name="disc_success_rate.png" descr="disc_success_ra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27264" y="1857559"/>
            <a:ext cx="7892447" cy="4724195"/>
          </a:xfrm>
          <a:prstGeom prst="rect">
            <a:avLst/>
          </a:prstGeom>
          <a:ln w="25400">
            <a:miter lim="400000"/>
          </a:ln>
        </p:spPr>
      </p:pic>
      <p:sp>
        <p:nvSpPr>
          <p:cNvPr id="118" name="tuned target response Δ"/>
          <p:cNvSpPr txBox="1"/>
          <p:nvPr/>
        </p:nvSpPr>
        <p:spPr>
          <a:xfrm>
            <a:off x="4306689" y="6817094"/>
            <a:ext cx="6019267" cy="1016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/>
          <a:p>
            <a:r>
              <a:t> </a:t>
            </a:r>
            <a:r>
              <a:rPr sz="3800">
                <a:latin typeface="Calibri"/>
                <a:ea typeface="Calibri"/>
                <a:cs typeface="Calibri"/>
                <a:sym typeface="Calibri"/>
              </a:rPr>
              <a:t>tuned target response</a:t>
            </a:r>
            <a:r>
              <a:rPr sz="3800">
                <a:latin typeface="Helvetica"/>
                <a:ea typeface="Helvetica"/>
                <a:cs typeface="Helvetica"/>
                <a:sym typeface="Helvetica"/>
              </a:rPr>
              <a:t> Δ</a:t>
            </a:r>
            <a:r>
              <a:t>    </a:t>
            </a:r>
          </a:p>
        </p:txBody>
      </p:sp>
      <p:pic>
        <p:nvPicPr>
          <p:cNvPr id="119" name="disc_rem_bonds.png" descr="disc_rem_bond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37394" y="1644887"/>
            <a:ext cx="8010365" cy="4960723"/>
          </a:xfrm>
          <a:prstGeom prst="rect">
            <a:avLst/>
          </a:prstGeom>
          <a:ln w="25400">
            <a:miter lim="400000"/>
          </a:ln>
        </p:spPr>
      </p:pic>
      <p:sp>
        <p:nvSpPr>
          <p:cNvPr id="120" name="tuned target response Δ"/>
          <p:cNvSpPr txBox="1"/>
          <p:nvPr/>
        </p:nvSpPr>
        <p:spPr>
          <a:xfrm>
            <a:off x="13310230" y="6817094"/>
            <a:ext cx="6019268" cy="1016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/>
          <a:p>
            <a:r>
              <a:t> </a:t>
            </a:r>
            <a:r>
              <a:rPr sz="3800">
                <a:latin typeface="Calibri"/>
                <a:ea typeface="Calibri"/>
                <a:cs typeface="Calibri"/>
                <a:sym typeface="Calibri"/>
              </a:rPr>
              <a:t>tuned target response</a:t>
            </a:r>
            <a:r>
              <a:rPr sz="3800">
                <a:latin typeface="Helvetica"/>
                <a:ea typeface="Helvetica"/>
                <a:cs typeface="Helvetica"/>
                <a:sym typeface="Helvetica"/>
              </a:rPr>
              <a:t> Δ</a:t>
            </a:r>
            <a:r>
              <a:t>    </a:t>
            </a:r>
          </a:p>
        </p:txBody>
      </p:sp>
      <p:sp>
        <p:nvSpPr>
          <p:cNvPr id="121" name="Rocks, Pashine, Goodrich, Bischofberger, Liu, Nagel PNAS 2017"/>
          <p:cNvSpPr txBox="1"/>
          <p:nvPr/>
        </p:nvSpPr>
        <p:spPr>
          <a:xfrm>
            <a:off x="12204683" y="12795774"/>
            <a:ext cx="11822039" cy="723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>
              <a:defRPr sz="3600">
                <a:solidFill>
                  <a:srgbClr val="0433FF"/>
                </a:solidFill>
              </a:defRPr>
            </a:lvl1pPr>
          </a:lstStyle>
          <a:p>
            <a:r>
              <a:t>Rocks, Pashine, Goodrich, Bischofberger, Liu, Nagel PNAS 2017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2D Lasercut Realizations In Real Lif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2D Lasercut Realizations In Real Life</a:t>
            </a:r>
          </a:p>
        </p:txBody>
      </p:sp>
      <p:pic>
        <p:nvPicPr>
          <p:cNvPr id="124" name="experiment_contract.mp4" descr="experiment_contract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1207" y="2015730"/>
            <a:ext cx="17382574" cy="9777698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Rocks, Pashine, Goodrich, Bischofberger, Liu, Nagel PNAS 2017"/>
          <p:cNvSpPr txBox="1"/>
          <p:nvPr/>
        </p:nvSpPr>
        <p:spPr>
          <a:xfrm>
            <a:off x="12391636" y="12795774"/>
            <a:ext cx="11822039" cy="723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>
              <a:defRPr sz="3600">
                <a:solidFill>
                  <a:srgbClr val="0433FF"/>
                </a:solidFill>
              </a:defRPr>
            </a:lvl1pPr>
          </a:lstStyle>
          <a:p>
            <a:r>
              <a:t>Rocks, Pashine, Goodrich, Bischofberger, Liu, Nagel PNAS 2017</a:t>
            </a:r>
          </a:p>
        </p:txBody>
      </p:sp>
      <p:sp>
        <p:nvSpPr>
          <p:cNvPr id="126" name="Double gradient descent on computer yields…"/>
          <p:cNvSpPr txBox="1"/>
          <p:nvPr/>
        </p:nvSpPr>
        <p:spPr>
          <a:xfrm>
            <a:off x="-23645" y="11816002"/>
            <a:ext cx="13267532" cy="1828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/>
          <a:p>
            <a:r>
              <a:t>Double gradient descent on computer yields </a:t>
            </a:r>
          </a:p>
          <a:p>
            <a:r>
              <a:t>designs that are robust </a:t>
            </a:r>
            <a:r>
              <a:rPr>
                <a:solidFill>
                  <a:srgbClr val="FF2600"/>
                </a:solidFill>
              </a:rPr>
              <a:t>in the lab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8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12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3D-Printed Realizations In Real Lif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3D-Printed Realizations In Real Life</a:t>
            </a:r>
          </a:p>
        </p:txBody>
      </p:sp>
      <p:pic>
        <p:nvPicPr>
          <p:cNvPr id="129" name="image35.jpeg" descr="image3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7284011" y="1326253"/>
            <a:ext cx="8118475" cy="9832975"/>
          </a:xfrm>
          <a:prstGeom prst="rect">
            <a:avLst/>
          </a:prstGeom>
          <a:ln w="25400">
            <a:miter lim="400000"/>
          </a:ln>
        </p:spPr>
      </p:pic>
      <p:sp>
        <p:nvSpPr>
          <p:cNvPr id="130" name="Rocks, Pashine, Goodrich, Bischofberger, Liu, Nagel PNAS 2017"/>
          <p:cNvSpPr txBox="1"/>
          <p:nvPr/>
        </p:nvSpPr>
        <p:spPr>
          <a:xfrm>
            <a:off x="12204683" y="12795774"/>
            <a:ext cx="11822039" cy="723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>
              <a:defRPr sz="3600">
                <a:solidFill>
                  <a:srgbClr val="0433FF"/>
                </a:solidFill>
              </a:defRPr>
            </a:lvl1pPr>
          </a:lstStyle>
          <a:p>
            <a:r>
              <a:t>Rocks, Pashine, Goodrich, Bischofberger, Liu, Nagel PNAS 2017</a:t>
            </a:r>
          </a:p>
        </p:txBody>
      </p:sp>
      <p:sp>
        <p:nvSpPr>
          <p:cNvPr id="131" name="Double gradient descent on computer yields…"/>
          <p:cNvSpPr txBox="1"/>
          <p:nvPr/>
        </p:nvSpPr>
        <p:spPr>
          <a:xfrm>
            <a:off x="5558234" y="10816179"/>
            <a:ext cx="13267532" cy="1828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/>
          <a:p>
            <a:r>
              <a:t>Double gradient descent on computer yields </a:t>
            </a:r>
          </a:p>
          <a:p>
            <a:r>
              <a:t>designs that are robust </a:t>
            </a:r>
            <a:r>
              <a:rPr>
                <a:solidFill>
                  <a:srgbClr val="FF2600"/>
                </a:solidFill>
              </a:rPr>
              <a:t>in the lab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Drawbacks of Global Process of Double Gradient Descent"/>
          <p:cNvSpPr txBox="1"/>
          <p:nvPr/>
        </p:nvSpPr>
        <p:spPr>
          <a:xfrm>
            <a:off x="74659" y="117949"/>
            <a:ext cx="24234682" cy="14744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 anchor="ctr"/>
          <a:lstStyle>
            <a:lvl1pPr marL="81279" marR="81279" defTabSz="1828800">
              <a:defRPr sz="6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Drawbacks of Global Process of Double Gradient Descent</a:t>
            </a:r>
          </a:p>
        </p:txBody>
      </p:sp>
      <p:sp>
        <p:nvSpPr>
          <p:cNvPr id="134" name="Not scalable…"/>
          <p:cNvSpPr txBox="1">
            <a:spLocks noGrp="1"/>
          </p:cNvSpPr>
          <p:nvPr>
            <p:ph type="body" idx="1"/>
          </p:nvPr>
        </p:nvSpPr>
        <p:spPr>
          <a:xfrm>
            <a:off x="130447" y="1802840"/>
            <a:ext cx="24123106" cy="11966576"/>
          </a:xfrm>
          <a:prstGeom prst="rect">
            <a:avLst/>
          </a:prstGeom>
        </p:spPr>
        <p:txBody>
          <a:bodyPr/>
          <a:lstStyle/>
          <a:p>
            <a:r>
              <a:t>Not scalable</a:t>
            </a:r>
          </a:p>
          <a:p>
            <a:pPr lvl="1"/>
            <a:r>
              <a:t>Requires precise microscopic knowledge of network geometry and all the pipe resistances to </a:t>
            </a:r>
            <a:r>
              <a:rPr>
                <a:solidFill>
                  <a:srgbClr val="0433FF"/>
                </a:solidFill>
              </a:rPr>
              <a:t>evaluate</a:t>
            </a:r>
            <a:r>
              <a:t> learning and physical cost functions</a:t>
            </a:r>
          </a:p>
          <a:p>
            <a:pPr lvl="1"/>
            <a:r>
              <a:t>Requires processor to </a:t>
            </a:r>
            <a:r>
              <a:rPr>
                <a:solidFill>
                  <a:srgbClr val="0433FF"/>
                </a:solidFill>
              </a:rPr>
              <a:t>calculate</a:t>
            </a:r>
            <a:r>
              <a:t> direction of gradient descent (which way is downhill?)</a:t>
            </a:r>
          </a:p>
          <a:p>
            <a:pPr lvl="1"/>
            <a:r>
              <a:t>requires ability to </a:t>
            </a:r>
            <a:r>
              <a:rPr>
                <a:solidFill>
                  <a:srgbClr val="0433FF"/>
                </a:solidFill>
              </a:rPr>
              <a:t>modify</a:t>
            </a:r>
            <a:r>
              <a:t> individual pipe resistances of network</a:t>
            </a:r>
          </a:p>
          <a:p>
            <a:r>
              <a:t>Design by minimizing cost function is inherently global and requires processor</a:t>
            </a:r>
          </a:p>
          <a:p>
            <a:r>
              <a:t>This is a problem for neural networks, too—growth is unsustainable</a:t>
            </a:r>
          </a:p>
          <a:p>
            <a:pPr lvl="1"/>
            <a:r>
              <a:t>Energy required to train neural networks is doubling every 3.4 months</a:t>
            </a:r>
          </a:p>
          <a:p>
            <a:pPr lvl="1"/>
            <a:r>
              <a:t>Energy required to run trained networks is likewise increasing (~Argentina/Netherlands by 2027)</a:t>
            </a:r>
          </a:p>
          <a:p>
            <a:pPr lvl="1"/>
            <a:r>
              <a:t>Whole rivers are used to cool data centers that run trained neural networks</a:t>
            </a:r>
          </a:p>
          <a:p>
            <a:pPr lvl="1"/>
            <a:r>
              <a:t>In 2022, data centers used 1-1.5% of the world’s electricity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Drawbacks of Global Process of Double Gradient Descent"/>
          <p:cNvSpPr txBox="1"/>
          <p:nvPr/>
        </p:nvSpPr>
        <p:spPr>
          <a:xfrm>
            <a:off x="74659" y="117949"/>
            <a:ext cx="24234682" cy="14744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 anchor="ctr"/>
          <a:lstStyle>
            <a:lvl1pPr marL="81279" marR="81279" defTabSz="1828800">
              <a:defRPr sz="6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Drawbacks of Global Process of Double Gradient Descent</a:t>
            </a:r>
          </a:p>
        </p:txBody>
      </p:sp>
      <p:sp>
        <p:nvSpPr>
          <p:cNvPr id="137" name="Not scalable…"/>
          <p:cNvSpPr txBox="1">
            <a:spLocks noGrp="1"/>
          </p:cNvSpPr>
          <p:nvPr>
            <p:ph type="body" idx="1"/>
          </p:nvPr>
        </p:nvSpPr>
        <p:spPr>
          <a:xfrm>
            <a:off x="130447" y="1802840"/>
            <a:ext cx="24123106" cy="11966576"/>
          </a:xfrm>
          <a:prstGeom prst="rect">
            <a:avLst/>
          </a:prstGeom>
        </p:spPr>
        <p:txBody>
          <a:bodyPr/>
          <a:lstStyle/>
          <a:p>
            <a:r>
              <a:t>Not scalable</a:t>
            </a:r>
          </a:p>
          <a:p>
            <a:pPr lvl="1"/>
            <a:r>
              <a:t>Requires precise microscopic knowledge of network geometry and all the pipe resistances to </a:t>
            </a:r>
            <a:r>
              <a:rPr>
                <a:solidFill>
                  <a:srgbClr val="0433FF"/>
                </a:solidFill>
              </a:rPr>
              <a:t>evaluate</a:t>
            </a:r>
            <a:r>
              <a:t> learning and physical cost functions</a:t>
            </a:r>
          </a:p>
          <a:p>
            <a:pPr lvl="1"/>
            <a:r>
              <a:t>Requires processor to </a:t>
            </a:r>
            <a:r>
              <a:rPr>
                <a:solidFill>
                  <a:srgbClr val="0433FF"/>
                </a:solidFill>
              </a:rPr>
              <a:t>calculate</a:t>
            </a:r>
            <a:r>
              <a:t> direction of gradient descent (which way is downhill?)</a:t>
            </a:r>
          </a:p>
          <a:p>
            <a:pPr lvl="1"/>
            <a:r>
              <a:t>requires ability to </a:t>
            </a:r>
            <a:r>
              <a:rPr>
                <a:solidFill>
                  <a:srgbClr val="0433FF"/>
                </a:solidFill>
              </a:rPr>
              <a:t>modify</a:t>
            </a:r>
            <a:r>
              <a:t> individual pipe resistances of network</a:t>
            </a:r>
          </a:p>
          <a:p>
            <a:r>
              <a:t>Design by minimizing cost function is inherently global and therefore requires processor</a:t>
            </a:r>
          </a:p>
          <a:p>
            <a:r>
              <a:t>This is a problem for neural networks, too</a:t>
            </a:r>
          </a:p>
        </p:txBody>
      </p:sp>
      <p:sp>
        <p:nvSpPr>
          <p:cNvPr id="138" name="Can systems learn input/output relations on their own, without a processor?"/>
          <p:cNvSpPr txBox="1"/>
          <p:nvPr/>
        </p:nvSpPr>
        <p:spPr>
          <a:xfrm>
            <a:off x="4157044" y="9246359"/>
            <a:ext cx="15482346" cy="2311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 anchor="ctr">
            <a:spAutoFit/>
          </a:bodyPr>
          <a:lstStyle/>
          <a:p>
            <a:pPr>
              <a:defRPr sz="7200">
                <a:solidFill>
                  <a:srgbClr val="0433FF"/>
                </a:solidFill>
              </a:defRPr>
            </a:pPr>
            <a:r>
              <a:t>Can systems </a:t>
            </a:r>
            <a:r>
              <a:rPr>
                <a:solidFill>
                  <a:srgbClr val="FF2600"/>
                </a:solidFill>
              </a:rPr>
              <a:t>learn</a:t>
            </a:r>
            <a:r>
              <a:t> input/output relations </a:t>
            </a:r>
            <a:r>
              <a:rPr>
                <a:solidFill>
                  <a:srgbClr val="FF2600"/>
                </a:solidFill>
              </a:rPr>
              <a:t>on their own</a:t>
            </a:r>
            <a:r>
              <a:t>, without a processor?</a:t>
            </a:r>
          </a:p>
        </p:txBody>
      </p:sp>
      <p:sp>
        <p:nvSpPr>
          <p:cNvPr id="139" name="The brain can"/>
          <p:cNvSpPr txBox="1"/>
          <p:nvPr/>
        </p:nvSpPr>
        <p:spPr>
          <a:xfrm>
            <a:off x="8571394" y="11746421"/>
            <a:ext cx="5638758" cy="13335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>
              <a:defRPr sz="7700"/>
            </a:lvl1pPr>
          </a:lstStyle>
          <a:p>
            <a:r>
              <a:t>The brain can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Artificial vs. Real Neural Network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Artificial vs. Real Neural Networks</a:t>
            </a:r>
          </a:p>
        </p:txBody>
      </p:sp>
      <p:sp>
        <p:nvSpPr>
          <p:cNvPr id="142" name="Lives on processor…"/>
          <p:cNvSpPr txBox="1">
            <a:spLocks noGrp="1"/>
          </p:cNvSpPr>
          <p:nvPr>
            <p:ph type="body" sz="half" idx="1"/>
          </p:nvPr>
        </p:nvSpPr>
        <p:spPr>
          <a:xfrm>
            <a:off x="125905" y="7069673"/>
            <a:ext cx="12518383" cy="5915331"/>
          </a:xfrm>
          <a:prstGeom prst="rect">
            <a:avLst/>
          </a:prstGeom>
        </p:spPr>
        <p:txBody>
          <a:bodyPr/>
          <a:lstStyle/>
          <a:p>
            <a:r>
              <a:t>Lives on processor</a:t>
            </a:r>
          </a:p>
          <a:p>
            <a:r>
              <a:t>Learning concentrated in processor</a:t>
            </a:r>
          </a:p>
          <a:p>
            <a:r>
              <a:t>Fragile to damage to processor</a:t>
            </a:r>
          </a:p>
          <a:p>
            <a:r>
              <a:t>Each ChatGPT text query ~ 200 kJ</a:t>
            </a:r>
          </a:p>
          <a:p>
            <a:r>
              <a:t>Image generation ~10,000 kJ</a:t>
            </a:r>
          </a:p>
        </p:txBody>
      </p:sp>
      <p:grpSp>
        <p:nvGrpSpPr>
          <p:cNvPr id="147" name="Group 8"/>
          <p:cNvGrpSpPr/>
          <p:nvPr/>
        </p:nvGrpSpPr>
        <p:grpSpPr>
          <a:xfrm>
            <a:off x="1738651" y="2519095"/>
            <a:ext cx="10307779" cy="4300244"/>
            <a:chOff x="0" y="0"/>
            <a:chExt cx="10307777" cy="4300243"/>
          </a:xfrm>
        </p:grpSpPr>
        <p:pic>
          <p:nvPicPr>
            <p:cNvPr id="143" name="Picture 4" descr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7326008" cy="4300244"/>
            </a:xfrm>
            <a:prstGeom prst="rect">
              <a:avLst/>
            </a:prstGeom>
            <a:ln w="25400" cap="flat">
              <a:noFill/>
              <a:miter lim="400000"/>
            </a:ln>
            <a:effectLst/>
          </p:spPr>
        </p:pic>
        <p:sp>
          <p:nvSpPr>
            <p:cNvPr id="144" name="TextBox 5"/>
            <p:cNvSpPr txBox="1"/>
            <p:nvPr/>
          </p:nvSpPr>
          <p:spPr>
            <a:xfrm>
              <a:off x="6380716" y="1501567"/>
              <a:ext cx="3927062" cy="538871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8579" tIns="68579" rIns="68579" bIns="68579" numCol="1" anchor="t">
              <a:noAutofit/>
            </a:bodyPr>
            <a:lstStyle>
              <a:lvl1pPr algn="l" defTabSz="1828800">
                <a:defRPr sz="24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Output 1  (1 for dog, 0 for cat)</a:t>
              </a:r>
            </a:p>
          </p:txBody>
        </p:sp>
        <p:sp>
          <p:nvSpPr>
            <p:cNvPr id="145" name="TextBox 10"/>
            <p:cNvSpPr txBox="1"/>
            <p:nvPr/>
          </p:nvSpPr>
          <p:spPr>
            <a:xfrm>
              <a:off x="6380716" y="2900905"/>
              <a:ext cx="3927062" cy="538871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8579" tIns="68579" rIns="68579" bIns="68579" numCol="1" anchor="t">
              <a:noAutofit/>
            </a:bodyPr>
            <a:lstStyle>
              <a:lvl1pPr algn="l" defTabSz="1828800">
                <a:defRPr sz="24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Output 2  (1 for cat, 0 for dog)</a:t>
              </a:r>
            </a:p>
          </p:txBody>
        </p:sp>
        <p:sp>
          <p:nvSpPr>
            <p:cNvPr id="146" name="TextBox 11"/>
            <p:cNvSpPr txBox="1"/>
            <p:nvPr/>
          </p:nvSpPr>
          <p:spPr>
            <a:xfrm>
              <a:off x="6026232" y="2130175"/>
              <a:ext cx="284687" cy="894729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8579" tIns="68579" rIns="68579" bIns="68579" numCol="1" anchor="t">
              <a:noAutofit/>
            </a:bodyPr>
            <a:lstStyle/>
            <a:p>
              <a:pPr algn="l" defTabSz="1828800">
                <a:defRPr sz="2400"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t> </a:t>
              </a:r>
            </a:p>
            <a:p>
              <a:pPr algn="l" defTabSz="1828800">
                <a:defRPr sz="2400"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t> </a:t>
              </a:r>
            </a:p>
          </p:txBody>
        </p:sp>
      </p:grpSp>
      <p:pic>
        <p:nvPicPr>
          <p:cNvPr id="14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0451" y="2332142"/>
            <a:ext cx="5375305" cy="4300245"/>
          </a:xfrm>
          <a:prstGeom prst="rect">
            <a:avLst/>
          </a:prstGeom>
          <a:ln w="25400">
            <a:miter lim="400000"/>
          </a:ln>
        </p:spPr>
      </p:pic>
      <p:sp>
        <p:nvSpPr>
          <p:cNvPr id="149" name="Doesn’t need processor…"/>
          <p:cNvSpPr txBox="1"/>
          <p:nvPr/>
        </p:nvSpPr>
        <p:spPr>
          <a:xfrm>
            <a:off x="12177069" y="7069673"/>
            <a:ext cx="12349166" cy="82359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6200" tIns="76200" rIns="76200" bIns="76200"/>
          <a:lstStyle/>
          <a:p>
            <a:pPr marL="726440" marR="81279" indent="-685800" algn="l" defTabSz="1828800">
              <a:spcBef>
                <a:spcPts val="1300"/>
              </a:spcBef>
              <a:buSzPct val="100000"/>
              <a:buChar char="•"/>
              <a:defRPr>
                <a:uFill>
                  <a:solidFill>
                    <a:srgbClr val="000000"/>
                  </a:solidFill>
                </a:uFill>
              </a:defRPr>
            </a:pPr>
            <a:r>
              <a:t>Doesn’t need processor</a:t>
            </a:r>
          </a:p>
          <a:p>
            <a:pPr marL="726440" marR="81279" indent="-685800" algn="l" defTabSz="1828800">
              <a:spcBef>
                <a:spcPts val="1300"/>
              </a:spcBef>
              <a:buSzPct val="100000"/>
              <a:buChar char="•"/>
              <a:defRPr>
                <a:uFill>
                  <a:solidFill>
                    <a:srgbClr val="000000"/>
                  </a:solidFill>
                </a:uFill>
              </a:defRPr>
            </a:pPr>
            <a:r>
              <a:t>Learning is distributed</a:t>
            </a:r>
          </a:p>
          <a:p>
            <a:pPr marL="726440" marR="81279" indent="-685800" algn="l" defTabSz="1828800">
              <a:spcBef>
                <a:spcPts val="1300"/>
              </a:spcBef>
              <a:buSzPct val="100000"/>
              <a:buChar char="•"/>
              <a:defRPr>
                <a:uFill>
                  <a:solidFill>
                    <a:srgbClr val="000000"/>
                  </a:solidFill>
                </a:uFill>
              </a:defRPr>
            </a:pPr>
            <a:r>
              <a:t>Robust to damage</a:t>
            </a:r>
          </a:p>
          <a:p>
            <a:pPr marL="726440" marR="81279" indent="-685800" algn="l" defTabSz="1828800">
              <a:spcBef>
                <a:spcPts val="1300"/>
              </a:spcBef>
              <a:buSzPct val="100000"/>
              <a:buChar char="•"/>
              <a:defRPr>
                <a:uFill>
                  <a:solidFill>
                    <a:srgbClr val="000000"/>
                  </a:solidFill>
                </a:uFill>
              </a:defRPr>
            </a:pPr>
            <a:r>
              <a:t>Adult human brain uses ~ 2000 kJ/day</a:t>
            </a:r>
          </a:p>
          <a:p>
            <a:pPr marL="726440" marR="81279" indent="-685800" algn="l" defTabSz="1828800">
              <a:spcBef>
                <a:spcPts val="1300"/>
              </a:spcBef>
              <a:buSzPct val="100000"/>
              <a:buChar char="•"/>
              <a:defRPr>
                <a:uFill>
                  <a:solidFill>
                    <a:srgbClr val="000000"/>
                  </a:solidFill>
                </a:uFill>
              </a:defRPr>
            </a:pPr>
            <a:r>
              <a:t>Brain controls thought, memory, senses, motor skills, every process that regulates our bodies</a:t>
            </a:r>
          </a:p>
        </p:txBody>
      </p:sp>
      <p:sp>
        <p:nvSpPr>
          <p:cNvPr id="150" name="Take one step closer to brain by updating learning DOF with local rules"/>
          <p:cNvSpPr txBox="1"/>
          <p:nvPr/>
        </p:nvSpPr>
        <p:spPr>
          <a:xfrm>
            <a:off x="1207595" y="207879"/>
            <a:ext cx="22876868" cy="22606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>
              <a:defRPr sz="7200">
                <a:solidFill>
                  <a:srgbClr val="FF2600"/>
                </a:solidFill>
              </a:defRPr>
            </a:lvl1pPr>
          </a:lstStyle>
          <a:p>
            <a:r>
              <a:t>Take one step closer to brain by updating learning DOF with local rules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1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oup"/>
          <p:cNvGrpSpPr/>
          <p:nvPr/>
        </p:nvGrpSpPr>
        <p:grpSpPr>
          <a:xfrm>
            <a:off x="3173125" y="1715994"/>
            <a:ext cx="7075642" cy="5380015"/>
            <a:chOff x="-44449" y="0"/>
            <a:chExt cx="7075640" cy="5380013"/>
          </a:xfrm>
        </p:grpSpPr>
        <p:pic>
          <p:nvPicPr>
            <p:cNvPr id="152" name="Image" descr="Image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90117" y="0"/>
              <a:ext cx="5372983" cy="5380014"/>
            </a:xfrm>
            <a:prstGeom prst="rect">
              <a:avLst/>
            </a:prstGeom>
            <a:ln w="25400" cap="flat">
              <a:noFill/>
              <a:miter lim="400000"/>
            </a:ln>
            <a:effectLst/>
          </p:spPr>
        </p:pic>
        <p:sp>
          <p:nvSpPr>
            <p:cNvPr id="153" name="apply…"/>
            <p:cNvSpPr txBox="1"/>
            <p:nvPr/>
          </p:nvSpPr>
          <p:spPr>
            <a:xfrm>
              <a:off x="-44450" y="1510381"/>
              <a:ext cx="1461592" cy="1088391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01600" tIns="101600" rIns="101600" bIns="101600" numCol="1" anchor="ctr">
              <a:spAutoFit/>
            </a:bodyPr>
            <a:lstStyle/>
            <a:p>
              <a:pPr>
                <a:lnSpc>
                  <a:spcPct val="70000"/>
                </a:lnSpc>
                <a:defRPr sz="3600">
                  <a:solidFill>
                    <a:srgbClr val="FF2600"/>
                  </a:solidFill>
                </a:defRPr>
              </a:pPr>
              <a:r>
                <a:t>apply</a:t>
              </a:r>
            </a:p>
            <a:p>
              <a:pPr>
                <a:lnSpc>
                  <a:spcPct val="70000"/>
                </a:lnSpc>
                <a:defRPr sz="3600">
                  <a:solidFill>
                    <a:srgbClr val="FF2600"/>
                  </a:solidFill>
                </a:defRPr>
              </a:pPr>
              <a:r>
                <a:t>source</a:t>
              </a:r>
            </a:p>
          </p:txBody>
        </p:sp>
        <p:sp>
          <p:nvSpPr>
            <p:cNvPr id="154" name="leave target free"/>
            <p:cNvSpPr txBox="1"/>
            <p:nvPr/>
          </p:nvSpPr>
          <p:spPr>
            <a:xfrm>
              <a:off x="5069984" y="1963579"/>
              <a:ext cx="1961207" cy="1452881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1600" tIns="101600" rIns="101600" bIns="101600" numCol="1" anchor="ctr">
              <a:spAutoFit/>
            </a:bodyPr>
            <a:lstStyle>
              <a:lvl1pPr>
                <a:lnSpc>
                  <a:spcPct val="70000"/>
                </a:lnSpc>
                <a:defRPr sz="3600">
                  <a:solidFill>
                    <a:schemeClr val="accent1"/>
                  </a:solidFill>
                </a:defRPr>
              </a:lvl1pPr>
            </a:lstStyle>
            <a:p>
              <a:r>
                <a:t>leave target free</a:t>
              </a:r>
            </a:p>
          </p:txBody>
        </p:sp>
        <p:sp>
          <p:nvSpPr>
            <p:cNvPr id="155" name="Free"/>
            <p:cNvSpPr txBox="1"/>
            <p:nvPr/>
          </p:nvSpPr>
          <p:spPr>
            <a:xfrm>
              <a:off x="4933906" y="16205"/>
              <a:ext cx="1498353" cy="1016001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01600" tIns="101600" rIns="101600" bIns="101600" numCol="1" anchor="ctr">
              <a:spAutoFit/>
            </a:bodyPr>
            <a:lstStyle/>
            <a:p>
              <a:r>
                <a:t>Free</a:t>
              </a:r>
            </a:p>
          </p:txBody>
        </p:sp>
      </p:grpSp>
      <p:grpSp>
        <p:nvGrpSpPr>
          <p:cNvPr id="161" name="Group"/>
          <p:cNvGrpSpPr/>
          <p:nvPr/>
        </p:nvGrpSpPr>
        <p:grpSpPr>
          <a:xfrm>
            <a:off x="12332214" y="1715994"/>
            <a:ext cx="6828650" cy="5380015"/>
            <a:chOff x="730795" y="0"/>
            <a:chExt cx="6828648" cy="5380013"/>
          </a:xfrm>
        </p:grpSpPr>
        <p:pic>
          <p:nvPicPr>
            <p:cNvPr id="157" name="Image" descr="Image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38051" y="0"/>
              <a:ext cx="5372983" cy="5380014"/>
            </a:xfrm>
            <a:prstGeom prst="rect">
              <a:avLst/>
            </a:prstGeom>
            <a:ln w="25400" cap="flat">
              <a:noFill/>
              <a:miter lim="400000"/>
            </a:ln>
            <a:effectLst/>
          </p:spPr>
        </p:pic>
        <p:sp>
          <p:nvSpPr>
            <p:cNvPr id="158" name="apply…"/>
            <p:cNvSpPr/>
            <p:nvPr/>
          </p:nvSpPr>
          <p:spPr>
            <a:xfrm>
              <a:off x="730795" y="2248572"/>
              <a:ext cx="1270001" cy="1270001"/>
            </a:xfrm>
            <a:prstGeom prst="lin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01600" tIns="101600" rIns="101600" bIns="101600" numCol="1" anchor="ctr">
              <a:spAutoFit/>
            </a:bodyPr>
            <a:lstStyle/>
            <a:p>
              <a:pPr>
                <a:lnSpc>
                  <a:spcPct val="70000"/>
                </a:lnSpc>
                <a:defRPr sz="3600">
                  <a:solidFill>
                    <a:srgbClr val="FF2600"/>
                  </a:solidFill>
                </a:defRPr>
              </a:pPr>
              <a:r>
                <a:t>apply</a:t>
              </a:r>
            </a:p>
            <a:p>
              <a:pPr>
                <a:lnSpc>
                  <a:spcPct val="70000"/>
                </a:lnSpc>
                <a:defRPr sz="3600">
                  <a:solidFill>
                    <a:srgbClr val="FF2600"/>
                  </a:solidFill>
                </a:defRPr>
              </a:pPr>
              <a:r>
                <a:t>source</a:t>
              </a:r>
            </a:p>
          </p:txBody>
        </p:sp>
        <p:sp>
          <p:nvSpPr>
            <p:cNvPr id="159" name="apply desired target…"/>
            <p:cNvSpPr/>
            <p:nvPr/>
          </p:nvSpPr>
          <p:spPr>
            <a:xfrm>
              <a:off x="5598238" y="2577473"/>
              <a:ext cx="196120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1600" tIns="101600" rIns="101600" bIns="101600" numCol="1" anchor="ctr">
              <a:spAutoFit/>
            </a:bodyPr>
            <a:lstStyle/>
            <a:p>
              <a:pPr>
                <a:lnSpc>
                  <a:spcPct val="70000"/>
                </a:lnSpc>
                <a:defRPr sz="3600">
                  <a:solidFill>
                    <a:schemeClr val="accent1"/>
                  </a:solidFill>
                </a:defRPr>
              </a:pPr>
              <a:r>
                <a:t>apply desired target</a:t>
              </a:r>
            </a:p>
            <a:p>
              <a:pPr>
                <a:lnSpc>
                  <a:spcPct val="70000"/>
                </a:lnSpc>
                <a:defRPr sz="3600">
                  <a:solidFill>
                    <a:schemeClr val="accent1"/>
                  </a:solidFill>
                </a:defRPr>
              </a:pPr>
              <a:r>
                <a:t>response</a:t>
              </a:r>
            </a:p>
          </p:txBody>
        </p:sp>
        <p:sp>
          <p:nvSpPr>
            <p:cNvPr id="160" name="Clamped"/>
            <p:cNvSpPr/>
            <p:nvPr/>
          </p:nvSpPr>
          <p:spPr>
            <a:xfrm>
              <a:off x="6258351" y="524205"/>
              <a:ext cx="1270001" cy="1270001"/>
            </a:xfrm>
            <a:prstGeom prst="lin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01600" tIns="101600" rIns="101600" bIns="101600" numCol="1" anchor="ctr">
              <a:spAutoFit/>
            </a:bodyPr>
            <a:lstStyle/>
            <a:p>
              <a:r>
                <a:t>Clamped</a:t>
              </a:r>
            </a:p>
          </p:txBody>
        </p:sp>
      </p:grpSp>
      <p:sp>
        <p:nvSpPr>
          <p:cNvPr id="162" name="Coupled Learning: Let Physics Do the Wor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Coupled Learning: Let Physics Do the Work</a:t>
            </a:r>
          </a:p>
        </p:txBody>
      </p:sp>
      <p:sp>
        <p:nvSpPr>
          <p:cNvPr id="163" name="Purely local rule…"/>
          <p:cNvSpPr txBox="1"/>
          <p:nvPr/>
        </p:nvSpPr>
        <p:spPr>
          <a:xfrm>
            <a:off x="16961696" y="9133508"/>
            <a:ext cx="7242964" cy="3454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 anchor="ctr">
            <a:spAutoFit/>
          </a:bodyPr>
          <a:lstStyle/>
          <a:p>
            <a:pPr>
              <a:defRPr>
                <a:solidFill>
                  <a:srgbClr val="FF2600"/>
                </a:solidFill>
              </a:defRPr>
            </a:pPr>
            <a:r>
              <a:t>Purely local rule</a:t>
            </a:r>
          </a:p>
          <a:p>
            <a:pPr>
              <a:defRPr>
                <a:solidFill>
                  <a:srgbClr val="FF2600"/>
                </a:solidFill>
              </a:defRPr>
            </a:pPr>
            <a:r>
              <a:t>leads to gradient descent on contrast function!</a:t>
            </a:r>
          </a:p>
        </p:txBody>
      </p:sp>
      <p:sp>
        <p:nvSpPr>
          <p:cNvPr id="164" name="Stern, Hexner, Rocks, Liu PRX 2021"/>
          <p:cNvSpPr txBox="1"/>
          <p:nvPr/>
        </p:nvSpPr>
        <p:spPr>
          <a:xfrm>
            <a:off x="15240663" y="12760571"/>
            <a:ext cx="8933757" cy="850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>
              <a:defRPr sz="4800">
                <a:solidFill>
                  <a:srgbClr val="0433FF"/>
                </a:solidFill>
              </a:defRPr>
            </a:lvl1pPr>
          </a:lstStyle>
          <a:p>
            <a:r>
              <a:t>Stern, Hexner, Rocks, Liu PRX 2021</a:t>
            </a:r>
          </a:p>
        </p:txBody>
      </p:sp>
      <p:sp>
        <p:nvSpPr>
          <p:cNvPr id="165" name="Exploit contrastive learning…"/>
          <p:cNvSpPr txBox="1"/>
          <p:nvPr/>
        </p:nvSpPr>
        <p:spPr>
          <a:xfrm>
            <a:off x="19038456" y="2150450"/>
            <a:ext cx="5051462" cy="2755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>
              <a:defRPr sz="3600">
                <a:solidFill>
                  <a:srgbClr val="0433FF"/>
                </a:solidFill>
              </a:defRPr>
            </a:pPr>
            <a:r>
              <a:t>Exploit contrastive learning</a:t>
            </a:r>
          </a:p>
          <a:p>
            <a:pPr>
              <a:defRPr sz="3600">
                <a:solidFill>
                  <a:srgbClr val="0433FF"/>
                </a:solidFill>
              </a:defRPr>
            </a:pPr>
            <a:r>
              <a:t>Scellier/Bengio Comp Neuro 2017</a:t>
            </a:r>
          </a:p>
          <a:p>
            <a:pPr>
              <a:defRPr sz="3600">
                <a:solidFill>
                  <a:srgbClr val="0433FF"/>
                </a:solidFill>
              </a:defRPr>
            </a:pPr>
            <a:r>
              <a:t>Kendall et al arXiv 2020</a:t>
            </a:r>
          </a:p>
        </p:txBody>
      </p:sp>
      <p:grpSp>
        <p:nvGrpSpPr>
          <p:cNvPr id="168" name="Group"/>
          <p:cNvGrpSpPr/>
          <p:nvPr/>
        </p:nvGrpSpPr>
        <p:grpSpPr>
          <a:xfrm>
            <a:off x="10770460" y="6184899"/>
            <a:ext cx="11352692" cy="2290769"/>
            <a:chOff x="0" y="0"/>
            <a:chExt cx="11352691" cy="2290767"/>
          </a:xfrm>
        </p:grpSpPr>
        <p:sp>
          <p:nvSpPr>
            <p:cNvPr id="166" name="nudging"/>
            <p:cNvSpPr txBox="1"/>
            <p:nvPr/>
          </p:nvSpPr>
          <p:spPr>
            <a:xfrm>
              <a:off x="8951448" y="1274767"/>
              <a:ext cx="2401244" cy="10160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01600" tIns="101600" rIns="101600" bIns="101600" numCol="1" anchor="ctr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r>
                <a:t>nudging</a:t>
              </a:r>
            </a:p>
          </p:txBody>
        </p:sp>
        <p:sp>
          <p:nvSpPr>
            <p:cNvPr id="167" name="*"/>
            <p:cNvSpPr txBox="1"/>
            <p:nvPr/>
          </p:nvSpPr>
          <p:spPr>
            <a:xfrm>
              <a:off x="-1" y="-1"/>
              <a:ext cx="512466" cy="10160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01600" tIns="101600" rIns="101600" bIns="101600" numCol="1" anchor="ctr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r>
                <a:t>*</a:t>
              </a:r>
            </a:p>
          </p:txBody>
        </p:sp>
      </p:grpSp>
      <p:pic>
        <p:nvPicPr>
          <p:cNvPr id="16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875" y="8643201"/>
            <a:ext cx="12043590" cy="4915751"/>
          </a:xfrm>
          <a:prstGeom prst="rect">
            <a:avLst/>
          </a:prstGeom>
          <a:ln w="25400">
            <a:miter lim="400000"/>
          </a:ln>
        </p:spPr>
      </p:pic>
      <p:sp>
        <p:nvSpPr>
          <p:cNvPr id="170" name="Cost function = (desired response -free response)2…"/>
          <p:cNvSpPr txBox="1">
            <a:spLocks noGrp="1"/>
          </p:cNvSpPr>
          <p:nvPr>
            <p:ph type="body" idx="1"/>
          </p:nvPr>
        </p:nvSpPr>
        <p:spPr>
          <a:xfrm>
            <a:off x="231873" y="6332165"/>
            <a:ext cx="18278027" cy="743757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30000"/>
              </a:lnSpc>
            </a:pPr>
            <a:r>
              <a:t>Cost function = (desired response -free response)</a:t>
            </a:r>
            <a:r>
              <a:rPr baseline="31999"/>
              <a:t>2</a:t>
            </a:r>
          </a:p>
          <a:p>
            <a:pPr>
              <a:lnSpc>
                <a:spcPct val="130000"/>
              </a:lnSpc>
            </a:pPr>
            <a:r>
              <a:t>Contrast function = P</a:t>
            </a:r>
            <a:r>
              <a:rPr baseline="31999"/>
              <a:t>clamped</a:t>
            </a:r>
            <a:r>
              <a:t> -P</a:t>
            </a:r>
            <a:r>
              <a:rPr baseline="31999"/>
              <a:t>free </a:t>
            </a:r>
            <a:r>
              <a:rPr>
                <a:solidFill>
                  <a:srgbClr val="0433FF"/>
                </a:solidFill>
              </a:rPr>
              <a:t>≥ 0 thanks to physics!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2" animBg="1" advAuto="0"/>
      <p:bldP spid="168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oupled Learning Can Do Alloste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Coupled Learning Can Do Allostery</a:t>
            </a:r>
          </a:p>
        </p:txBody>
      </p:sp>
      <p:sp>
        <p:nvSpPr>
          <p:cNvPr id="173" name="Flow networks…"/>
          <p:cNvSpPr txBox="1">
            <a:spLocks noGrp="1"/>
          </p:cNvSpPr>
          <p:nvPr>
            <p:ph type="body" idx="1"/>
          </p:nvPr>
        </p:nvSpPr>
        <p:spPr>
          <a:xfrm>
            <a:off x="3521075" y="1609821"/>
            <a:ext cx="17303750" cy="11966576"/>
          </a:xfrm>
          <a:prstGeom prst="rect">
            <a:avLst/>
          </a:prstGeom>
        </p:spPr>
        <p:txBody>
          <a:bodyPr/>
          <a:lstStyle/>
          <a:p>
            <a:r>
              <a:t>Flow networks</a:t>
            </a:r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r>
              <a:t>Mechanical networks</a:t>
            </a:r>
          </a:p>
        </p:txBody>
      </p:sp>
      <p:pic>
        <p:nvPicPr>
          <p:cNvPr id="17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2118" y="4237184"/>
            <a:ext cx="4377141" cy="1053421"/>
          </a:xfrm>
          <a:prstGeom prst="rect">
            <a:avLst/>
          </a:prstGeom>
          <a:ln w="25400">
            <a:miter lim="400000"/>
          </a:ln>
        </p:spPr>
      </p:pic>
      <p:sp>
        <p:nvSpPr>
          <p:cNvPr id="175" name="error"/>
          <p:cNvSpPr txBox="1"/>
          <p:nvPr/>
        </p:nvSpPr>
        <p:spPr>
          <a:xfrm>
            <a:off x="18482629" y="2934995"/>
            <a:ext cx="1547318" cy="901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>
              <a:defRPr sz="4800"/>
            </a:lvl1pPr>
          </a:lstStyle>
          <a:p>
            <a:r>
              <a:t>error</a:t>
            </a:r>
          </a:p>
        </p:txBody>
      </p:sp>
      <p:sp>
        <p:nvSpPr>
          <p:cNvPr id="176" name="N=512…"/>
          <p:cNvSpPr txBox="1"/>
          <p:nvPr/>
        </p:nvSpPr>
        <p:spPr>
          <a:xfrm>
            <a:off x="8026161" y="8802927"/>
            <a:ext cx="1830165" cy="1295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/>
          <a:p>
            <a:pPr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N=512</a:t>
            </a:r>
          </a:p>
          <a:p>
            <a:pPr algn="r">
              <a:defRPr sz="3600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N=1024</a:t>
            </a:r>
          </a:p>
        </p:txBody>
      </p:sp>
      <p:sp>
        <p:nvSpPr>
          <p:cNvPr id="177" name="N=512…"/>
          <p:cNvSpPr txBox="1"/>
          <p:nvPr/>
        </p:nvSpPr>
        <p:spPr>
          <a:xfrm>
            <a:off x="15020993" y="8802927"/>
            <a:ext cx="1830165" cy="1295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/>
          <a:p>
            <a:pPr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N=512</a:t>
            </a:r>
          </a:p>
          <a:p>
            <a:pPr algn="r">
              <a:defRPr sz="3600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N=1024</a:t>
            </a:r>
          </a:p>
        </p:txBody>
      </p:sp>
      <p:grpSp>
        <p:nvGrpSpPr>
          <p:cNvPr id="191" name="Group"/>
          <p:cNvGrpSpPr/>
          <p:nvPr/>
        </p:nvGrpSpPr>
        <p:grpSpPr>
          <a:xfrm>
            <a:off x="3194231" y="8411089"/>
            <a:ext cx="14004498" cy="5055029"/>
            <a:chOff x="0" y="0"/>
            <a:chExt cx="14004497" cy="5055027"/>
          </a:xfrm>
        </p:grpSpPr>
        <p:grpSp>
          <p:nvGrpSpPr>
            <p:cNvPr id="188" name="Group"/>
            <p:cNvGrpSpPr/>
            <p:nvPr/>
          </p:nvGrpSpPr>
          <p:grpSpPr>
            <a:xfrm>
              <a:off x="0" y="0"/>
              <a:ext cx="14004498" cy="5055028"/>
              <a:chOff x="0" y="0"/>
              <a:chExt cx="14004497" cy="5055027"/>
            </a:xfrm>
          </p:grpSpPr>
          <p:grpSp>
            <p:nvGrpSpPr>
              <p:cNvPr id="183" name="Group"/>
              <p:cNvGrpSpPr/>
              <p:nvPr/>
            </p:nvGrpSpPr>
            <p:grpSpPr>
              <a:xfrm>
                <a:off x="0" y="0"/>
                <a:ext cx="14004498" cy="5055028"/>
                <a:chOff x="0" y="0"/>
                <a:chExt cx="14004497" cy="5055027"/>
              </a:xfrm>
            </p:grpSpPr>
            <p:pic>
              <p:nvPicPr>
                <p:cNvPr id="178" name="Image" descr="Image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10970"/>
                  <a:ext cx="14004498" cy="5044058"/>
                </a:xfrm>
                <a:prstGeom prst="rect">
                  <a:avLst/>
                </a:prstGeom>
                <a:ln w="25400" cap="flat">
                  <a:noFill/>
                  <a:miter lim="400000"/>
                </a:ln>
                <a:effectLst/>
              </p:spPr>
            </p:pic>
            <p:sp>
              <p:nvSpPr>
                <p:cNvPr id="179" name="Rectangle"/>
                <p:cNvSpPr/>
                <p:nvPr/>
              </p:nvSpPr>
              <p:spPr>
                <a:xfrm>
                  <a:off x="29657" y="0"/>
                  <a:ext cx="609786" cy="736600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101600" tIns="101600" rIns="101600" bIns="1016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80" name="Rectangle"/>
                <p:cNvSpPr/>
                <p:nvPr/>
              </p:nvSpPr>
              <p:spPr>
                <a:xfrm>
                  <a:off x="7104264" y="0"/>
                  <a:ext cx="609786" cy="736600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101600" tIns="101600" rIns="101600" bIns="1016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81" name="Rectangle"/>
                <p:cNvSpPr/>
                <p:nvPr/>
              </p:nvSpPr>
              <p:spPr>
                <a:xfrm>
                  <a:off x="1306027" y="2404653"/>
                  <a:ext cx="2324442" cy="1710696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101600" tIns="101600" rIns="101600" bIns="1016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182" name="Rectangle"/>
                <p:cNvSpPr/>
                <p:nvPr/>
              </p:nvSpPr>
              <p:spPr>
                <a:xfrm>
                  <a:off x="11381158" y="467532"/>
                  <a:ext cx="2324442" cy="1517651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101600" tIns="101600" rIns="101600" bIns="1016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</p:grpSp>
          <p:sp>
            <p:nvSpPr>
              <p:cNvPr id="184" name="k-model"/>
              <p:cNvSpPr txBox="1"/>
              <p:nvPr/>
            </p:nvSpPr>
            <p:spPr>
              <a:xfrm>
                <a:off x="1626379" y="3290159"/>
                <a:ext cx="1739752" cy="7239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101600" tIns="101600" rIns="101600" bIns="101600" numCol="1" anchor="ctr">
                <a:spAutoFit/>
              </a:bodyPr>
              <a:lstStyle>
                <a:lvl1pPr>
                  <a:defRPr sz="3600"/>
                </a:lvl1pPr>
              </a:lstStyle>
              <a:p>
                <a:r>
                  <a:t>k-model</a:t>
                </a:r>
              </a:p>
            </p:txBody>
          </p:sp>
          <p:sp>
            <p:nvSpPr>
              <p:cNvPr id="185" name="ℓ-model"/>
              <p:cNvSpPr txBox="1"/>
              <p:nvPr/>
            </p:nvSpPr>
            <p:spPr>
              <a:xfrm>
                <a:off x="8680412" y="3233009"/>
                <a:ext cx="1780899" cy="8382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101600" tIns="101600" rIns="101600" bIns="101600" numCol="1" anchor="ctr">
                <a:spAutoFit/>
              </a:bodyPr>
              <a:lstStyle>
                <a:lvl1pPr>
                  <a:defRPr sz="3600"/>
                </a:lvl1pPr>
              </a:lstStyle>
              <a:p>
                <a:r>
                  <a:t>ℓ-model</a:t>
                </a:r>
              </a:p>
            </p:txBody>
          </p:sp>
          <p:sp>
            <p:nvSpPr>
              <p:cNvPr id="186" name="Rectangle"/>
              <p:cNvSpPr/>
              <p:nvPr/>
            </p:nvSpPr>
            <p:spPr>
              <a:xfrm>
                <a:off x="176600" y="344320"/>
                <a:ext cx="523235" cy="377539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87" name="Rectangle"/>
              <p:cNvSpPr/>
              <p:nvPr/>
            </p:nvSpPr>
            <p:spPr>
              <a:xfrm>
                <a:off x="7310922" y="639817"/>
                <a:ext cx="523236" cy="377539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pic>
          <p:nvPicPr>
            <p:cNvPr id="189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9290" y="1415223"/>
              <a:ext cx="431801" cy="635001"/>
            </a:xfrm>
            <a:prstGeom prst="rect">
              <a:avLst/>
            </a:prstGeom>
            <a:ln w="25400" cap="flat">
              <a:noFill/>
              <a:miter lim="400000"/>
            </a:ln>
            <a:effectLst/>
          </p:spPr>
        </p:pic>
        <p:pic>
          <p:nvPicPr>
            <p:cNvPr id="190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27268" y="1415223"/>
              <a:ext cx="431801" cy="635001"/>
            </a:xfrm>
            <a:prstGeom prst="rect">
              <a:avLst/>
            </a:prstGeom>
            <a:ln w="25400" cap="flat">
              <a:noFill/>
              <a:miter lim="400000"/>
            </a:ln>
            <a:effectLst/>
          </p:spPr>
        </p:pic>
      </p:grpSp>
      <p:grpSp>
        <p:nvGrpSpPr>
          <p:cNvPr id="198" name="Group"/>
          <p:cNvGrpSpPr/>
          <p:nvPr/>
        </p:nvGrpSpPr>
        <p:grpSpPr>
          <a:xfrm>
            <a:off x="3302249" y="2734218"/>
            <a:ext cx="13215830" cy="4525250"/>
            <a:chOff x="0" y="0"/>
            <a:chExt cx="13215828" cy="4525249"/>
          </a:xfrm>
        </p:grpSpPr>
        <p:pic>
          <p:nvPicPr>
            <p:cNvPr id="192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1560" y="0"/>
              <a:ext cx="6010858" cy="4474450"/>
            </a:xfrm>
            <a:prstGeom prst="rect">
              <a:avLst/>
            </a:prstGeom>
            <a:ln w="25400" cap="flat">
              <a:noFill/>
              <a:miter lim="400000"/>
            </a:ln>
            <a:effectLst/>
          </p:spPr>
        </p:pic>
        <p:pic>
          <p:nvPicPr>
            <p:cNvPr id="193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1390345"/>
              <a:ext cx="406400" cy="533401"/>
            </a:xfrm>
            <a:prstGeom prst="rect">
              <a:avLst/>
            </a:prstGeom>
            <a:ln w="25400" cap="flat">
              <a:noFill/>
              <a:miter lim="400000"/>
            </a:ln>
            <a:effectLst/>
          </p:spPr>
        </p:pic>
        <p:grpSp>
          <p:nvGrpSpPr>
            <p:cNvPr id="196" name="Group"/>
            <p:cNvGrpSpPr/>
            <p:nvPr/>
          </p:nvGrpSpPr>
          <p:grpSpPr>
            <a:xfrm>
              <a:off x="6767952" y="50800"/>
              <a:ext cx="6447877" cy="4474450"/>
              <a:chOff x="0" y="0"/>
              <a:chExt cx="6447876" cy="4474449"/>
            </a:xfrm>
          </p:grpSpPr>
          <p:pic>
            <p:nvPicPr>
              <p:cNvPr id="194" name="Image" descr="Image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5535" y="0"/>
                <a:ext cx="6272342" cy="4474450"/>
              </a:xfrm>
              <a:prstGeom prst="rect">
                <a:avLst/>
              </a:prstGeom>
              <a:ln w="25400" cap="flat">
                <a:noFill/>
                <a:miter lim="400000"/>
              </a:ln>
              <a:effectLst/>
            </p:spPr>
          </p:pic>
          <p:sp>
            <p:nvSpPr>
              <p:cNvPr id="195" name="Rectangle"/>
              <p:cNvSpPr/>
              <p:nvPr/>
            </p:nvSpPr>
            <p:spPr>
              <a:xfrm>
                <a:off x="0" y="16627"/>
                <a:ext cx="523235" cy="3775394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pic>
          <p:nvPicPr>
            <p:cNvPr id="197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67952" y="1339545"/>
              <a:ext cx="431801" cy="635001"/>
            </a:xfrm>
            <a:prstGeom prst="rect">
              <a:avLst/>
            </a:prstGeom>
            <a:ln w="25400" cap="flat">
              <a:noFill/>
              <a:miter lim="400000"/>
            </a:ln>
            <a:effectLst/>
          </p:spPr>
        </p:pic>
      </p:grpSp>
      <p:sp>
        <p:nvSpPr>
          <p:cNvPr id="199" name="Stern, Hexner, Rocks, Liu PRX 2021"/>
          <p:cNvSpPr txBox="1"/>
          <p:nvPr/>
        </p:nvSpPr>
        <p:spPr>
          <a:xfrm>
            <a:off x="16730414" y="12735362"/>
            <a:ext cx="7438452" cy="723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 anchor="ctr">
            <a:spAutoFit/>
          </a:bodyPr>
          <a:lstStyle>
            <a:lvl1pPr>
              <a:defRPr sz="3600">
                <a:solidFill>
                  <a:srgbClr val="0433FF"/>
                </a:solidFill>
              </a:defRPr>
            </a:lvl1pPr>
          </a:lstStyle>
          <a:p>
            <a:r>
              <a:t>Stern, Hexner, Rocks, Liu PRX 2021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oupled Learning Can Do Classification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Coupled Learning Can Do Classification!</a:t>
            </a:r>
          </a:p>
        </p:txBody>
      </p:sp>
      <p:sp>
        <p:nvSpPr>
          <p:cNvPr id="202" name="Classification of handwritten digit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Classification of handwritten digits</a:t>
            </a:r>
          </a:p>
          <a:p>
            <a:pPr lvl="1"/>
            <a:r>
              <a:rPr>
                <a:solidFill>
                  <a:srgbClr val="FF2600"/>
                </a:solidFill>
              </a:rPr>
              <a:t>Input nodes</a:t>
            </a:r>
            <a:r>
              <a:t>: top 25 principal components of images</a:t>
            </a:r>
          </a:p>
          <a:p>
            <a:pPr lvl="1"/>
            <a:r>
              <a:rPr>
                <a:solidFill>
                  <a:srgbClr val="0433FF"/>
                </a:solidFill>
              </a:rPr>
              <a:t>Output node</a:t>
            </a:r>
            <a:r>
              <a:t> 1: larger value means </a:t>
            </a:r>
            <a:r>
              <a:rPr>
                <a:solidFill>
                  <a:srgbClr val="0433FF"/>
                </a:solidFill>
              </a:rPr>
              <a:t>0</a:t>
            </a:r>
          </a:p>
          <a:p>
            <a:pPr lvl="1"/>
            <a:r>
              <a:t>Output node 2: larger value means 1</a:t>
            </a:r>
          </a:p>
        </p:txBody>
      </p:sp>
      <p:pic>
        <p:nvPicPr>
          <p:cNvPr id="203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194" y="5506536"/>
            <a:ext cx="20392138" cy="6746654"/>
          </a:xfrm>
          <a:prstGeom prst="rect">
            <a:avLst/>
          </a:prstGeom>
          <a:ln w="25400">
            <a:miter lim="400000"/>
          </a:ln>
        </p:spPr>
      </p:pic>
      <p:sp>
        <p:nvSpPr>
          <p:cNvPr id="204" name="edge width = conductivity"/>
          <p:cNvSpPr txBox="1"/>
          <p:nvPr/>
        </p:nvSpPr>
        <p:spPr>
          <a:xfrm>
            <a:off x="841432" y="12359200"/>
            <a:ext cx="7691488" cy="1016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/>
          <a:p>
            <a:r>
              <a:t>edge width = conductivity</a:t>
            </a:r>
          </a:p>
        </p:txBody>
      </p:sp>
      <p:sp>
        <p:nvSpPr>
          <p:cNvPr id="205" name="edge width = power"/>
          <p:cNvSpPr txBox="1"/>
          <p:nvPr/>
        </p:nvSpPr>
        <p:spPr>
          <a:xfrm>
            <a:off x="11401658" y="12359200"/>
            <a:ext cx="6054478" cy="1016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/>
          <a:p>
            <a:r>
              <a:t>edge width = power</a:t>
            </a:r>
          </a:p>
        </p:txBody>
      </p:sp>
      <p:sp>
        <p:nvSpPr>
          <p:cNvPr id="206" name="Stern, Hexner, Rocks, Liu PRX 2021"/>
          <p:cNvSpPr txBox="1"/>
          <p:nvPr/>
        </p:nvSpPr>
        <p:spPr>
          <a:xfrm>
            <a:off x="17317980" y="13002437"/>
            <a:ext cx="7438451" cy="723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 anchor="ctr">
            <a:spAutoFit/>
          </a:bodyPr>
          <a:lstStyle>
            <a:lvl1pPr>
              <a:defRPr sz="3600">
                <a:solidFill>
                  <a:srgbClr val="0433FF"/>
                </a:solidFill>
              </a:defRPr>
            </a:lvl1pPr>
          </a:lstStyle>
          <a:p>
            <a:r>
              <a:t>Stern, Hexner, Rocks, Liu PRX 2021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Designing Directed Flow in Vasculatu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Your Brain Vasculature Is Amazing</a:t>
            </a:r>
          </a:p>
        </p:txBody>
      </p:sp>
      <p:pic>
        <p:nvPicPr>
          <p:cNvPr id="3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09" y="1641608"/>
            <a:ext cx="9706950" cy="7498243"/>
          </a:xfrm>
          <a:prstGeom prst="rect">
            <a:avLst/>
          </a:prstGeom>
          <a:ln w="25400">
            <a:miter lim="400000"/>
          </a:ln>
        </p:spPr>
      </p:pic>
      <p:sp>
        <p:nvSpPr>
          <p:cNvPr id="33" name="http://campar.in.tum.de/Main/ProjectVascularNetworks"/>
          <p:cNvSpPr txBox="1"/>
          <p:nvPr/>
        </p:nvSpPr>
        <p:spPr>
          <a:xfrm>
            <a:off x="396558" y="9366151"/>
            <a:ext cx="10321852" cy="723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>
              <a:defRPr sz="3600">
                <a:solidFill>
                  <a:srgbClr val="0433FF"/>
                </a:solidFill>
              </a:defRPr>
            </a:lvl1pPr>
          </a:lstStyle>
          <a:p>
            <a:r>
              <a:t>http://campar.in.tum.de/Main/ProjectVascularNetworks</a:t>
            </a:r>
          </a:p>
        </p:txBody>
      </p:sp>
      <p:sp>
        <p:nvSpPr>
          <p:cNvPr id="34" name="Brain is 2% of body mass but uses 25% of O2…"/>
          <p:cNvSpPr txBox="1">
            <a:spLocks noGrp="1"/>
          </p:cNvSpPr>
          <p:nvPr>
            <p:ph type="body" idx="1"/>
          </p:nvPr>
        </p:nvSpPr>
        <p:spPr>
          <a:xfrm>
            <a:off x="11706155" y="1642594"/>
            <a:ext cx="12500445" cy="11966576"/>
          </a:xfrm>
          <a:prstGeom prst="rect">
            <a:avLst/>
          </a:prstGeom>
        </p:spPr>
        <p:txBody>
          <a:bodyPr/>
          <a:lstStyle/>
          <a:p>
            <a:pPr marL="726439" marR="81278" indent="-685799">
              <a:spcBef>
                <a:spcPts val="1200"/>
              </a:spcBef>
              <a:defRPr sz="4900"/>
            </a:pPr>
            <a:r>
              <a:t>Brain is 2% of body mass but uses ~20% of O</a:t>
            </a:r>
            <a:r>
              <a:rPr baseline="-5999"/>
              <a:t>2</a:t>
            </a:r>
          </a:p>
          <a:p>
            <a:pPr marL="726439" marR="81278" indent="-685799">
              <a:spcBef>
                <a:spcPts val="1200"/>
              </a:spcBef>
              <a:defRPr sz="4900"/>
            </a:pPr>
            <a:r>
              <a:rPr baseline="0"/>
              <a:t>Brain vasculature provides desired outputs given inputs</a:t>
            </a:r>
          </a:p>
          <a:p>
            <a:pPr marL="726439" marR="81278" indent="-685799">
              <a:spcBef>
                <a:spcPts val="1200"/>
              </a:spcBef>
              <a:defRPr sz="4900">
                <a:solidFill>
                  <a:srgbClr val="0433FF"/>
                </a:solidFill>
              </a:defRPr>
            </a:pPr>
            <a:r>
              <a:t>Input signal</a:t>
            </a:r>
            <a:r>
              <a:rPr>
                <a:solidFill>
                  <a:srgbClr val="000000"/>
                </a:solidFill>
              </a:rPr>
              <a:t>: blood enters brain via arteries (input blood current)</a:t>
            </a:r>
          </a:p>
          <a:p>
            <a:pPr marL="726439" marR="81278" indent="-685799">
              <a:spcBef>
                <a:spcPts val="1200"/>
              </a:spcBef>
              <a:defRPr sz="4900">
                <a:solidFill>
                  <a:srgbClr val="0433FF"/>
                </a:solidFill>
              </a:defRPr>
            </a:pPr>
            <a:r>
              <a:t>Output signal</a:t>
            </a:r>
            <a:r>
              <a:rPr>
                <a:solidFill>
                  <a:srgbClr val="000000"/>
                </a:solidFill>
              </a:rPr>
              <a:t>: enhanced blood/O</a:t>
            </a:r>
            <a:r>
              <a:rPr baseline="-5999">
                <a:solidFill>
                  <a:srgbClr val="000000"/>
                </a:solidFill>
              </a:rPr>
              <a:t>2</a:t>
            </a:r>
            <a:r>
              <a:rPr>
                <a:solidFill>
                  <a:srgbClr val="000000"/>
                </a:solidFill>
              </a:rPr>
              <a:t> pressure drop at specific local region (output blood current)</a:t>
            </a:r>
          </a:p>
          <a:p>
            <a:pPr marL="726439" marR="81278" indent="-685799">
              <a:spcBef>
                <a:spcPts val="1200"/>
              </a:spcBef>
              <a:defRPr sz="4900"/>
            </a:pPr>
            <a:r>
              <a:t>vessels contract/dilate to achieve desired output current</a:t>
            </a:r>
          </a:p>
          <a:p>
            <a:pPr marL="726439" marR="81278" indent="-685799">
              <a:spcBef>
                <a:spcPts val="1200"/>
              </a:spcBef>
              <a:defRPr sz="4900"/>
            </a:pPr>
            <a:r>
              <a:t>Vasculature delivers localized enhanced blood current to different locations on demand (fMRI)</a:t>
            </a:r>
          </a:p>
        </p:txBody>
      </p:sp>
      <p:sp>
        <p:nvSpPr>
          <p:cNvPr id="35" name="Can we design systems (at least on computer) that can do this?"/>
          <p:cNvSpPr txBox="1"/>
          <p:nvPr/>
        </p:nvSpPr>
        <p:spPr>
          <a:xfrm>
            <a:off x="136136" y="11552187"/>
            <a:ext cx="10842695" cy="1828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 anchor="ctr">
            <a:spAutoFit/>
          </a:bodyPr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r>
              <a:t>Can we design systems (at least on computer) that can do this?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Learning cost function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>
                <a:solidFill>
                  <a:srgbClr val="531B93"/>
                </a:solidFill>
              </a:rPr>
              <a:t>Learning cost function</a:t>
            </a:r>
            <a:r>
              <a:t>: </a:t>
            </a:r>
          </a:p>
          <a:p>
            <a:endParaRPr/>
          </a:p>
          <a:p>
            <a:r>
              <a:rPr>
                <a:solidFill>
                  <a:srgbClr val="531B93"/>
                </a:solidFill>
              </a:rPr>
              <a:t>Learning degrees of freedom</a:t>
            </a:r>
            <a:r>
              <a:t>: pipe resistances/edge resistances </a:t>
            </a:r>
          </a:p>
          <a:p>
            <a:r>
              <a:rPr>
                <a:solidFill>
                  <a:srgbClr val="942193"/>
                </a:solidFill>
              </a:rPr>
              <a:t>Physical cost function</a:t>
            </a:r>
            <a:r>
              <a:t>: dissipated power</a:t>
            </a:r>
          </a:p>
          <a:p>
            <a:r>
              <a:rPr>
                <a:solidFill>
                  <a:srgbClr val="942193"/>
                </a:solidFill>
              </a:rPr>
              <a:t>Physical DOF: </a:t>
            </a:r>
            <a:r>
              <a:t>junction pressures/voltages</a:t>
            </a:r>
          </a:p>
          <a:p>
            <a:r>
              <a:rPr>
                <a:solidFill>
                  <a:srgbClr val="0433FF"/>
                </a:solidFill>
              </a:rPr>
              <a:t>1st descent</a:t>
            </a:r>
            <a:r>
              <a:t>: Minimize </a:t>
            </a:r>
            <a:br/>
            <a:r>
              <a:rPr>
                <a:solidFill>
                  <a:srgbClr val="942193"/>
                </a:solidFill>
              </a:rPr>
              <a:t>physical</a:t>
            </a:r>
            <a:r>
              <a:t> cost function wrt </a:t>
            </a:r>
            <a:r>
              <a:rPr>
                <a:solidFill>
                  <a:srgbClr val="942193"/>
                </a:solidFill>
              </a:rPr>
              <a:t>physical</a:t>
            </a:r>
            <a:r>
              <a:t> </a:t>
            </a:r>
            <a:br/>
            <a:r>
              <a:t>DOF—required by physics!</a:t>
            </a:r>
          </a:p>
          <a:p>
            <a:r>
              <a:rPr>
                <a:solidFill>
                  <a:srgbClr val="FF2600"/>
                </a:solidFill>
              </a:rPr>
              <a:t>2nd descent</a:t>
            </a:r>
            <a:r>
              <a:t>: Use gradient </a:t>
            </a:r>
            <a:br/>
            <a:r>
              <a:t>descent to minimize </a:t>
            </a:r>
            <a:r>
              <a:rPr>
                <a:solidFill>
                  <a:srgbClr val="531B93"/>
                </a:solidFill>
              </a:rPr>
              <a:t>learning</a:t>
            </a:r>
            <a:r>
              <a:t> cost </a:t>
            </a:r>
            <a:br/>
            <a:r>
              <a:t>function wrt </a:t>
            </a:r>
            <a:r>
              <a:rPr>
                <a:solidFill>
                  <a:srgbClr val="531B93"/>
                </a:solidFill>
              </a:rPr>
              <a:t>learning</a:t>
            </a:r>
            <a:r>
              <a:t> DOF </a:t>
            </a:r>
          </a:p>
        </p:txBody>
      </p:sp>
      <p:grpSp>
        <p:nvGrpSpPr>
          <p:cNvPr id="212" name="Group"/>
          <p:cNvGrpSpPr/>
          <p:nvPr/>
        </p:nvGrpSpPr>
        <p:grpSpPr>
          <a:xfrm>
            <a:off x="15197339" y="4546193"/>
            <a:ext cx="9151441" cy="8153909"/>
            <a:chOff x="-219699" y="0"/>
            <a:chExt cx="9151440" cy="8153907"/>
          </a:xfrm>
        </p:grpSpPr>
        <p:pic>
          <p:nvPicPr>
            <p:cNvPr id="209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5957" y="0"/>
              <a:ext cx="8153909" cy="8153908"/>
            </a:xfrm>
            <a:prstGeom prst="rect">
              <a:avLst/>
            </a:prstGeom>
            <a:ln w="25400" cap="flat">
              <a:noFill/>
              <a:miter lim="400000"/>
            </a:ln>
            <a:effectLst/>
          </p:spPr>
        </p:pic>
        <p:sp>
          <p:nvSpPr>
            <p:cNvPr id="210" name="source"/>
            <p:cNvSpPr txBox="1"/>
            <p:nvPr/>
          </p:nvSpPr>
          <p:spPr>
            <a:xfrm>
              <a:off x="-219700" y="3452331"/>
              <a:ext cx="2344695" cy="901701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1600" tIns="101600" rIns="101600" bIns="101600" numCol="1" anchor="ctr">
              <a:spAutoFit/>
            </a:bodyPr>
            <a:lstStyle>
              <a:lvl1pPr>
                <a:lnSpc>
                  <a:spcPct val="80000"/>
                </a:lnSpc>
                <a:defRPr sz="4800">
                  <a:solidFill>
                    <a:srgbClr val="FF2600"/>
                  </a:solidFill>
                </a:defRPr>
              </a:lvl1pPr>
            </a:lstStyle>
            <a:p>
              <a:r>
                <a:t>source</a:t>
              </a:r>
            </a:p>
          </p:txBody>
        </p:sp>
        <p:sp>
          <p:nvSpPr>
            <p:cNvPr id="211" name="target"/>
            <p:cNvSpPr txBox="1"/>
            <p:nvPr/>
          </p:nvSpPr>
          <p:spPr>
            <a:xfrm>
              <a:off x="7171320" y="2417262"/>
              <a:ext cx="1760422" cy="901701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1600" tIns="101600" rIns="101600" bIns="101600" numCol="1" anchor="ctr">
              <a:spAutoFit/>
            </a:bodyPr>
            <a:lstStyle>
              <a:lvl1pPr>
                <a:lnSpc>
                  <a:spcPct val="80000"/>
                </a:lnSpc>
                <a:defRPr sz="4800">
                  <a:solidFill>
                    <a:srgbClr val="0433FF"/>
                  </a:solidFill>
                </a:defRPr>
              </a:lvl1pPr>
            </a:lstStyle>
            <a:p>
              <a:r>
                <a:t>target</a:t>
              </a:r>
            </a:p>
          </p:txBody>
        </p:sp>
      </p:grpSp>
      <p:sp>
        <p:nvSpPr>
          <p:cNvPr id="213" name="Rocks, Pashine, Goodrich, Bischofberger, Liu, Nagel PNAS 2017"/>
          <p:cNvSpPr txBox="1"/>
          <p:nvPr/>
        </p:nvSpPr>
        <p:spPr>
          <a:xfrm>
            <a:off x="12204683" y="12795774"/>
            <a:ext cx="11822039" cy="723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>
              <a:defRPr sz="3600">
                <a:solidFill>
                  <a:srgbClr val="0433FF"/>
                </a:solidFill>
              </a:defRPr>
            </a:lvl1pPr>
          </a:lstStyle>
          <a:p>
            <a:r>
              <a:t>Rocks, Pashine, Goodrich, Bischofberger, Liu, Nagel PNAS 2017</a:t>
            </a:r>
          </a:p>
        </p:txBody>
      </p:sp>
      <p:pic>
        <p:nvPicPr>
          <p:cNvPr id="21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561" y="2679294"/>
            <a:ext cx="11683209" cy="856908"/>
          </a:xfrm>
          <a:prstGeom prst="rect">
            <a:avLst/>
          </a:prstGeom>
          <a:ln w="25400">
            <a:miter lim="400000"/>
          </a:ln>
        </p:spPr>
      </p:pic>
      <p:sp>
        <p:nvSpPr>
          <p:cNvPr id="215" name="But Coupled Learning on the Computer Is Still Not Scalab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But Coupled Learning on the Computer Is Still Not Scalable</a:t>
            </a:r>
          </a:p>
        </p:txBody>
      </p:sp>
      <p:grpSp>
        <p:nvGrpSpPr>
          <p:cNvPr id="218" name="Group"/>
          <p:cNvGrpSpPr/>
          <p:nvPr/>
        </p:nvGrpSpPr>
        <p:grpSpPr>
          <a:xfrm>
            <a:off x="958954" y="6624781"/>
            <a:ext cx="10412462" cy="7212505"/>
            <a:chOff x="0" y="0"/>
            <a:chExt cx="10412461" cy="7212503"/>
          </a:xfrm>
        </p:grpSpPr>
        <p:sp>
          <p:nvSpPr>
            <p:cNvPr id="216" name="Rounded Rectangle"/>
            <p:cNvSpPr/>
            <p:nvPr/>
          </p:nvSpPr>
          <p:spPr>
            <a:xfrm>
              <a:off x="0" y="0"/>
              <a:ext cx="10412462" cy="2566131"/>
            </a:xfrm>
            <a:prstGeom prst="roundRect">
              <a:avLst>
                <a:gd name="adj" fmla="val 7424"/>
              </a:avLst>
            </a:prstGeom>
            <a:noFill/>
            <a:ln w="63500" cap="flat">
              <a:solidFill>
                <a:srgbClr val="0433FF"/>
              </a:solidFill>
              <a:prstDash val="solid"/>
              <a:miter lim="400000"/>
            </a:ln>
            <a:effectLst>
              <a:outerShdw blurRad="76200" dist="508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101600" tIns="101600" rIns="101600" bIns="1016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17" name="Global…"/>
            <p:cNvSpPr/>
            <p:nvPr/>
          </p:nvSpPr>
          <p:spPr>
            <a:xfrm>
              <a:off x="6618619" y="5942503"/>
              <a:ext cx="1270001" cy="1270001"/>
            </a:xfrm>
            <a:prstGeom prst="lin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01600" tIns="101600" rIns="101600" bIns="101600" numCol="1" anchor="ctr">
              <a:spAutoFit/>
            </a:bodyPr>
            <a:lstStyle/>
            <a:p>
              <a:pPr>
                <a:defRPr>
                  <a:solidFill>
                    <a:srgbClr val="0433FF"/>
                  </a:solidFill>
                </a:defRPr>
              </a:pPr>
              <a:r>
                <a:t>Global</a:t>
              </a:r>
            </a:p>
            <a:p>
              <a:pPr>
                <a:defRPr>
                  <a:solidFill>
                    <a:srgbClr val="0433FF"/>
                  </a:solidFill>
                </a:defRPr>
              </a:pPr>
              <a:r>
                <a:t>Require processor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Learning cost function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>
                <a:solidFill>
                  <a:srgbClr val="531B93"/>
                </a:solidFill>
              </a:rPr>
              <a:t>Learning cost function</a:t>
            </a:r>
            <a:r>
              <a:t>: </a:t>
            </a:r>
          </a:p>
          <a:p>
            <a:endParaRPr/>
          </a:p>
          <a:p>
            <a:r>
              <a:rPr>
                <a:solidFill>
                  <a:srgbClr val="531B93"/>
                </a:solidFill>
              </a:rPr>
              <a:t>Learning degrees of freedom</a:t>
            </a:r>
            <a:r>
              <a:t>: pipe resistances/edge resistances </a:t>
            </a:r>
          </a:p>
          <a:p>
            <a:r>
              <a:rPr>
                <a:solidFill>
                  <a:srgbClr val="942193"/>
                </a:solidFill>
              </a:rPr>
              <a:t>Physical cost function</a:t>
            </a:r>
            <a:r>
              <a:t>: dissipated power</a:t>
            </a:r>
          </a:p>
          <a:p>
            <a:r>
              <a:rPr>
                <a:solidFill>
                  <a:srgbClr val="942193"/>
                </a:solidFill>
              </a:rPr>
              <a:t>Physical DOF: </a:t>
            </a:r>
            <a:r>
              <a:t>junction pressures/voltages</a:t>
            </a:r>
          </a:p>
          <a:p>
            <a:r>
              <a:rPr>
                <a:solidFill>
                  <a:srgbClr val="0433FF"/>
                </a:solidFill>
              </a:rPr>
              <a:t>1st descent</a:t>
            </a:r>
            <a:r>
              <a:t>: Minimize </a:t>
            </a:r>
            <a:br/>
            <a:r>
              <a:rPr>
                <a:solidFill>
                  <a:srgbClr val="942193"/>
                </a:solidFill>
              </a:rPr>
              <a:t>physical</a:t>
            </a:r>
            <a:r>
              <a:t> cost function wrt </a:t>
            </a:r>
            <a:r>
              <a:rPr>
                <a:solidFill>
                  <a:srgbClr val="942193"/>
                </a:solidFill>
              </a:rPr>
              <a:t>physical</a:t>
            </a:r>
            <a:r>
              <a:t> </a:t>
            </a:r>
            <a:br/>
            <a:r>
              <a:t>DOF—required by physics!</a:t>
            </a:r>
          </a:p>
          <a:p>
            <a:r>
              <a:rPr>
                <a:solidFill>
                  <a:srgbClr val="FF2600"/>
                </a:solidFill>
              </a:rPr>
              <a:t>2nd descent</a:t>
            </a:r>
            <a:r>
              <a:t>: Use gradient </a:t>
            </a:r>
            <a:br/>
            <a:r>
              <a:t>descent to minimize </a:t>
            </a:r>
            <a:r>
              <a:rPr>
                <a:solidFill>
                  <a:srgbClr val="531B93"/>
                </a:solidFill>
              </a:rPr>
              <a:t>learning</a:t>
            </a:r>
            <a:r>
              <a:t> cost </a:t>
            </a:r>
            <a:br/>
            <a:r>
              <a:t>function wrt </a:t>
            </a:r>
            <a:r>
              <a:rPr>
                <a:solidFill>
                  <a:srgbClr val="531B93"/>
                </a:solidFill>
              </a:rPr>
              <a:t>learning</a:t>
            </a:r>
            <a:r>
              <a:t> DOF </a:t>
            </a:r>
          </a:p>
        </p:txBody>
      </p:sp>
      <p:grpSp>
        <p:nvGrpSpPr>
          <p:cNvPr id="224" name="Group"/>
          <p:cNvGrpSpPr/>
          <p:nvPr/>
        </p:nvGrpSpPr>
        <p:grpSpPr>
          <a:xfrm>
            <a:off x="15197339" y="4546193"/>
            <a:ext cx="9151441" cy="8153909"/>
            <a:chOff x="-219699" y="0"/>
            <a:chExt cx="9151440" cy="8153907"/>
          </a:xfrm>
        </p:grpSpPr>
        <p:pic>
          <p:nvPicPr>
            <p:cNvPr id="221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5957" y="0"/>
              <a:ext cx="8153909" cy="8153908"/>
            </a:xfrm>
            <a:prstGeom prst="rect">
              <a:avLst/>
            </a:prstGeom>
            <a:ln w="25400" cap="flat">
              <a:noFill/>
              <a:miter lim="400000"/>
            </a:ln>
            <a:effectLst/>
          </p:spPr>
        </p:pic>
        <p:sp>
          <p:nvSpPr>
            <p:cNvPr id="222" name="source"/>
            <p:cNvSpPr txBox="1"/>
            <p:nvPr/>
          </p:nvSpPr>
          <p:spPr>
            <a:xfrm>
              <a:off x="-219700" y="3452331"/>
              <a:ext cx="2344695" cy="901701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1600" tIns="101600" rIns="101600" bIns="101600" numCol="1" anchor="ctr">
              <a:spAutoFit/>
            </a:bodyPr>
            <a:lstStyle>
              <a:lvl1pPr>
                <a:lnSpc>
                  <a:spcPct val="80000"/>
                </a:lnSpc>
                <a:defRPr sz="4800">
                  <a:solidFill>
                    <a:srgbClr val="FF2600"/>
                  </a:solidFill>
                </a:defRPr>
              </a:lvl1pPr>
            </a:lstStyle>
            <a:p>
              <a:r>
                <a:t>source</a:t>
              </a:r>
            </a:p>
          </p:txBody>
        </p:sp>
        <p:sp>
          <p:nvSpPr>
            <p:cNvPr id="223" name="target"/>
            <p:cNvSpPr txBox="1"/>
            <p:nvPr/>
          </p:nvSpPr>
          <p:spPr>
            <a:xfrm>
              <a:off x="7171320" y="2417262"/>
              <a:ext cx="1760422" cy="901701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1600" tIns="101600" rIns="101600" bIns="101600" numCol="1" anchor="ctr">
              <a:spAutoFit/>
            </a:bodyPr>
            <a:lstStyle>
              <a:lvl1pPr>
                <a:lnSpc>
                  <a:spcPct val="80000"/>
                </a:lnSpc>
                <a:defRPr sz="4800">
                  <a:solidFill>
                    <a:srgbClr val="0433FF"/>
                  </a:solidFill>
                </a:defRPr>
              </a:lvl1pPr>
            </a:lstStyle>
            <a:p>
              <a:r>
                <a:t>target</a:t>
              </a:r>
            </a:p>
          </p:txBody>
        </p:sp>
      </p:grpSp>
      <p:pic>
        <p:nvPicPr>
          <p:cNvPr id="22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561" y="2679294"/>
            <a:ext cx="11683209" cy="856908"/>
          </a:xfrm>
          <a:prstGeom prst="rect">
            <a:avLst/>
          </a:prstGeom>
          <a:ln w="25400">
            <a:miter lim="400000"/>
          </a:ln>
        </p:spPr>
      </p:pic>
      <p:sp>
        <p:nvSpPr>
          <p:cNvPr id="226" name="But Coupled Learning on the Computer Is Still Not Scalab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But Coupled Learning on the Computer Is Still Not Scalable</a:t>
            </a:r>
          </a:p>
        </p:txBody>
      </p:sp>
      <p:grpSp>
        <p:nvGrpSpPr>
          <p:cNvPr id="229" name="Group"/>
          <p:cNvGrpSpPr/>
          <p:nvPr/>
        </p:nvGrpSpPr>
        <p:grpSpPr>
          <a:xfrm>
            <a:off x="50309" y="6611601"/>
            <a:ext cx="16229660" cy="6930752"/>
            <a:chOff x="-781644" y="-220441"/>
            <a:chExt cx="16229658" cy="6930750"/>
          </a:xfrm>
        </p:grpSpPr>
        <p:sp>
          <p:nvSpPr>
            <p:cNvPr id="227" name="Rounded Rectangle"/>
            <p:cNvSpPr/>
            <p:nvPr/>
          </p:nvSpPr>
          <p:spPr>
            <a:xfrm>
              <a:off x="0" y="-220442"/>
              <a:ext cx="10505520" cy="2524296"/>
            </a:xfrm>
            <a:prstGeom prst="roundRect">
              <a:avLst>
                <a:gd name="adj" fmla="val 7547"/>
              </a:avLst>
            </a:prstGeom>
            <a:noFill/>
            <a:ln w="63500" cap="flat">
              <a:solidFill>
                <a:srgbClr val="0433FF"/>
              </a:solidFill>
              <a:prstDash val="solid"/>
              <a:miter lim="400000"/>
            </a:ln>
            <a:effectLst>
              <a:outerShdw blurRad="76200" dist="508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101600" tIns="101600" rIns="101600" bIns="1016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8" name="In real system physics AUTOMATICALLY minimizes the physical cost function—forward calculation is free!"/>
            <p:cNvSpPr txBox="1"/>
            <p:nvPr/>
          </p:nvSpPr>
          <p:spPr>
            <a:xfrm>
              <a:off x="-781645" y="4868808"/>
              <a:ext cx="16229660" cy="18415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1600" tIns="101600" rIns="101600" bIns="101600" numCol="1" anchor="ctr">
              <a:spAutoFit/>
            </a:bodyPr>
            <a:lstStyle/>
            <a:p>
              <a:pPr>
                <a:defRPr>
                  <a:solidFill>
                    <a:srgbClr val="0433FF"/>
                  </a:solidFill>
                </a:defRPr>
              </a:pPr>
              <a:r>
                <a:t>In real system physics AUTOMATICALLY minimizes the </a:t>
              </a:r>
              <a:r>
                <a:rPr>
                  <a:solidFill>
                    <a:srgbClr val="942193"/>
                  </a:solidFill>
                </a:rPr>
                <a:t>physical</a:t>
              </a:r>
              <a:r>
                <a:t> cost function—forward calculation is </a:t>
              </a:r>
              <a:r>
                <a:rPr b="1"/>
                <a:t>free</a:t>
              </a:r>
              <a:r>
                <a:t>!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77400" y="1562472"/>
            <a:ext cx="24029201" cy="11966576"/>
          </a:xfrm>
          <a:prstGeom prst="rect">
            <a:avLst/>
          </a:prstGeom>
        </p:spPr>
        <p:txBody>
          <a:bodyPr/>
          <a:lstStyle/>
          <a:p>
            <a:r>
              <a:t>Digital variable resistors are readily available</a:t>
            </a:r>
          </a:p>
          <a:p>
            <a:pPr marL="1336039" lvl="2" indent="-381000">
              <a:spcBef>
                <a:spcPts val="900"/>
              </a:spcBef>
              <a:defRPr sz="4000">
                <a:solidFill>
                  <a:srgbClr val="663300"/>
                </a:solidFill>
              </a:defRPr>
            </a:pPr>
            <a:endParaRPr/>
          </a:p>
          <a:p>
            <a:r>
              <a:t>But how to compare local power of resistor </a:t>
            </a:r>
            <a:r>
              <a:rPr i="1"/>
              <a:t>i</a:t>
            </a:r>
            <a:r>
              <a:t> in free and clamped states and update </a:t>
            </a:r>
            <a:r>
              <a:rPr i="1"/>
              <a:t>R</a:t>
            </a:r>
            <a:r>
              <a:rPr i="1" baseline="-15500"/>
              <a:t>i </a:t>
            </a:r>
            <a:r>
              <a:t>by coupled learning rule </a:t>
            </a:r>
            <a:r>
              <a:rPr>
                <a:solidFill>
                  <a:srgbClr val="0433FF"/>
                </a:solidFill>
              </a:rPr>
              <a:t>without memory or processor</a:t>
            </a:r>
            <a:r>
              <a:t>?</a:t>
            </a:r>
          </a:p>
        </p:txBody>
      </p:sp>
      <p:pic>
        <p:nvPicPr>
          <p:cNvPr id="232" name="Picture 13" descr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020799" y="1828800"/>
            <a:ext cx="1549059" cy="1611021"/>
          </a:xfrm>
          <a:prstGeom prst="rect">
            <a:avLst/>
          </a:prstGeom>
          <a:ln w="254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3" name="TextBox 27"/>
              <p:cNvSpPr txBox="1"/>
              <p:nvPr/>
            </p:nvSpPr>
            <p:spPr>
              <a:xfrm>
                <a:off x="15984965" y="2221806"/>
                <a:ext cx="7694778" cy="52486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× </m:t>
                      </m:r>
                      <m:d>
                        <m:dPr>
                          <m:begChr m:val="{"/>
                          <m:endChr m:val="}"/>
                          <m:ctrlP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1, 2, 3,…, </m:t>
                          </m:r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𝑜𝑟</m:t>
                          </m:r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128</m:t>
                          </m:r>
                        </m:e>
                      </m:d>
                    </m:oMath>
                  </m:oMathPara>
                </a14:m>
                <a:endParaRPr sz="4800"/>
              </a:p>
            </p:txBody>
          </p:sp>
        </mc:Choice>
        <mc:Fallback xmlns="">
          <p:sp>
            <p:nvSpPr>
              <p:cNvPr id="233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4965" y="2221806"/>
                <a:ext cx="7694778" cy="524866"/>
              </a:xfrm>
              <a:prstGeom prst="rect">
                <a:avLst/>
              </a:prstGeom>
              <a:blipFill>
                <a:blip r:embed="rId3"/>
                <a:stretch>
                  <a:fillRect b="-2988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First Generation Processor-Free Physical Learning Networks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77400" y="1562472"/>
            <a:ext cx="24029201" cy="11966576"/>
          </a:xfrm>
          <a:prstGeom prst="rect">
            <a:avLst/>
          </a:prstGeom>
        </p:spPr>
        <p:txBody>
          <a:bodyPr/>
          <a:lstStyle/>
          <a:p>
            <a:r>
              <a:t>Digital variable resistors are readily available</a:t>
            </a:r>
          </a:p>
          <a:p>
            <a:pPr marL="1336039" lvl="2" indent="-381000">
              <a:spcBef>
                <a:spcPts val="900"/>
              </a:spcBef>
              <a:defRPr sz="4000">
                <a:solidFill>
                  <a:srgbClr val="663300"/>
                </a:solidFill>
              </a:defRPr>
            </a:pPr>
            <a:endParaRPr/>
          </a:p>
          <a:p>
            <a:r>
              <a:t>But how to compare local power of resistor </a:t>
            </a:r>
            <a:r>
              <a:rPr i="1"/>
              <a:t>i</a:t>
            </a:r>
            <a:r>
              <a:t> in free and clamped states and update </a:t>
            </a:r>
            <a:r>
              <a:rPr i="1"/>
              <a:t>R</a:t>
            </a:r>
            <a:r>
              <a:rPr i="1" baseline="-15500"/>
              <a:t>i </a:t>
            </a:r>
            <a:r>
              <a:t>by coupled learning rule </a:t>
            </a:r>
            <a:r>
              <a:rPr>
                <a:solidFill>
                  <a:srgbClr val="0433FF"/>
                </a:solidFill>
              </a:rPr>
              <a:t>without memory or processor</a:t>
            </a:r>
            <a:r>
              <a:t>?</a:t>
            </a:r>
          </a:p>
          <a:p>
            <a:r>
              <a:t>Solution: Build </a:t>
            </a:r>
            <a:r>
              <a:rPr>
                <a:solidFill>
                  <a:srgbClr val="FF2600"/>
                </a:solidFill>
              </a:rPr>
              <a:t>identical twin</a:t>
            </a:r>
            <a:r>
              <a:t> networks:</a:t>
            </a:r>
          </a:p>
          <a:p>
            <a:pPr lvl="1">
              <a:spcBef>
                <a:spcPts val="1100"/>
              </a:spcBef>
            </a:pPr>
            <a:r>
              <a:t>One runs free BCs, the other runs clamped BCs</a:t>
            </a:r>
          </a:p>
          <a:p>
            <a:pPr lvl="1">
              <a:spcBef>
                <a:spcPts val="1100"/>
              </a:spcBef>
            </a:pPr>
            <a:r>
              <a:t>Corresponding resistors are on same breadboard</a:t>
            </a:r>
          </a:p>
          <a:p>
            <a:pPr marL="1336039" lvl="2" indent="-381000">
              <a:spcBef>
                <a:spcPts val="900"/>
              </a:spcBef>
            </a:pPr>
            <a:endParaRPr/>
          </a:p>
          <a:p>
            <a:pPr lvl="1">
              <a:spcBef>
                <a:spcPts val="1100"/>
              </a:spcBef>
            </a:pPr>
            <a:r>
              <a:t>Circuitry implements a modified coupled learning rule: </a:t>
            </a:r>
          </a:p>
        </p:txBody>
      </p:sp>
      <p:pic>
        <p:nvPicPr>
          <p:cNvPr id="237" name="Picture 13" descr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020799" y="1828800"/>
            <a:ext cx="1549059" cy="1611021"/>
          </a:xfrm>
          <a:prstGeom prst="rect">
            <a:avLst/>
          </a:prstGeom>
          <a:ln w="25400">
            <a:miter lim="400000"/>
          </a:ln>
        </p:spPr>
      </p:pic>
      <p:grpSp>
        <p:nvGrpSpPr>
          <p:cNvPr id="240" name="Group 3"/>
          <p:cNvGrpSpPr/>
          <p:nvPr/>
        </p:nvGrpSpPr>
        <p:grpSpPr>
          <a:xfrm>
            <a:off x="15809061" y="5225667"/>
            <a:ext cx="8046587" cy="7051679"/>
            <a:chOff x="0" y="0"/>
            <a:chExt cx="8046586" cy="7051678"/>
          </a:xfrm>
        </p:grpSpPr>
        <p:pic>
          <p:nvPicPr>
            <p:cNvPr id="238" name="Picture 14" descr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2097"/>
            <a:stretch>
              <a:fillRect/>
            </a:stretch>
          </p:blipFill>
          <p:spPr>
            <a:xfrm>
              <a:off x="2722908" y="0"/>
              <a:ext cx="5323679" cy="7051679"/>
            </a:xfrm>
            <a:prstGeom prst="rect">
              <a:avLst/>
            </a:prstGeom>
            <a:ln w="25400" cap="flat">
              <a:noFill/>
              <a:miter lim="400000"/>
            </a:ln>
            <a:effectLst/>
          </p:spPr>
        </p:pic>
        <p:sp>
          <p:nvSpPr>
            <p:cNvPr id="239" name="TextBox 15"/>
            <p:cNvSpPr txBox="1"/>
            <p:nvPr/>
          </p:nvSpPr>
          <p:spPr>
            <a:xfrm>
              <a:off x="0" y="520842"/>
              <a:ext cx="2414365" cy="15798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l" defTabSz="1828800">
                <a:defRPr sz="4800"/>
              </a:lvl1pPr>
            </a:lstStyle>
            <a:p>
              <a:r>
                <a:t>one twin edge: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1" name="TextBox 27"/>
              <p:cNvSpPr txBox="1"/>
              <p:nvPr/>
            </p:nvSpPr>
            <p:spPr>
              <a:xfrm>
                <a:off x="15984965" y="2221806"/>
                <a:ext cx="7694778" cy="52486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× </m:t>
                      </m:r>
                      <m:d>
                        <m:dPr>
                          <m:begChr m:val="{"/>
                          <m:endChr m:val="}"/>
                          <m:ctrlP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1, 2, 3,…, </m:t>
                          </m:r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𝑜𝑟</m:t>
                          </m:r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128</m:t>
                          </m:r>
                        </m:e>
                      </m:d>
                    </m:oMath>
                  </m:oMathPara>
                </a14:m>
                <a:endParaRPr sz="4800"/>
              </a:p>
            </p:txBody>
          </p:sp>
        </mc:Choice>
        <mc:Fallback xmlns="">
          <p:sp>
            <p:nvSpPr>
              <p:cNvPr id="241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4965" y="2221806"/>
                <a:ext cx="7694778" cy="524866"/>
              </a:xfrm>
              <a:prstGeom prst="rect">
                <a:avLst/>
              </a:prstGeom>
              <a:blipFill>
                <a:blip r:embed="rId4"/>
                <a:stretch>
                  <a:fillRect b="-2988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0578" y="9697409"/>
            <a:ext cx="8387799" cy="1387337"/>
          </a:xfrm>
          <a:prstGeom prst="rect">
            <a:avLst/>
          </a:prstGeom>
          <a:ln w="25400">
            <a:miter lim="400000"/>
          </a:ln>
        </p:spPr>
      </p:pic>
      <p:pic>
        <p:nvPicPr>
          <p:cNvPr id="243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9477" y="12145587"/>
            <a:ext cx="8890001" cy="1351789"/>
          </a:xfrm>
          <a:prstGeom prst="rect">
            <a:avLst/>
          </a:prstGeom>
          <a:ln w="25400">
            <a:miter lim="400000"/>
          </a:ln>
        </p:spPr>
      </p:pic>
      <p:sp>
        <p:nvSpPr>
          <p:cNvPr id="244" name="Line"/>
          <p:cNvSpPr/>
          <p:nvPr/>
        </p:nvSpPr>
        <p:spPr>
          <a:xfrm flipV="1">
            <a:off x="7446396" y="11615166"/>
            <a:ext cx="805181" cy="1"/>
          </a:xfrm>
          <a:prstGeom prst="line">
            <a:avLst/>
          </a:prstGeom>
          <a:ln w="101600">
            <a:solidFill>
              <a:srgbClr val="000000"/>
            </a:solidFill>
            <a:miter lim="400000"/>
            <a:tailEnd type="triangle"/>
          </a:ln>
        </p:spPr>
        <p:txBody>
          <a:bodyPr lIns="101600" tIns="101600" rIns="101600" bIns="1016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45" name="Dillavou, Stern, Liu, Durian PRApplied (2022)"/>
          <p:cNvSpPr txBox="1"/>
          <p:nvPr/>
        </p:nvSpPr>
        <p:spPr>
          <a:xfrm>
            <a:off x="14787965" y="12882609"/>
            <a:ext cx="9446762" cy="787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 anchor="ctr">
            <a:spAutoFit/>
          </a:bodyPr>
          <a:lstStyle>
            <a:lvl1pPr algn="l">
              <a:defRPr sz="4000">
                <a:solidFill>
                  <a:srgbClr val="0433FF"/>
                </a:solidFill>
              </a:defRPr>
            </a:lvl1pPr>
          </a:lstStyle>
          <a:p>
            <a:r>
              <a:t>Dillavou, Stern, Liu, Durian PRApplied (2022)</a:t>
            </a:r>
          </a:p>
        </p:txBody>
      </p:sp>
      <p:sp>
        <p:nvSpPr>
          <p:cNvPr id="24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First Generation Processor-Free Physical Learning Networks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First Generation Processor-Free Physical Learning Networks</a:t>
            </a:r>
          </a:p>
        </p:txBody>
      </p:sp>
      <p:sp>
        <p:nvSpPr>
          <p:cNvPr id="249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77400" y="1562472"/>
            <a:ext cx="24029201" cy="11966576"/>
          </a:xfrm>
          <a:prstGeom prst="rect">
            <a:avLst/>
          </a:prstGeom>
        </p:spPr>
        <p:txBody>
          <a:bodyPr/>
          <a:lstStyle/>
          <a:p>
            <a:r>
              <a:t>Digital variable resistors are readily available</a:t>
            </a:r>
          </a:p>
          <a:p>
            <a:pPr marL="1336039" lvl="2" indent="-381000">
              <a:spcBef>
                <a:spcPts val="900"/>
              </a:spcBef>
              <a:defRPr sz="4000">
                <a:solidFill>
                  <a:srgbClr val="663300"/>
                </a:solidFill>
              </a:defRPr>
            </a:pPr>
            <a:endParaRPr/>
          </a:p>
          <a:p>
            <a:r>
              <a:t>But how to compare local power of resistor </a:t>
            </a:r>
            <a:r>
              <a:rPr i="1"/>
              <a:t>i</a:t>
            </a:r>
            <a:r>
              <a:t> in free and clamped states and update </a:t>
            </a:r>
            <a:r>
              <a:rPr i="1"/>
              <a:t>R</a:t>
            </a:r>
            <a:r>
              <a:rPr i="1" baseline="-15500"/>
              <a:t>i </a:t>
            </a:r>
            <a:r>
              <a:t>by coupled learning rule </a:t>
            </a:r>
            <a:r>
              <a:rPr>
                <a:solidFill>
                  <a:srgbClr val="0433FF"/>
                </a:solidFill>
              </a:rPr>
              <a:t>without memory or processor</a:t>
            </a:r>
            <a:r>
              <a:t>?</a:t>
            </a:r>
          </a:p>
          <a:p>
            <a:r>
              <a:t>Solution: Build </a:t>
            </a:r>
            <a:r>
              <a:rPr>
                <a:solidFill>
                  <a:srgbClr val="FF2600"/>
                </a:solidFill>
              </a:rPr>
              <a:t>identical twin</a:t>
            </a:r>
            <a:r>
              <a:t> networks:</a:t>
            </a:r>
          </a:p>
          <a:p>
            <a:pPr lvl="1">
              <a:spcBef>
                <a:spcPts val="1100"/>
              </a:spcBef>
            </a:pPr>
            <a:r>
              <a:t>One runs free BCs, the other runs clamped BCs</a:t>
            </a:r>
          </a:p>
          <a:p>
            <a:pPr lvl="1">
              <a:spcBef>
                <a:spcPts val="1100"/>
              </a:spcBef>
            </a:pPr>
            <a:r>
              <a:t>Corresponding resistors are on same breadboard</a:t>
            </a:r>
          </a:p>
          <a:p>
            <a:pPr marL="1336039" lvl="2" indent="-381000">
              <a:spcBef>
                <a:spcPts val="900"/>
              </a:spcBef>
            </a:pPr>
            <a:endParaRPr/>
          </a:p>
          <a:p>
            <a:pPr lvl="1">
              <a:spcBef>
                <a:spcPts val="1100"/>
              </a:spcBef>
            </a:pPr>
            <a:r>
              <a:t>Circuitry implements a modified coupled learning rule: </a:t>
            </a:r>
          </a:p>
        </p:txBody>
      </p:sp>
      <p:pic>
        <p:nvPicPr>
          <p:cNvPr id="250" name="Picture 13" descr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020799" y="1828800"/>
            <a:ext cx="1549059" cy="1611021"/>
          </a:xfrm>
          <a:prstGeom prst="rect">
            <a:avLst/>
          </a:prstGeom>
          <a:ln w="254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1" name="TextBox 27"/>
              <p:cNvSpPr txBox="1"/>
              <p:nvPr/>
            </p:nvSpPr>
            <p:spPr>
              <a:xfrm>
                <a:off x="15984965" y="2221806"/>
                <a:ext cx="7694778" cy="52486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× </m:t>
                      </m:r>
                      <m:d>
                        <m:dPr>
                          <m:begChr m:val="{"/>
                          <m:endChr m:val="}"/>
                          <m:ctrlP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1, 2, 3,…, </m:t>
                          </m:r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𝑜𝑟</m:t>
                          </m:r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128</m:t>
                          </m:r>
                        </m:e>
                      </m:d>
                    </m:oMath>
                  </m:oMathPara>
                </a14:m>
                <a:endParaRPr sz="4800"/>
              </a:p>
            </p:txBody>
          </p:sp>
        </mc:Choice>
        <mc:Fallback xmlns="">
          <p:sp>
            <p:nvSpPr>
              <p:cNvPr id="251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4965" y="2221806"/>
                <a:ext cx="7694778" cy="524866"/>
              </a:xfrm>
              <a:prstGeom prst="rect">
                <a:avLst/>
              </a:prstGeom>
              <a:blipFill>
                <a:blip r:embed="rId3"/>
                <a:stretch>
                  <a:fillRect b="-2988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578" y="9697409"/>
            <a:ext cx="8387799" cy="1387337"/>
          </a:xfrm>
          <a:prstGeom prst="rect">
            <a:avLst/>
          </a:prstGeom>
          <a:ln w="25400">
            <a:miter lim="400000"/>
          </a:ln>
        </p:spPr>
      </p:pic>
      <p:pic>
        <p:nvPicPr>
          <p:cNvPr id="25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9477" y="12145587"/>
            <a:ext cx="8890001" cy="1351789"/>
          </a:xfrm>
          <a:prstGeom prst="rect">
            <a:avLst/>
          </a:prstGeom>
          <a:ln w="25400">
            <a:miter lim="400000"/>
          </a:ln>
        </p:spPr>
      </p:pic>
      <p:sp>
        <p:nvSpPr>
          <p:cNvPr id="254" name="Line"/>
          <p:cNvSpPr/>
          <p:nvPr/>
        </p:nvSpPr>
        <p:spPr>
          <a:xfrm flipV="1">
            <a:off x="7446396" y="11615166"/>
            <a:ext cx="805181" cy="1"/>
          </a:xfrm>
          <a:prstGeom prst="line">
            <a:avLst/>
          </a:prstGeom>
          <a:ln w="101600">
            <a:solidFill>
              <a:srgbClr val="000000"/>
            </a:solidFill>
            <a:miter lim="400000"/>
            <a:tailEnd type="triangle"/>
          </a:ln>
        </p:spPr>
        <p:txBody>
          <a:bodyPr lIns="101600" tIns="101600" rIns="101600" bIns="1016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55" name="Dillavou, Stern, Liu, Durian PRApplied (2022)"/>
          <p:cNvSpPr txBox="1"/>
          <p:nvPr/>
        </p:nvSpPr>
        <p:spPr>
          <a:xfrm>
            <a:off x="14787965" y="12882609"/>
            <a:ext cx="9446762" cy="787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 anchor="ctr">
            <a:spAutoFit/>
          </a:bodyPr>
          <a:lstStyle>
            <a:lvl1pPr algn="l">
              <a:defRPr sz="4000">
                <a:solidFill>
                  <a:srgbClr val="0433FF"/>
                </a:solidFill>
              </a:defRPr>
            </a:lvl1pPr>
          </a:lstStyle>
          <a:p>
            <a:r>
              <a:t>Dillavou, Stern, Liu, Durian PRApplied (2022)</a:t>
            </a:r>
          </a:p>
        </p:txBody>
      </p:sp>
      <p:grpSp>
        <p:nvGrpSpPr>
          <p:cNvPr id="258" name="Group"/>
          <p:cNvGrpSpPr/>
          <p:nvPr/>
        </p:nvGrpSpPr>
        <p:grpSpPr>
          <a:xfrm>
            <a:off x="15197583" y="5911709"/>
            <a:ext cx="8627524" cy="4498907"/>
            <a:chOff x="0" y="0"/>
            <a:chExt cx="8627522" cy="4498905"/>
          </a:xfrm>
        </p:grpSpPr>
        <p:pic>
          <p:nvPicPr>
            <p:cNvPr id="256" name="Group" descr="Group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8627523" cy="4498906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</p:pic>
        <p:pic>
          <p:nvPicPr>
            <p:cNvPr id="257" name="Screen Shot 2021-02-04 at 1.47.55 PM.png" descr="Screen Shot 2021-02-04 at 1.47.55 PM.png"/>
            <p:cNvPicPr>
              <a:picLocks noChangeAspect="1"/>
            </p:cNvPicPr>
            <p:nvPr/>
          </p:nvPicPr>
          <p:blipFill>
            <a:blip r:embed="rId7" cstate="print">
              <a:alphaModFix amt="5808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140134" y="352110"/>
              <a:ext cx="8315193" cy="3843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3" h="21443" extrusionOk="0">
                  <a:moveTo>
                    <a:pt x="20435" y="0"/>
                  </a:moveTo>
                  <a:cubicBezTo>
                    <a:pt x="20135" y="-1"/>
                    <a:pt x="19842" y="391"/>
                    <a:pt x="19710" y="1080"/>
                  </a:cubicBezTo>
                  <a:cubicBezTo>
                    <a:pt x="19707" y="1095"/>
                    <a:pt x="19705" y="1110"/>
                    <a:pt x="19703" y="1125"/>
                  </a:cubicBezTo>
                  <a:cubicBezTo>
                    <a:pt x="19694" y="1183"/>
                    <a:pt x="19688" y="1217"/>
                    <a:pt x="19679" y="1273"/>
                  </a:cubicBezTo>
                  <a:cubicBezTo>
                    <a:pt x="19679" y="1275"/>
                    <a:pt x="19678" y="1278"/>
                    <a:pt x="19678" y="1280"/>
                  </a:cubicBezTo>
                  <a:cubicBezTo>
                    <a:pt x="19673" y="1356"/>
                    <a:pt x="19661" y="1423"/>
                    <a:pt x="19650" y="1461"/>
                  </a:cubicBezTo>
                  <a:cubicBezTo>
                    <a:pt x="19650" y="1462"/>
                    <a:pt x="19650" y="1465"/>
                    <a:pt x="19650" y="1466"/>
                  </a:cubicBezTo>
                  <a:lnTo>
                    <a:pt x="19633" y="1565"/>
                  </a:lnTo>
                  <a:lnTo>
                    <a:pt x="16447" y="1554"/>
                  </a:lnTo>
                  <a:lnTo>
                    <a:pt x="13259" y="1543"/>
                  </a:lnTo>
                  <a:lnTo>
                    <a:pt x="13250" y="1501"/>
                  </a:lnTo>
                  <a:lnTo>
                    <a:pt x="13249" y="1501"/>
                  </a:lnTo>
                  <a:lnTo>
                    <a:pt x="13175" y="1196"/>
                  </a:lnTo>
                  <a:cubicBezTo>
                    <a:pt x="12877" y="-45"/>
                    <a:pt x="11962" y="105"/>
                    <a:pt x="11785" y="1424"/>
                  </a:cubicBezTo>
                  <a:cubicBezTo>
                    <a:pt x="11770" y="1531"/>
                    <a:pt x="11752" y="1627"/>
                    <a:pt x="11734" y="1707"/>
                  </a:cubicBezTo>
                  <a:lnTo>
                    <a:pt x="11723" y="1847"/>
                  </a:lnTo>
                  <a:lnTo>
                    <a:pt x="11114" y="2380"/>
                  </a:lnTo>
                  <a:cubicBezTo>
                    <a:pt x="10244" y="3172"/>
                    <a:pt x="8368" y="4835"/>
                    <a:pt x="5739" y="7137"/>
                  </a:cubicBezTo>
                  <a:lnTo>
                    <a:pt x="4487" y="8233"/>
                  </a:lnTo>
                  <a:lnTo>
                    <a:pt x="4399" y="8080"/>
                  </a:lnTo>
                  <a:cubicBezTo>
                    <a:pt x="4350" y="7997"/>
                    <a:pt x="4230" y="7886"/>
                    <a:pt x="4132" y="7834"/>
                  </a:cubicBezTo>
                  <a:cubicBezTo>
                    <a:pt x="3784" y="7652"/>
                    <a:pt x="3430" y="8009"/>
                    <a:pt x="3267" y="8709"/>
                  </a:cubicBezTo>
                  <a:cubicBezTo>
                    <a:pt x="3192" y="9031"/>
                    <a:pt x="3172" y="9730"/>
                    <a:pt x="3229" y="10060"/>
                  </a:cubicBezTo>
                  <a:cubicBezTo>
                    <a:pt x="3233" y="10080"/>
                    <a:pt x="3233" y="10105"/>
                    <a:pt x="3231" y="10130"/>
                  </a:cubicBezTo>
                  <a:lnTo>
                    <a:pt x="3251" y="10250"/>
                  </a:lnTo>
                  <a:lnTo>
                    <a:pt x="3001" y="10795"/>
                  </a:lnTo>
                  <a:cubicBezTo>
                    <a:pt x="2843" y="11162"/>
                    <a:pt x="2585" y="11733"/>
                    <a:pt x="2155" y="12673"/>
                  </a:cubicBezTo>
                  <a:lnTo>
                    <a:pt x="1048" y="15097"/>
                  </a:lnTo>
                  <a:lnTo>
                    <a:pt x="987" y="15099"/>
                  </a:lnTo>
                  <a:cubicBezTo>
                    <a:pt x="979" y="15104"/>
                    <a:pt x="970" y="15104"/>
                    <a:pt x="964" y="15102"/>
                  </a:cubicBezTo>
                  <a:cubicBezTo>
                    <a:pt x="962" y="15101"/>
                    <a:pt x="961" y="15105"/>
                    <a:pt x="960" y="15104"/>
                  </a:cubicBezTo>
                  <a:cubicBezTo>
                    <a:pt x="957" y="15102"/>
                    <a:pt x="948" y="15101"/>
                    <a:pt x="944" y="15099"/>
                  </a:cubicBezTo>
                  <a:lnTo>
                    <a:pt x="783" y="15106"/>
                  </a:lnTo>
                  <a:cubicBezTo>
                    <a:pt x="427" y="15118"/>
                    <a:pt x="225" y="15365"/>
                    <a:pt x="91" y="15954"/>
                  </a:cubicBezTo>
                  <a:cubicBezTo>
                    <a:pt x="-177" y="17130"/>
                    <a:pt x="176" y="18404"/>
                    <a:pt x="768" y="18401"/>
                  </a:cubicBezTo>
                  <a:cubicBezTo>
                    <a:pt x="1044" y="18400"/>
                    <a:pt x="1192" y="18229"/>
                    <a:pt x="1421" y="17637"/>
                  </a:cubicBezTo>
                  <a:cubicBezTo>
                    <a:pt x="1422" y="17633"/>
                    <a:pt x="1424" y="17628"/>
                    <a:pt x="1425" y="17624"/>
                  </a:cubicBezTo>
                  <a:cubicBezTo>
                    <a:pt x="1428" y="17612"/>
                    <a:pt x="1431" y="17604"/>
                    <a:pt x="1435" y="17593"/>
                  </a:cubicBezTo>
                  <a:cubicBezTo>
                    <a:pt x="1440" y="17575"/>
                    <a:pt x="1445" y="17558"/>
                    <a:pt x="1449" y="17540"/>
                  </a:cubicBezTo>
                  <a:lnTo>
                    <a:pt x="1487" y="17378"/>
                  </a:lnTo>
                  <a:lnTo>
                    <a:pt x="1514" y="17391"/>
                  </a:lnTo>
                  <a:lnTo>
                    <a:pt x="1525" y="17363"/>
                  </a:lnTo>
                  <a:lnTo>
                    <a:pt x="3412" y="18264"/>
                  </a:lnTo>
                  <a:cubicBezTo>
                    <a:pt x="4451" y="18760"/>
                    <a:pt x="5323" y="19194"/>
                    <a:pt x="5349" y="19227"/>
                  </a:cubicBezTo>
                  <a:cubicBezTo>
                    <a:pt x="5351" y="19229"/>
                    <a:pt x="5353" y="19237"/>
                    <a:pt x="5355" y="19240"/>
                  </a:cubicBezTo>
                  <a:lnTo>
                    <a:pt x="5391" y="19258"/>
                  </a:lnTo>
                  <a:lnTo>
                    <a:pt x="5403" y="19353"/>
                  </a:lnTo>
                  <a:cubicBezTo>
                    <a:pt x="5408" y="19377"/>
                    <a:pt x="5411" y="19402"/>
                    <a:pt x="5414" y="19433"/>
                  </a:cubicBezTo>
                  <a:cubicBezTo>
                    <a:pt x="5432" y="19504"/>
                    <a:pt x="5450" y="19583"/>
                    <a:pt x="5465" y="19670"/>
                  </a:cubicBezTo>
                  <a:cubicBezTo>
                    <a:pt x="5569" y="20272"/>
                    <a:pt x="5766" y="20635"/>
                    <a:pt x="6066" y="20777"/>
                  </a:cubicBezTo>
                  <a:cubicBezTo>
                    <a:pt x="6347" y="20910"/>
                    <a:pt x="6721" y="20484"/>
                    <a:pt x="6865" y="19869"/>
                  </a:cubicBezTo>
                  <a:cubicBezTo>
                    <a:pt x="6941" y="19541"/>
                    <a:pt x="6957" y="18932"/>
                    <a:pt x="6903" y="18525"/>
                  </a:cubicBezTo>
                  <a:cubicBezTo>
                    <a:pt x="6902" y="18520"/>
                    <a:pt x="6901" y="18513"/>
                    <a:pt x="6900" y="18507"/>
                  </a:cubicBezTo>
                  <a:lnTo>
                    <a:pt x="6852" y="18242"/>
                  </a:lnTo>
                  <a:lnTo>
                    <a:pt x="6852" y="18239"/>
                  </a:lnTo>
                  <a:lnTo>
                    <a:pt x="6850" y="18231"/>
                  </a:lnTo>
                  <a:lnTo>
                    <a:pt x="6857" y="18217"/>
                  </a:lnTo>
                  <a:lnTo>
                    <a:pt x="6855" y="18204"/>
                  </a:lnTo>
                  <a:lnTo>
                    <a:pt x="8124" y="15425"/>
                  </a:lnTo>
                  <a:cubicBezTo>
                    <a:pt x="8501" y="14600"/>
                    <a:pt x="8742" y="14080"/>
                    <a:pt x="8934" y="13671"/>
                  </a:cubicBezTo>
                  <a:lnTo>
                    <a:pt x="9384" y="12686"/>
                  </a:lnTo>
                  <a:lnTo>
                    <a:pt x="9392" y="12692"/>
                  </a:lnTo>
                  <a:lnTo>
                    <a:pt x="9401" y="12675"/>
                  </a:lnTo>
                  <a:lnTo>
                    <a:pt x="9458" y="12726"/>
                  </a:lnTo>
                  <a:cubicBezTo>
                    <a:pt x="9460" y="12727"/>
                    <a:pt x="9462" y="12724"/>
                    <a:pt x="9463" y="12726"/>
                  </a:cubicBezTo>
                  <a:cubicBezTo>
                    <a:pt x="9558" y="12837"/>
                    <a:pt x="9929" y="12830"/>
                    <a:pt x="10028" y="12715"/>
                  </a:cubicBezTo>
                  <a:cubicBezTo>
                    <a:pt x="10066" y="12670"/>
                    <a:pt x="10090" y="12657"/>
                    <a:pt x="10112" y="12668"/>
                  </a:cubicBezTo>
                  <a:cubicBezTo>
                    <a:pt x="10114" y="12667"/>
                    <a:pt x="10126" y="12655"/>
                    <a:pt x="10127" y="12655"/>
                  </a:cubicBezTo>
                  <a:cubicBezTo>
                    <a:pt x="10133" y="12655"/>
                    <a:pt x="10163" y="12735"/>
                    <a:pt x="10195" y="12832"/>
                  </a:cubicBezTo>
                  <a:cubicBezTo>
                    <a:pt x="10198" y="12842"/>
                    <a:pt x="10288" y="13113"/>
                    <a:pt x="10301" y="13151"/>
                  </a:cubicBezTo>
                  <a:cubicBezTo>
                    <a:pt x="10460" y="13616"/>
                    <a:pt x="10770" y="14539"/>
                    <a:pt x="11193" y="15812"/>
                  </a:cubicBezTo>
                  <a:lnTo>
                    <a:pt x="12182" y="18793"/>
                  </a:lnTo>
                  <a:lnTo>
                    <a:pt x="12178" y="18811"/>
                  </a:lnTo>
                  <a:lnTo>
                    <a:pt x="12129" y="19025"/>
                  </a:lnTo>
                  <a:cubicBezTo>
                    <a:pt x="12115" y="19084"/>
                    <a:pt x="12103" y="19142"/>
                    <a:pt x="12093" y="19203"/>
                  </a:cubicBezTo>
                  <a:cubicBezTo>
                    <a:pt x="12079" y="19307"/>
                    <a:pt x="12069" y="19426"/>
                    <a:pt x="12065" y="19553"/>
                  </a:cubicBezTo>
                  <a:cubicBezTo>
                    <a:pt x="12064" y="19614"/>
                    <a:pt x="12064" y="19679"/>
                    <a:pt x="12064" y="19767"/>
                  </a:cubicBezTo>
                  <a:cubicBezTo>
                    <a:pt x="12064" y="19800"/>
                    <a:pt x="12064" y="19818"/>
                    <a:pt x="12064" y="19847"/>
                  </a:cubicBezTo>
                  <a:cubicBezTo>
                    <a:pt x="12070" y="20109"/>
                    <a:pt x="12096" y="20368"/>
                    <a:pt x="12142" y="20558"/>
                  </a:cubicBezTo>
                  <a:cubicBezTo>
                    <a:pt x="12227" y="20912"/>
                    <a:pt x="12389" y="21220"/>
                    <a:pt x="12562" y="21353"/>
                  </a:cubicBezTo>
                  <a:cubicBezTo>
                    <a:pt x="12827" y="21555"/>
                    <a:pt x="13146" y="21409"/>
                    <a:pt x="13349" y="20992"/>
                  </a:cubicBezTo>
                  <a:cubicBezTo>
                    <a:pt x="13472" y="20741"/>
                    <a:pt x="13586" y="20235"/>
                    <a:pt x="13587" y="19938"/>
                  </a:cubicBezTo>
                  <a:cubicBezTo>
                    <a:pt x="13588" y="19821"/>
                    <a:pt x="13600" y="19709"/>
                    <a:pt x="13615" y="19688"/>
                  </a:cubicBezTo>
                  <a:cubicBezTo>
                    <a:pt x="13631" y="19666"/>
                    <a:pt x="14364" y="19235"/>
                    <a:pt x="15243" y="18729"/>
                  </a:cubicBezTo>
                  <a:cubicBezTo>
                    <a:pt x="16122" y="18223"/>
                    <a:pt x="16858" y="17795"/>
                    <a:pt x="16880" y="17777"/>
                  </a:cubicBezTo>
                  <a:cubicBezTo>
                    <a:pt x="16886" y="17771"/>
                    <a:pt x="16897" y="17782"/>
                    <a:pt x="16910" y="17801"/>
                  </a:cubicBezTo>
                  <a:lnTo>
                    <a:pt x="16929" y="17790"/>
                  </a:lnTo>
                  <a:lnTo>
                    <a:pt x="16959" y="17903"/>
                  </a:lnTo>
                  <a:cubicBezTo>
                    <a:pt x="16979" y="17950"/>
                    <a:pt x="16998" y="18003"/>
                    <a:pt x="17017" y="18067"/>
                  </a:cubicBezTo>
                  <a:cubicBezTo>
                    <a:pt x="17129" y="18438"/>
                    <a:pt x="17411" y="18770"/>
                    <a:pt x="17614" y="18771"/>
                  </a:cubicBezTo>
                  <a:cubicBezTo>
                    <a:pt x="18313" y="18773"/>
                    <a:pt x="18668" y="16984"/>
                    <a:pt x="18185" y="15892"/>
                  </a:cubicBezTo>
                  <a:lnTo>
                    <a:pt x="18077" y="15646"/>
                  </a:lnTo>
                  <a:lnTo>
                    <a:pt x="19160" y="9639"/>
                  </a:lnTo>
                  <a:cubicBezTo>
                    <a:pt x="19757" y="6334"/>
                    <a:pt x="20259" y="3572"/>
                    <a:pt x="20276" y="3501"/>
                  </a:cubicBezTo>
                  <a:cubicBezTo>
                    <a:pt x="20278" y="3493"/>
                    <a:pt x="20283" y="3486"/>
                    <a:pt x="20285" y="3479"/>
                  </a:cubicBezTo>
                  <a:lnTo>
                    <a:pt x="20305" y="3372"/>
                  </a:lnTo>
                  <a:lnTo>
                    <a:pt x="20432" y="3355"/>
                  </a:lnTo>
                  <a:cubicBezTo>
                    <a:pt x="20455" y="3347"/>
                    <a:pt x="20480" y="3340"/>
                    <a:pt x="20509" y="3335"/>
                  </a:cubicBezTo>
                  <a:cubicBezTo>
                    <a:pt x="21142" y="3220"/>
                    <a:pt x="21423" y="1483"/>
                    <a:pt x="20969" y="489"/>
                  </a:cubicBezTo>
                  <a:cubicBezTo>
                    <a:pt x="20816" y="155"/>
                    <a:pt x="20625" y="0"/>
                    <a:pt x="20435" y="0"/>
                  </a:cubicBezTo>
                  <a:close/>
                  <a:moveTo>
                    <a:pt x="20415" y="454"/>
                  </a:moveTo>
                  <a:cubicBezTo>
                    <a:pt x="20437" y="452"/>
                    <a:pt x="20460" y="455"/>
                    <a:pt x="20482" y="460"/>
                  </a:cubicBezTo>
                  <a:cubicBezTo>
                    <a:pt x="20752" y="527"/>
                    <a:pt x="20953" y="968"/>
                    <a:pt x="20983" y="1559"/>
                  </a:cubicBezTo>
                  <a:cubicBezTo>
                    <a:pt x="21004" y="1960"/>
                    <a:pt x="20948" y="2249"/>
                    <a:pt x="20785" y="2588"/>
                  </a:cubicBezTo>
                  <a:cubicBezTo>
                    <a:pt x="20486" y="3211"/>
                    <a:pt x="20001" y="2868"/>
                    <a:pt x="19881" y="1948"/>
                  </a:cubicBezTo>
                  <a:cubicBezTo>
                    <a:pt x="19789" y="1251"/>
                    <a:pt x="20080" y="475"/>
                    <a:pt x="20415" y="454"/>
                  </a:cubicBezTo>
                  <a:close/>
                  <a:moveTo>
                    <a:pt x="12458" y="768"/>
                  </a:moveTo>
                  <a:cubicBezTo>
                    <a:pt x="12820" y="733"/>
                    <a:pt x="13140" y="1528"/>
                    <a:pt x="13043" y="2294"/>
                  </a:cubicBezTo>
                  <a:cubicBezTo>
                    <a:pt x="12995" y="2677"/>
                    <a:pt x="12815" y="3095"/>
                    <a:pt x="12659" y="3191"/>
                  </a:cubicBezTo>
                  <a:cubicBezTo>
                    <a:pt x="12586" y="3235"/>
                    <a:pt x="12502" y="3271"/>
                    <a:pt x="12472" y="3270"/>
                  </a:cubicBezTo>
                  <a:cubicBezTo>
                    <a:pt x="12359" y="3268"/>
                    <a:pt x="12120" y="2965"/>
                    <a:pt x="12042" y="2723"/>
                  </a:cubicBezTo>
                  <a:cubicBezTo>
                    <a:pt x="11942" y="2416"/>
                    <a:pt x="11909" y="1864"/>
                    <a:pt x="11970" y="1541"/>
                  </a:cubicBezTo>
                  <a:cubicBezTo>
                    <a:pt x="12032" y="1210"/>
                    <a:pt x="12231" y="849"/>
                    <a:pt x="12385" y="786"/>
                  </a:cubicBezTo>
                  <a:cubicBezTo>
                    <a:pt x="12410" y="776"/>
                    <a:pt x="12434" y="771"/>
                    <a:pt x="12458" y="768"/>
                  </a:cubicBezTo>
                  <a:close/>
                  <a:moveTo>
                    <a:pt x="16500" y="2230"/>
                  </a:moveTo>
                  <a:cubicBezTo>
                    <a:pt x="18087" y="2228"/>
                    <a:pt x="19672" y="2239"/>
                    <a:pt x="19679" y="2263"/>
                  </a:cubicBezTo>
                  <a:cubicBezTo>
                    <a:pt x="19680" y="2264"/>
                    <a:pt x="19678" y="2266"/>
                    <a:pt x="19678" y="2267"/>
                  </a:cubicBezTo>
                  <a:cubicBezTo>
                    <a:pt x="19680" y="2291"/>
                    <a:pt x="19648" y="2371"/>
                    <a:pt x="19604" y="2451"/>
                  </a:cubicBezTo>
                  <a:cubicBezTo>
                    <a:pt x="19588" y="2481"/>
                    <a:pt x="19337" y="2958"/>
                    <a:pt x="19228" y="3162"/>
                  </a:cubicBezTo>
                  <a:cubicBezTo>
                    <a:pt x="19056" y="3500"/>
                    <a:pt x="18854" y="3887"/>
                    <a:pt x="18612" y="4344"/>
                  </a:cubicBezTo>
                  <a:lnTo>
                    <a:pt x="17567" y="6320"/>
                  </a:lnTo>
                  <a:lnTo>
                    <a:pt x="17445" y="6138"/>
                  </a:lnTo>
                  <a:cubicBezTo>
                    <a:pt x="17212" y="5793"/>
                    <a:pt x="16901" y="5797"/>
                    <a:pt x="16620" y="6151"/>
                  </a:cubicBezTo>
                  <a:cubicBezTo>
                    <a:pt x="16573" y="6210"/>
                    <a:pt x="16554" y="6229"/>
                    <a:pt x="16528" y="6258"/>
                  </a:cubicBezTo>
                  <a:cubicBezTo>
                    <a:pt x="16507" y="6290"/>
                    <a:pt x="16477" y="6340"/>
                    <a:pt x="16476" y="6339"/>
                  </a:cubicBezTo>
                  <a:cubicBezTo>
                    <a:pt x="16476" y="6339"/>
                    <a:pt x="16466" y="6329"/>
                    <a:pt x="16466" y="6328"/>
                  </a:cubicBezTo>
                  <a:cubicBezTo>
                    <a:pt x="16463" y="6332"/>
                    <a:pt x="16457" y="6339"/>
                    <a:pt x="16457" y="6339"/>
                  </a:cubicBezTo>
                  <a:cubicBezTo>
                    <a:pt x="16409" y="6339"/>
                    <a:pt x="14111" y="3368"/>
                    <a:pt x="13506" y="2537"/>
                  </a:cubicBezTo>
                  <a:cubicBezTo>
                    <a:pt x="13500" y="2529"/>
                    <a:pt x="13489" y="2515"/>
                    <a:pt x="13483" y="2506"/>
                  </a:cubicBezTo>
                  <a:cubicBezTo>
                    <a:pt x="13380" y="2369"/>
                    <a:pt x="13312" y="2276"/>
                    <a:pt x="13313" y="2272"/>
                  </a:cubicBezTo>
                  <a:cubicBezTo>
                    <a:pt x="13313" y="2272"/>
                    <a:pt x="13321" y="2270"/>
                    <a:pt x="13321" y="2269"/>
                  </a:cubicBezTo>
                  <a:cubicBezTo>
                    <a:pt x="13328" y="2245"/>
                    <a:pt x="14914" y="2231"/>
                    <a:pt x="16500" y="2230"/>
                  </a:cubicBezTo>
                  <a:close/>
                  <a:moveTo>
                    <a:pt x="11760" y="2608"/>
                  </a:moveTo>
                  <a:cubicBezTo>
                    <a:pt x="11763" y="2613"/>
                    <a:pt x="11769" y="2635"/>
                    <a:pt x="11773" y="2648"/>
                  </a:cubicBezTo>
                  <a:cubicBezTo>
                    <a:pt x="11793" y="2695"/>
                    <a:pt x="11820" y="2779"/>
                    <a:pt x="11844" y="2881"/>
                  </a:cubicBezTo>
                  <a:lnTo>
                    <a:pt x="11898" y="3109"/>
                  </a:lnTo>
                  <a:lnTo>
                    <a:pt x="10945" y="6324"/>
                  </a:lnTo>
                  <a:lnTo>
                    <a:pt x="9993" y="9539"/>
                  </a:lnTo>
                  <a:lnTo>
                    <a:pt x="9795" y="9504"/>
                  </a:lnTo>
                  <a:cubicBezTo>
                    <a:pt x="9532" y="9456"/>
                    <a:pt x="9253" y="9742"/>
                    <a:pt x="9115" y="10197"/>
                  </a:cubicBezTo>
                  <a:cubicBezTo>
                    <a:pt x="9085" y="10296"/>
                    <a:pt x="9058" y="10364"/>
                    <a:pt x="9032" y="10414"/>
                  </a:cubicBezTo>
                  <a:cubicBezTo>
                    <a:pt x="9024" y="10439"/>
                    <a:pt x="9006" y="10501"/>
                    <a:pt x="9005" y="10500"/>
                  </a:cubicBezTo>
                  <a:cubicBezTo>
                    <a:pt x="9005" y="10500"/>
                    <a:pt x="8972" y="10492"/>
                    <a:pt x="8972" y="10491"/>
                  </a:cubicBezTo>
                  <a:cubicBezTo>
                    <a:pt x="8961" y="10497"/>
                    <a:pt x="8951" y="10504"/>
                    <a:pt x="8940" y="10502"/>
                  </a:cubicBezTo>
                  <a:cubicBezTo>
                    <a:pt x="8725" y="10479"/>
                    <a:pt x="6245" y="9848"/>
                    <a:pt x="5208" y="9564"/>
                  </a:cubicBezTo>
                  <a:lnTo>
                    <a:pt x="4731" y="9448"/>
                  </a:lnTo>
                  <a:lnTo>
                    <a:pt x="4723" y="9342"/>
                  </a:lnTo>
                  <a:cubicBezTo>
                    <a:pt x="4716" y="9288"/>
                    <a:pt x="4709" y="9218"/>
                    <a:pt x="4704" y="9132"/>
                  </a:cubicBezTo>
                  <a:cubicBezTo>
                    <a:pt x="4694" y="9010"/>
                    <a:pt x="4683" y="8885"/>
                    <a:pt x="4680" y="8859"/>
                  </a:cubicBezTo>
                  <a:cubicBezTo>
                    <a:pt x="4679" y="8855"/>
                    <a:pt x="4683" y="8844"/>
                    <a:pt x="4691" y="8833"/>
                  </a:cubicBezTo>
                  <a:lnTo>
                    <a:pt x="4689" y="8771"/>
                  </a:lnTo>
                  <a:lnTo>
                    <a:pt x="8209" y="5669"/>
                  </a:lnTo>
                  <a:cubicBezTo>
                    <a:pt x="8904" y="5056"/>
                    <a:pt x="9450" y="4583"/>
                    <a:pt x="10000" y="4105"/>
                  </a:cubicBezTo>
                  <a:cubicBezTo>
                    <a:pt x="10361" y="3787"/>
                    <a:pt x="10841" y="3363"/>
                    <a:pt x="11070" y="3162"/>
                  </a:cubicBezTo>
                  <a:cubicBezTo>
                    <a:pt x="11476" y="2805"/>
                    <a:pt x="11749" y="2586"/>
                    <a:pt x="11760" y="2608"/>
                  </a:cubicBezTo>
                  <a:close/>
                  <a:moveTo>
                    <a:pt x="19874" y="2896"/>
                  </a:moveTo>
                  <a:cubicBezTo>
                    <a:pt x="19876" y="2896"/>
                    <a:pt x="19883" y="2906"/>
                    <a:pt x="19888" y="2912"/>
                  </a:cubicBezTo>
                  <a:cubicBezTo>
                    <a:pt x="19893" y="2909"/>
                    <a:pt x="19900" y="2903"/>
                    <a:pt x="19904" y="2905"/>
                  </a:cubicBezTo>
                  <a:cubicBezTo>
                    <a:pt x="19923" y="2912"/>
                    <a:pt x="19929" y="2960"/>
                    <a:pt x="19948" y="3005"/>
                  </a:cubicBezTo>
                  <a:cubicBezTo>
                    <a:pt x="19949" y="3006"/>
                    <a:pt x="19950" y="3008"/>
                    <a:pt x="19950" y="3009"/>
                  </a:cubicBezTo>
                  <a:lnTo>
                    <a:pt x="19950" y="3011"/>
                  </a:lnTo>
                  <a:lnTo>
                    <a:pt x="20011" y="3124"/>
                  </a:lnTo>
                  <a:lnTo>
                    <a:pt x="19797" y="4302"/>
                  </a:lnTo>
                  <a:cubicBezTo>
                    <a:pt x="19784" y="4374"/>
                    <a:pt x="19711" y="4780"/>
                    <a:pt x="19690" y="4891"/>
                  </a:cubicBezTo>
                  <a:cubicBezTo>
                    <a:pt x="19533" y="5789"/>
                    <a:pt x="19315" y="7012"/>
                    <a:pt x="18924" y="9174"/>
                  </a:cubicBezTo>
                  <a:cubicBezTo>
                    <a:pt x="18565" y="11157"/>
                    <a:pt x="18284" y="12697"/>
                    <a:pt x="18078" y="13822"/>
                  </a:cubicBezTo>
                  <a:cubicBezTo>
                    <a:pt x="18050" y="13976"/>
                    <a:pt x="17947" y="14548"/>
                    <a:pt x="17935" y="14617"/>
                  </a:cubicBezTo>
                  <a:cubicBezTo>
                    <a:pt x="17894" y="14835"/>
                    <a:pt x="17865" y="14988"/>
                    <a:pt x="17839" y="15111"/>
                  </a:cubicBezTo>
                  <a:cubicBezTo>
                    <a:pt x="17836" y="15128"/>
                    <a:pt x="17805" y="15298"/>
                    <a:pt x="17804" y="15301"/>
                  </a:cubicBezTo>
                  <a:cubicBezTo>
                    <a:pt x="17796" y="15330"/>
                    <a:pt x="17789" y="15346"/>
                    <a:pt x="17783" y="15356"/>
                  </a:cubicBezTo>
                  <a:cubicBezTo>
                    <a:pt x="17761" y="15426"/>
                    <a:pt x="17748" y="15432"/>
                    <a:pt x="17736" y="15392"/>
                  </a:cubicBezTo>
                  <a:cubicBezTo>
                    <a:pt x="17732" y="15375"/>
                    <a:pt x="17724" y="15295"/>
                    <a:pt x="17705" y="15033"/>
                  </a:cubicBezTo>
                  <a:cubicBezTo>
                    <a:pt x="17660" y="14547"/>
                    <a:pt x="17578" y="13450"/>
                    <a:pt x="17492" y="12203"/>
                  </a:cubicBezTo>
                  <a:lnTo>
                    <a:pt x="17288" y="9214"/>
                  </a:lnTo>
                  <a:lnTo>
                    <a:pt x="17369" y="9094"/>
                  </a:lnTo>
                  <a:cubicBezTo>
                    <a:pt x="17701" y="8612"/>
                    <a:pt x="17816" y="8123"/>
                    <a:pt x="17783" y="7336"/>
                  </a:cubicBezTo>
                  <a:lnTo>
                    <a:pt x="17762" y="6840"/>
                  </a:lnTo>
                  <a:lnTo>
                    <a:pt x="18716" y="5037"/>
                  </a:lnTo>
                  <a:cubicBezTo>
                    <a:pt x="19437" y="3676"/>
                    <a:pt x="19713" y="3144"/>
                    <a:pt x="19830" y="2974"/>
                  </a:cubicBezTo>
                  <a:cubicBezTo>
                    <a:pt x="19839" y="2959"/>
                    <a:pt x="19872" y="2896"/>
                    <a:pt x="19874" y="2896"/>
                  </a:cubicBezTo>
                  <a:close/>
                  <a:moveTo>
                    <a:pt x="13145" y="2985"/>
                  </a:moveTo>
                  <a:cubicBezTo>
                    <a:pt x="13194" y="2964"/>
                    <a:pt x="13377" y="3197"/>
                    <a:pt x="14713" y="4900"/>
                  </a:cubicBezTo>
                  <a:cubicBezTo>
                    <a:pt x="15564" y="5985"/>
                    <a:pt x="16270" y="6895"/>
                    <a:pt x="16283" y="6922"/>
                  </a:cubicBezTo>
                  <a:cubicBezTo>
                    <a:pt x="16301" y="6959"/>
                    <a:pt x="16302" y="7009"/>
                    <a:pt x="16286" y="7134"/>
                  </a:cubicBezTo>
                  <a:cubicBezTo>
                    <a:pt x="16281" y="7173"/>
                    <a:pt x="16277" y="7249"/>
                    <a:pt x="16275" y="7327"/>
                  </a:cubicBezTo>
                  <a:cubicBezTo>
                    <a:pt x="16271" y="7617"/>
                    <a:pt x="16289" y="7986"/>
                    <a:pt x="16321" y="8186"/>
                  </a:cubicBezTo>
                  <a:cubicBezTo>
                    <a:pt x="16327" y="8218"/>
                    <a:pt x="16333" y="8247"/>
                    <a:pt x="16341" y="8284"/>
                  </a:cubicBezTo>
                  <a:cubicBezTo>
                    <a:pt x="16358" y="8356"/>
                    <a:pt x="16382" y="8444"/>
                    <a:pt x="16407" y="8525"/>
                  </a:cubicBezTo>
                  <a:cubicBezTo>
                    <a:pt x="16501" y="8798"/>
                    <a:pt x="16641" y="9031"/>
                    <a:pt x="16768" y="9110"/>
                  </a:cubicBezTo>
                  <a:cubicBezTo>
                    <a:pt x="16815" y="9139"/>
                    <a:pt x="16859" y="9177"/>
                    <a:pt x="16896" y="9214"/>
                  </a:cubicBezTo>
                  <a:cubicBezTo>
                    <a:pt x="16936" y="9226"/>
                    <a:pt x="16974" y="9251"/>
                    <a:pt x="16980" y="9271"/>
                  </a:cubicBezTo>
                  <a:cubicBezTo>
                    <a:pt x="16986" y="9292"/>
                    <a:pt x="17023" y="9790"/>
                    <a:pt x="17064" y="10374"/>
                  </a:cubicBezTo>
                  <a:cubicBezTo>
                    <a:pt x="17077" y="10567"/>
                    <a:pt x="17100" y="10907"/>
                    <a:pt x="17119" y="11182"/>
                  </a:cubicBezTo>
                  <a:cubicBezTo>
                    <a:pt x="17120" y="11191"/>
                    <a:pt x="17121" y="11196"/>
                    <a:pt x="17121" y="11204"/>
                  </a:cubicBezTo>
                  <a:cubicBezTo>
                    <a:pt x="17148" y="11569"/>
                    <a:pt x="17177" y="11966"/>
                    <a:pt x="17205" y="12380"/>
                  </a:cubicBezTo>
                  <a:cubicBezTo>
                    <a:pt x="17241" y="12909"/>
                    <a:pt x="17271" y="13362"/>
                    <a:pt x="17296" y="13760"/>
                  </a:cubicBezTo>
                  <a:cubicBezTo>
                    <a:pt x="17376" y="14929"/>
                    <a:pt x="17405" y="15396"/>
                    <a:pt x="17396" y="15447"/>
                  </a:cubicBezTo>
                  <a:cubicBezTo>
                    <a:pt x="17390" y="15481"/>
                    <a:pt x="17375" y="15509"/>
                    <a:pt x="17361" y="15509"/>
                  </a:cubicBezTo>
                  <a:cubicBezTo>
                    <a:pt x="17347" y="15509"/>
                    <a:pt x="17140" y="14935"/>
                    <a:pt x="16902" y="14236"/>
                  </a:cubicBezTo>
                  <a:cubicBezTo>
                    <a:pt x="16802" y="13943"/>
                    <a:pt x="16595" y="13336"/>
                    <a:pt x="16457" y="12932"/>
                  </a:cubicBezTo>
                  <a:cubicBezTo>
                    <a:pt x="16127" y="11985"/>
                    <a:pt x="15740" y="10865"/>
                    <a:pt x="15239" y="9400"/>
                  </a:cubicBezTo>
                  <a:cubicBezTo>
                    <a:pt x="14083" y="6018"/>
                    <a:pt x="13125" y="3202"/>
                    <a:pt x="13109" y="3142"/>
                  </a:cubicBezTo>
                  <a:cubicBezTo>
                    <a:pt x="13086" y="3059"/>
                    <a:pt x="13089" y="3018"/>
                    <a:pt x="13123" y="3025"/>
                  </a:cubicBezTo>
                  <a:cubicBezTo>
                    <a:pt x="13125" y="3019"/>
                    <a:pt x="13126" y="3013"/>
                    <a:pt x="13129" y="3007"/>
                  </a:cubicBezTo>
                  <a:cubicBezTo>
                    <a:pt x="13133" y="2997"/>
                    <a:pt x="13138" y="2988"/>
                    <a:pt x="13145" y="2985"/>
                  </a:cubicBezTo>
                  <a:close/>
                  <a:moveTo>
                    <a:pt x="12848" y="3525"/>
                  </a:moveTo>
                  <a:lnTo>
                    <a:pt x="13195" y="4544"/>
                  </a:lnTo>
                  <a:cubicBezTo>
                    <a:pt x="13385" y="5104"/>
                    <a:pt x="13882" y="6560"/>
                    <a:pt x="14297" y="7777"/>
                  </a:cubicBezTo>
                  <a:cubicBezTo>
                    <a:pt x="14326" y="7860"/>
                    <a:pt x="14387" y="8038"/>
                    <a:pt x="14419" y="8131"/>
                  </a:cubicBezTo>
                  <a:cubicBezTo>
                    <a:pt x="14572" y="8576"/>
                    <a:pt x="14689" y="8913"/>
                    <a:pt x="14873" y="9448"/>
                  </a:cubicBezTo>
                  <a:cubicBezTo>
                    <a:pt x="15985" y="12694"/>
                    <a:pt x="16938" y="15484"/>
                    <a:pt x="16990" y="15646"/>
                  </a:cubicBezTo>
                  <a:cubicBezTo>
                    <a:pt x="17008" y="15704"/>
                    <a:pt x="17021" y="15745"/>
                    <a:pt x="17032" y="15784"/>
                  </a:cubicBezTo>
                  <a:lnTo>
                    <a:pt x="17082" y="15928"/>
                  </a:lnTo>
                  <a:lnTo>
                    <a:pt x="17057" y="15994"/>
                  </a:lnTo>
                  <a:cubicBezTo>
                    <a:pt x="17050" y="16024"/>
                    <a:pt x="17038" y="16055"/>
                    <a:pt x="17020" y="16098"/>
                  </a:cubicBezTo>
                  <a:cubicBezTo>
                    <a:pt x="17015" y="16111"/>
                    <a:pt x="17010" y="16122"/>
                    <a:pt x="17004" y="16134"/>
                  </a:cubicBezTo>
                  <a:cubicBezTo>
                    <a:pt x="16977" y="16199"/>
                    <a:pt x="16950" y="16252"/>
                    <a:pt x="16941" y="16251"/>
                  </a:cubicBezTo>
                  <a:cubicBezTo>
                    <a:pt x="16941" y="16251"/>
                    <a:pt x="16928" y="16240"/>
                    <a:pt x="16928" y="16240"/>
                  </a:cubicBezTo>
                  <a:cubicBezTo>
                    <a:pt x="16924" y="16242"/>
                    <a:pt x="16920" y="16249"/>
                    <a:pt x="16917" y="16249"/>
                  </a:cubicBezTo>
                  <a:cubicBezTo>
                    <a:pt x="16875" y="16242"/>
                    <a:pt x="10710" y="11433"/>
                    <a:pt x="10581" y="11306"/>
                  </a:cubicBezTo>
                  <a:cubicBezTo>
                    <a:pt x="10580" y="11305"/>
                    <a:pt x="10579" y="11303"/>
                    <a:pt x="10578" y="11302"/>
                  </a:cubicBezTo>
                  <a:lnTo>
                    <a:pt x="10516" y="11255"/>
                  </a:lnTo>
                  <a:lnTo>
                    <a:pt x="10511" y="11118"/>
                  </a:lnTo>
                  <a:cubicBezTo>
                    <a:pt x="10501" y="11053"/>
                    <a:pt x="10492" y="10974"/>
                    <a:pt x="10486" y="10863"/>
                  </a:cubicBezTo>
                  <a:cubicBezTo>
                    <a:pt x="10474" y="10634"/>
                    <a:pt x="10428" y="10369"/>
                    <a:pt x="10363" y="10168"/>
                  </a:cubicBezTo>
                  <a:lnTo>
                    <a:pt x="10264" y="9860"/>
                  </a:lnTo>
                  <a:lnTo>
                    <a:pt x="10258" y="9843"/>
                  </a:lnTo>
                  <a:lnTo>
                    <a:pt x="11154" y="6813"/>
                  </a:lnTo>
                  <a:cubicBezTo>
                    <a:pt x="11647" y="5147"/>
                    <a:pt x="12075" y="3723"/>
                    <a:pt x="12103" y="3651"/>
                  </a:cubicBezTo>
                  <a:cubicBezTo>
                    <a:pt x="12107" y="3642"/>
                    <a:pt x="12110" y="3637"/>
                    <a:pt x="12113" y="3629"/>
                  </a:cubicBezTo>
                  <a:cubicBezTo>
                    <a:pt x="12114" y="3628"/>
                    <a:pt x="12126" y="3587"/>
                    <a:pt x="12126" y="3587"/>
                  </a:cubicBezTo>
                  <a:cubicBezTo>
                    <a:pt x="12140" y="3551"/>
                    <a:pt x="12160" y="3550"/>
                    <a:pt x="12194" y="3565"/>
                  </a:cubicBezTo>
                  <a:cubicBezTo>
                    <a:pt x="12213" y="3570"/>
                    <a:pt x="12234" y="3581"/>
                    <a:pt x="12262" y="3603"/>
                  </a:cubicBezTo>
                  <a:cubicBezTo>
                    <a:pt x="12268" y="3607"/>
                    <a:pt x="12278" y="3610"/>
                    <a:pt x="12286" y="3614"/>
                  </a:cubicBezTo>
                  <a:cubicBezTo>
                    <a:pt x="12351" y="3632"/>
                    <a:pt x="12423" y="3645"/>
                    <a:pt x="12498" y="3647"/>
                  </a:cubicBezTo>
                  <a:cubicBezTo>
                    <a:pt x="12511" y="3647"/>
                    <a:pt x="12521" y="3645"/>
                    <a:pt x="12534" y="3645"/>
                  </a:cubicBezTo>
                  <a:cubicBezTo>
                    <a:pt x="12608" y="3639"/>
                    <a:pt x="12679" y="3623"/>
                    <a:pt x="12740" y="3598"/>
                  </a:cubicBezTo>
                  <a:lnTo>
                    <a:pt x="12848" y="3525"/>
                  </a:lnTo>
                  <a:close/>
                  <a:moveTo>
                    <a:pt x="17038" y="6337"/>
                  </a:moveTo>
                  <a:cubicBezTo>
                    <a:pt x="17142" y="6337"/>
                    <a:pt x="17247" y="6399"/>
                    <a:pt x="17330" y="6519"/>
                  </a:cubicBezTo>
                  <a:cubicBezTo>
                    <a:pt x="17498" y="6763"/>
                    <a:pt x="17627" y="7339"/>
                    <a:pt x="17595" y="7712"/>
                  </a:cubicBezTo>
                  <a:cubicBezTo>
                    <a:pt x="17562" y="8097"/>
                    <a:pt x="17443" y="8457"/>
                    <a:pt x="17291" y="8634"/>
                  </a:cubicBezTo>
                  <a:cubicBezTo>
                    <a:pt x="17119" y="8834"/>
                    <a:pt x="16898" y="8822"/>
                    <a:pt x="16751" y="8603"/>
                  </a:cubicBezTo>
                  <a:cubicBezTo>
                    <a:pt x="16552" y="8306"/>
                    <a:pt x="16482" y="8033"/>
                    <a:pt x="16482" y="7560"/>
                  </a:cubicBezTo>
                  <a:cubicBezTo>
                    <a:pt x="16482" y="7086"/>
                    <a:pt x="16552" y="6815"/>
                    <a:pt x="16751" y="6519"/>
                  </a:cubicBezTo>
                  <a:cubicBezTo>
                    <a:pt x="16832" y="6399"/>
                    <a:pt x="16934" y="6337"/>
                    <a:pt x="17038" y="6337"/>
                  </a:cubicBezTo>
                  <a:close/>
                  <a:moveTo>
                    <a:pt x="3952" y="8259"/>
                  </a:moveTo>
                  <a:cubicBezTo>
                    <a:pt x="4069" y="8259"/>
                    <a:pt x="4186" y="8323"/>
                    <a:pt x="4271" y="8456"/>
                  </a:cubicBezTo>
                  <a:cubicBezTo>
                    <a:pt x="4432" y="8707"/>
                    <a:pt x="4541" y="9252"/>
                    <a:pt x="4509" y="9634"/>
                  </a:cubicBezTo>
                  <a:cubicBezTo>
                    <a:pt x="4479" y="9985"/>
                    <a:pt x="4344" y="10392"/>
                    <a:pt x="4203" y="10551"/>
                  </a:cubicBezTo>
                  <a:cubicBezTo>
                    <a:pt x="3881" y="10916"/>
                    <a:pt x="3455" y="10440"/>
                    <a:pt x="3394" y="9648"/>
                  </a:cubicBezTo>
                  <a:cubicBezTo>
                    <a:pt x="3363" y="9243"/>
                    <a:pt x="3470" y="8711"/>
                    <a:pt x="3633" y="8456"/>
                  </a:cubicBezTo>
                  <a:cubicBezTo>
                    <a:pt x="3718" y="8323"/>
                    <a:pt x="3835" y="8259"/>
                    <a:pt x="3952" y="8259"/>
                  </a:cubicBezTo>
                  <a:close/>
                  <a:moveTo>
                    <a:pt x="9751" y="9916"/>
                  </a:moveTo>
                  <a:cubicBezTo>
                    <a:pt x="9892" y="9924"/>
                    <a:pt x="10032" y="10070"/>
                    <a:pt x="10148" y="10350"/>
                  </a:cubicBezTo>
                  <a:cubicBezTo>
                    <a:pt x="10309" y="10740"/>
                    <a:pt x="10344" y="11111"/>
                    <a:pt x="10264" y="11568"/>
                  </a:cubicBezTo>
                  <a:cubicBezTo>
                    <a:pt x="10195" y="11964"/>
                    <a:pt x="10129" y="12111"/>
                    <a:pt x="9947" y="12278"/>
                  </a:cubicBezTo>
                  <a:cubicBezTo>
                    <a:pt x="9719" y="12487"/>
                    <a:pt x="9551" y="12403"/>
                    <a:pt x="9353" y="11984"/>
                  </a:cubicBezTo>
                  <a:cubicBezTo>
                    <a:pt x="9125" y="11502"/>
                    <a:pt x="9124" y="10811"/>
                    <a:pt x="9351" y="10299"/>
                  </a:cubicBezTo>
                  <a:cubicBezTo>
                    <a:pt x="9468" y="10033"/>
                    <a:pt x="9611" y="9907"/>
                    <a:pt x="9751" y="9916"/>
                  </a:cubicBezTo>
                  <a:close/>
                  <a:moveTo>
                    <a:pt x="4695" y="10108"/>
                  </a:moveTo>
                  <a:lnTo>
                    <a:pt x="6807" y="10624"/>
                  </a:lnTo>
                  <a:cubicBezTo>
                    <a:pt x="7969" y="10907"/>
                    <a:pt x="8934" y="11160"/>
                    <a:pt x="8952" y="11184"/>
                  </a:cubicBezTo>
                  <a:cubicBezTo>
                    <a:pt x="8971" y="11209"/>
                    <a:pt x="8985" y="11307"/>
                    <a:pt x="8986" y="11401"/>
                  </a:cubicBezTo>
                  <a:cubicBezTo>
                    <a:pt x="8986" y="11496"/>
                    <a:pt x="9020" y="11731"/>
                    <a:pt x="9060" y="11924"/>
                  </a:cubicBezTo>
                  <a:lnTo>
                    <a:pt x="9132" y="12274"/>
                  </a:lnTo>
                  <a:lnTo>
                    <a:pt x="7881" y="15004"/>
                  </a:lnTo>
                  <a:lnTo>
                    <a:pt x="6630" y="17732"/>
                  </a:lnTo>
                  <a:lnTo>
                    <a:pt x="6486" y="17586"/>
                  </a:lnTo>
                  <a:cubicBezTo>
                    <a:pt x="6406" y="17504"/>
                    <a:pt x="6260" y="17439"/>
                    <a:pt x="6157" y="17438"/>
                  </a:cubicBezTo>
                  <a:lnTo>
                    <a:pt x="5972" y="17436"/>
                  </a:lnTo>
                  <a:lnTo>
                    <a:pt x="5211" y="14156"/>
                  </a:lnTo>
                  <a:cubicBezTo>
                    <a:pt x="4384" y="10591"/>
                    <a:pt x="4423" y="10842"/>
                    <a:pt x="4613" y="10330"/>
                  </a:cubicBezTo>
                  <a:lnTo>
                    <a:pt x="4695" y="10108"/>
                  </a:lnTo>
                  <a:close/>
                  <a:moveTo>
                    <a:pt x="3446" y="10795"/>
                  </a:moveTo>
                  <a:lnTo>
                    <a:pt x="3581" y="10939"/>
                  </a:lnTo>
                  <a:cubicBezTo>
                    <a:pt x="3656" y="11019"/>
                    <a:pt x="3822" y="11108"/>
                    <a:pt x="3949" y="11134"/>
                  </a:cubicBezTo>
                  <a:lnTo>
                    <a:pt x="4179" y="11180"/>
                  </a:lnTo>
                  <a:lnTo>
                    <a:pt x="4938" y="14448"/>
                  </a:lnTo>
                  <a:lnTo>
                    <a:pt x="5695" y="17717"/>
                  </a:lnTo>
                  <a:lnTo>
                    <a:pt x="5556" y="18126"/>
                  </a:lnTo>
                  <a:cubicBezTo>
                    <a:pt x="5479" y="18352"/>
                    <a:pt x="5389" y="18534"/>
                    <a:pt x="5358" y="18529"/>
                  </a:cubicBezTo>
                  <a:cubicBezTo>
                    <a:pt x="5279" y="18519"/>
                    <a:pt x="1685" y="16774"/>
                    <a:pt x="1608" y="16709"/>
                  </a:cubicBezTo>
                  <a:cubicBezTo>
                    <a:pt x="1574" y="16681"/>
                    <a:pt x="1530" y="16518"/>
                    <a:pt x="1509" y="16348"/>
                  </a:cubicBezTo>
                  <a:cubicBezTo>
                    <a:pt x="1488" y="16179"/>
                    <a:pt x="1432" y="15916"/>
                    <a:pt x="1385" y="15764"/>
                  </a:cubicBezTo>
                  <a:lnTo>
                    <a:pt x="1299" y="15487"/>
                  </a:lnTo>
                  <a:lnTo>
                    <a:pt x="2373" y="13142"/>
                  </a:lnTo>
                  <a:lnTo>
                    <a:pt x="3446" y="10795"/>
                  </a:lnTo>
                  <a:close/>
                  <a:moveTo>
                    <a:pt x="10446" y="11920"/>
                  </a:moveTo>
                  <a:lnTo>
                    <a:pt x="10858" y="12243"/>
                  </a:lnTo>
                  <a:cubicBezTo>
                    <a:pt x="10920" y="12292"/>
                    <a:pt x="11265" y="12561"/>
                    <a:pt x="11416" y="12679"/>
                  </a:cubicBezTo>
                  <a:cubicBezTo>
                    <a:pt x="13018" y="13894"/>
                    <a:pt x="16029" y="16241"/>
                    <a:pt x="16686" y="16798"/>
                  </a:cubicBezTo>
                  <a:cubicBezTo>
                    <a:pt x="16689" y="16800"/>
                    <a:pt x="16811" y="16894"/>
                    <a:pt x="16813" y="16895"/>
                  </a:cubicBezTo>
                  <a:cubicBezTo>
                    <a:pt x="16823" y="16905"/>
                    <a:pt x="16831" y="16919"/>
                    <a:pt x="16839" y="16931"/>
                  </a:cubicBezTo>
                  <a:cubicBezTo>
                    <a:pt x="16842" y="16934"/>
                    <a:pt x="16870" y="16956"/>
                    <a:pt x="16870" y="16957"/>
                  </a:cubicBezTo>
                  <a:cubicBezTo>
                    <a:pt x="16882" y="16984"/>
                    <a:pt x="16883" y="17011"/>
                    <a:pt x="16872" y="17039"/>
                  </a:cubicBezTo>
                  <a:cubicBezTo>
                    <a:pt x="16872" y="17061"/>
                    <a:pt x="16868" y="17082"/>
                    <a:pt x="16857" y="17097"/>
                  </a:cubicBezTo>
                  <a:cubicBezTo>
                    <a:pt x="16854" y="17101"/>
                    <a:pt x="16707" y="17188"/>
                    <a:pt x="16650" y="17223"/>
                  </a:cubicBezTo>
                  <a:cubicBezTo>
                    <a:pt x="16433" y="17362"/>
                    <a:pt x="15885" y="17688"/>
                    <a:pt x="15160" y="18104"/>
                  </a:cubicBezTo>
                  <a:cubicBezTo>
                    <a:pt x="14623" y="18413"/>
                    <a:pt x="14215" y="18645"/>
                    <a:pt x="13923" y="18808"/>
                  </a:cubicBezTo>
                  <a:cubicBezTo>
                    <a:pt x="13728" y="18921"/>
                    <a:pt x="13547" y="19023"/>
                    <a:pt x="13542" y="19023"/>
                  </a:cubicBezTo>
                  <a:cubicBezTo>
                    <a:pt x="13536" y="19023"/>
                    <a:pt x="13512" y="18960"/>
                    <a:pt x="13486" y="18882"/>
                  </a:cubicBezTo>
                  <a:cubicBezTo>
                    <a:pt x="13467" y="18837"/>
                    <a:pt x="13448" y="18791"/>
                    <a:pt x="13428" y="18733"/>
                  </a:cubicBezTo>
                  <a:cubicBezTo>
                    <a:pt x="13244" y="18205"/>
                    <a:pt x="12904" y="17975"/>
                    <a:pt x="12602" y="18175"/>
                  </a:cubicBezTo>
                  <a:cubicBezTo>
                    <a:pt x="12568" y="18198"/>
                    <a:pt x="12538" y="18212"/>
                    <a:pt x="12509" y="18226"/>
                  </a:cubicBezTo>
                  <a:lnTo>
                    <a:pt x="12413" y="18310"/>
                  </a:lnTo>
                  <a:lnTo>
                    <a:pt x="12359" y="18160"/>
                  </a:lnTo>
                  <a:cubicBezTo>
                    <a:pt x="12358" y="18156"/>
                    <a:pt x="12344" y="18114"/>
                    <a:pt x="12342" y="18109"/>
                  </a:cubicBezTo>
                  <a:cubicBezTo>
                    <a:pt x="12179" y="17664"/>
                    <a:pt x="11551" y="15761"/>
                    <a:pt x="11036" y="14174"/>
                  </a:cubicBezTo>
                  <a:cubicBezTo>
                    <a:pt x="10800" y="13460"/>
                    <a:pt x="10601" y="12859"/>
                    <a:pt x="10434" y="12356"/>
                  </a:cubicBezTo>
                  <a:lnTo>
                    <a:pt x="10369" y="12159"/>
                  </a:lnTo>
                  <a:lnTo>
                    <a:pt x="10390" y="12097"/>
                  </a:lnTo>
                  <a:cubicBezTo>
                    <a:pt x="10394" y="12038"/>
                    <a:pt x="10411" y="11981"/>
                    <a:pt x="10433" y="11962"/>
                  </a:cubicBezTo>
                  <a:lnTo>
                    <a:pt x="10446" y="11920"/>
                  </a:lnTo>
                  <a:close/>
                  <a:moveTo>
                    <a:pt x="744" y="15494"/>
                  </a:moveTo>
                  <a:cubicBezTo>
                    <a:pt x="818" y="15492"/>
                    <a:pt x="896" y="15529"/>
                    <a:pt x="978" y="15609"/>
                  </a:cubicBezTo>
                  <a:cubicBezTo>
                    <a:pt x="1084" y="15711"/>
                    <a:pt x="1165" y="15855"/>
                    <a:pt x="1223" y="16038"/>
                  </a:cubicBezTo>
                  <a:cubicBezTo>
                    <a:pt x="1305" y="16285"/>
                    <a:pt x="1336" y="16588"/>
                    <a:pt x="1319" y="16882"/>
                  </a:cubicBezTo>
                  <a:cubicBezTo>
                    <a:pt x="1307" y="17231"/>
                    <a:pt x="1226" y="17518"/>
                    <a:pt x="1069" y="17772"/>
                  </a:cubicBezTo>
                  <a:cubicBezTo>
                    <a:pt x="974" y="17925"/>
                    <a:pt x="818" y="17989"/>
                    <a:pt x="684" y="17956"/>
                  </a:cubicBezTo>
                  <a:cubicBezTo>
                    <a:pt x="661" y="17950"/>
                    <a:pt x="637" y="17942"/>
                    <a:pt x="616" y="17929"/>
                  </a:cubicBezTo>
                  <a:cubicBezTo>
                    <a:pt x="579" y="17909"/>
                    <a:pt x="546" y="17881"/>
                    <a:pt x="519" y="17843"/>
                  </a:cubicBezTo>
                  <a:cubicBezTo>
                    <a:pt x="442" y="17736"/>
                    <a:pt x="380" y="17616"/>
                    <a:pt x="330" y="17487"/>
                  </a:cubicBezTo>
                  <a:cubicBezTo>
                    <a:pt x="330" y="17486"/>
                    <a:pt x="329" y="17485"/>
                    <a:pt x="328" y="17484"/>
                  </a:cubicBezTo>
                  <a:cubicBezTo>
                    <a:pt x="265" y="17327"/>
                    <a:pt x="239" y="17222"/>
                    <a:pt x="225" y="17081"/>
                  </a:cubicBezTo>
                  <a:cubicBezTo>
                    <a:pt x="180" y="16790"/>
                    <a:pt x="194" y="16484"/>
                    <a:pt x="270" y="16196"/>
                  </a:cubicBezTo>
                  <a:cubicBezTo>
                    <a:pt x="302" y="16050"/>
                    <a:pt x="350" y="15924"/>
                    <a:pt x="413" y="15815"/>
                  </a:cubicBezTo>
                  <a:cubicBezTo>
                    <a:pt x="520" y="15604"/>
                    <a:pt x="628" y="15497"/>
                    <a:pt x="744" y="15494"/>
                  </a:cubicBezTo>
                  <a:close/>
                  <a:moveTo>
                    <a:pt x="17662" y="15872"/>
                  </a:moveTo>
                  <a:cubicBezTo>
                    <a:pt x="17772" y="15884"/>
                    <a:pt x="17885" y="15959"/>
                    <a:pt x="17973" y="16096"/>
                  </a:cubicBezTo>
                  <a:cubicBezTo>
                    <a:pt x="18122" y="16329"/>
                    <a:pt x="18240" y="16889"/>
                    <a:pt x="18211" y="17227"/>
                  </a:cubicBezTo>
                  <a:cubicBezTo>
                    <a:pt x="18180" y="17587"/>
                    <a:pt x="18064" y="17965"/>
                    <a:pt x="17929" y="18144"/>
                  </a:cubicBezTo>
                  <a:cubicBezTo>
                    <a:pt x="17807" y="18307"/>
                    <a:pt x="17552" y="18348"/>
                    <a:pt x="17415" y="18226"/>
                  </a:cubicBezTo>
                  <a:cubicBezTo>
                    <a:pt x="17313" y="18136"/>
                    <a:pt x="17117" y="17631"/>
                    <a:pt x="17089" y="17389"/>
                  </a:cubicBezTo>
                  <a:cubicBezTo>
                    <a:pt x="17032" y="16894"/>
                    <a:pt x="17139" y="16373"/>
                    <a:pt x="17366" y="16032"/>
                  </a:cubicBezTo>
                  <a:cubicBezTo>
                    <a:pt x="17445" y="15913"/>
                    <a:pt x="17552" y="15861"/>
                    <a:pt x="17662" y="15872"/>
                  </a:cubicBezTo>
                  <a:close/>
                  <a:moveTo>
                    <a:pt x="6181" y="17861"/>
                  </a:moveTo>
                  <a:cubicBezTo>
                    <a:pt x="6325" y="17861"/>
                    <a:pt x="6468" y="18006"/>
                    <a:pt x="6589" y="18297"/>
                  </a:cubicBezTo>
                  <a:cubicBezTo>
                    <a:pt x="6660" y="18470"/>
                    <a:pt x="6727" y="18732"/>
                    <a:pt x="6740" y="18890"/>
                  </a:cubicBezTo>
                  <a:cubicBezTo>
                    <a:pt x="6774" y="19286"/>
                    <a:pt x="6674" y="19823"/>
                    <a:pt x="6518" y="20084"/>
                  </a:cubicBezTo>
                  <a:cubicBezTo>
                    <a:pt x="6361" y="20345"/>
                    <a:pt x="6102" y="20411"/>
                    <a:pt x="5947" y="20228"/>
                  </a:cubicBezTo>
                  <a:cubicBezTo>
                    <a:pt x="5781" y="20031"/>
                    <a:pt x="5721" y="19882"/>
                    <a:pt x="5657" y="19513"/>
                  </a:cubicBezTo>
                  <a:cubicBezTo>
                    <a:pt x="5577" y="19056"/>
                    <a:pt x="5612" y="18687"/>
                    <a:pt x="5773" y="18297"/>
                  </a:cubicBezTo>
                  <a:cubicBezTo>
                    <a:pt x="5894" y="18006"/>
                    <a:pt x="6037" y="17861"/>
                    <a:pt x="6181" y="17861"/>
                  </a:cubicBezTo>
                  <a:close/>
                  <a:moveTo>
                    <a:pt x="12797" y="18536"/>
                  </a:moveTo>
                  <a:cubicBezTo>
                    <a:pt x="12879" y="18525"/>
                    <a:pt x="12964" y="18560"/>
                    <a:pt x="13045" y="18651"/>
                  </a:cubicBezTo>
                  <a:cubicBezTo>
                    <a:pt x="13069" y="18679"/>
                    <a:pt x="13102" y="18732"/>
                    <a:pt x="13136" y="18793"/>
                  </a:cubicBezTo>
                  <a:cubicBezTo>
                    <a:pt x="13175" y="18859"/>
                    <a:pt x="13212" y="18936"/>
                    <a:pt x="13246" y="19021"/>
                  </a:cubicBezTo>
                  <a:cubicBezTo>
                    <a:pt x="13250" y="19030"/>
                    <a:pt x="13255" y="19039"/>
                    <a:pt x="13258" y="19048"/>
                  </a:cubicBezTo>
                  <a:cubicBezTo>
                    <a:pt x="13268" y="19071"/>
                    <a:pt x="13274" y="19090"/>
                    <a:pt x="13282" y="19112"/>
                  </a:cubicBezTo>
                  <a:cubicBezTo>
                    <a:pt x="13283" y="19115"/>
                    <a:pt x="13285" y="19117"/>
                    <a:pt x="13286" y="19121"/>
                  </a:cubicBezTo>
                  <a:cubicBezTo>
                    <a:pt x="13286" y="19122"/>
                    <a:pt x="13286" y="19124"/>
                    <a:pt x="13287" y="19125"/>
                  </a:cubicBezTo>
                  <a:cubicBezTo>
                    <a:pt x="13346" y="19288"/>
                    <a:pt x="13366" y="19410"/>
                    <a:pt x="13370" y="19637"/>
                  </a:cubicBezTo>
                  <a:cubicBezTo>
                    <a:pt x="13377" y="19826"/>
                    <a:pt x="13372" y="20032"/>
                    <a:pt x="13348" y="20186"/>
                  </a:cubicBezTo>
                  <a:cubicBezTo>
                    <a:pt x="13339" y="20247"/>
                    <a:pt x="13324" y="20310"/>
                    <a:pt x="13307" y="20372"/>
                  </a:cubicBezTo>
                  <a:cubicBezTo>
                    <a:pt x="13307" y="20373"/>
                    <a:pt x="13306" y="20375"/>
                    <a:pt x="13306" y="20376"/>
                  </a:cubicBezTo>
                  <a:cubicBezTo>
                    <a:pt x="13302" y="20391"/>
                    <a:pt x="13298" y="20404"/>
                    <a:pt x="13294" y="20418"/>
                  </a:cubicBezTo>
                  <a:cubicBezTo>
                    <a:pt x="13293" y="20420"/>
                    <a:pt x="13293" y="20422"/>
                    <a:pt x="13293" y="20423"/>
                  </a:cubicBezTo>
                  <a:cubicBezTo>
                    <a:pt x="13250" y="20582"/>
                    <a:pt x="13190" y="20715"/>
                    <a:pt x="13112" y="20819"/>
                  </a:cubicBezTo>
                  <a:cubicBezTo>
                    <a:pt x="13109" y="20822"/>
                    <a:pt x="13106" y="20823"/>
                    <a:pt x="13104" y="20826"/>
                  </a:cubicBezTo>
                  <a:cubicBezTo>
                    <a:pt x="13070" y="20874"/>
                    <a:pt x="13035" y="20913"/>
                    <a:pt x="13001" y="20936"/>
                  </a:cubicBezTo>
                  <a:cubicBezTo>
                    <a:pt x="12892" y="21013"/>
                    <a:pt x="12761" y="21023"/>
                    <a:pt x="12666" y="20963"/>
                  </a:cubicBezTo>
                  <a:cubicBezTo>
                    <a:pt x="12532" y="20878"/>
                    <a:pt x="12392" y="20594"/>
                    <a:pt x="12319" y="20290"/>
                  </a:cubicBezTo>
                  <a:cubicBezTo>
                    <a:pt x="12316" y="20280"/>
                    <a:pt x="12312" y="20268"/>
                    <a:pt x="12310" y="20259"/>
                  </a:cubicBezTo>
                  <a:cubicBezTo>
                    <a:pt x="12307" y="20247"/>
                    <a:pt x="12305" y="20237"/>
                    <a:pt x="12302" y="20226"/>
                  </a:cubicBezTo>
                  <a:cubicBezTo>
                    <a:pt x="12302" y="20225"/>
                    <a:pt x="12303" y="20224"/>
                    <a:pt x="12302" y="20223"/>
                  </a:cubicBezTo>
                  <a:cubicBezTo>
                    <a:pt x="12139" y="19463"/>
                    <a:pt x="12447" y="18585"/>
                    <a:pt x="12797" y="18536"/>
                  </a:cubicBezTo>
                  <a:close/>
                </a:path>
              </a:pathLst>
            </a:custGeom>
            <a:ln w="25400" cap="flat">
              <a:solidFill>
                <a:srgbClr val="000000">
                  <a:alpha val="39212"/>
                </a:srgbClr>
              </a:solidFill>
              <a:prstDash val="solid"/>
              <a:miter lim="400000"/>
            </a:ln>
            <a:effectLst/>
          </p:spPr>
        </p:pic>
      </p:grpSp>
      <p:sp>
        <p:nvSpPr>
          <p:cNvPr id="259" name="1st-generation prototype…"/>
          <p:cNvSpPr txBox="1"/>
          <p:nvPr/>
        </p:nvSpPr>
        <p:spPr>
          <a:xfrm>
            <a:off x="14848064" y="10547990"/>
            <a:ext cx="9326563" cy="1600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/>
          <a:p>
            <a:pPr>
              <a:defRPr sz="4800"/>
            </a:pPr>
            <a:r>
              <a:t>1st-generation prototype</a:t>
            </a:r>
          </a:p>
          <a:p>
            <a:pPr>
              <a:defRPr sz="4800"/>
            </a:pPr>
            <a:r>
              <a:t>9 junctions/16 self-adjusting resistors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lassifying Iris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Classifying Irises</a:t>
            </a:r>
          </a:p>
        </p:txBody>
      </p:sp>
      <p:sp>
        <p:nvSpPr>
          <p:cNvPr id="262" name="4 source junctions for measurements of 4 quantities…"/>
          <p:cNvSpPr txBox="1">
            <a:spLocks noGrp="1"/>
          </p:cNvSpPr>
          <p:nvPr>
            <p:ph type="body" idx="1"/>
          </p:nvPr>
        </p:nvSpPr>
        <p:spPr>
          <a:xfrm>
            <a:off x="186610" y="1749774"/>
            <a:ext cx="23887075" cy="11966576"/>
          </a:xfrm>
          <a:prstGeom prst="rect">
            <a:avLst/>
          </a:prstGeom>
        </p:spPr>
        <p:txBody>
          <a:bodyPr/>
          <a:lstStyle/>
          <a:p>
            <a:r>
              <a:t>4 source junctions for measurements of 4 quantities</a:t>
            </a:r>
          </a:p>
          <a:p>
            <a:r>
              <a:t>3 target junctions for 3 types of irises</a:t>
            </a:r>
          </a:p>
          <a:p>
            <a:r>
              <a:t>Classification accuracy = 97%! It really works!</a:t>
            </a:r>
          </a:p>
        </p:txBody>
      </p:sp>
      <p:grpSp>
        <p:nvGrpSpPr>
          <p:cNvPr id="266" name="Group"/>
          <p:cNvGrpSpPr/>
          <p:nvPr/>
        </p:nvGrpSpPr>
        <p:grpSpPr>
          <a:xfrm>
            <a:off x="3192408" y="-5297405"/>
            <a:ext cx="16929456" cy="18142928"/>
            <a:chOff x="0" y="0"/>
            <a:chExt cx="16929455" cy="18142926"/>
          </a:xfrm>
        </p:grpSpPr>
        <p:pic>
          <p:nvPicPr>
            <p:cNvPr id="263" name="Image" descr="Image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8255" y="10179546"/>
              <a:ext cx="16821201" cy="7963381"/>
            </a:xfrm>
            <a:prstGeom prst="rect">
              <a:avLst/>
            </a:prstGeom>
            <a:ln w="25400" cap="flat">
              <a:noFill/>
              <a:miter lim="400000"/>
            </a:ln>
            <a:effectLst/>
          </p:spPr>
        </p:pic>
        <p:sp>
          <p:nvSpPr>
            <p:cNvPr id="264" name="Rectangle"/>
            <p:cNvSpPr/>
            <p:nvPr/>
          </p:nvSpPr>
          <p:spPr>
            <a:xfrm>
              <a:off x="0" y="10123885"/>
              <a:ext cx="1105796" cy="1524159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65" name="Rectangle"/>
            <p:cNvSpPr/>
            <p:nvPr/>
          </p:nvSpPr>
          <p:spPr>
            <a:xfrm>
              <a:off x="2443741" y="0"/>
              <a:ext cx="1105797" cy="1524159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267" name="Dillavou, Stern, Liu, Durian PRApplied (2022)"/>
          <p:cNvSpPr txBox="1"/>
          <p:nvPr/>
        </p:nvSpPr>
        <p:spPr>
          <a:xfrm>
            <a:off x="14734550" y="12695656"/>
            <a:ext cx="9446761" cy="787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 anchor="ctr">
            <a:spAutoFit/>
          </a:bodyPr>
          <a:lstStyle>
            <a:lvl1pPr algn="l">
              <a:defRPr sz="4000">
                <a:solidFill>
                  <a:srgbClr val="0433FF"/>
                </a:solidFill>
              </a:defRPr>
            </a:lvl1pPr>
          </a:lstStyle>
          <a:p>
            <a:r>
              <a:t>Dillavou, Stern, Liu, Durian PRApplied (2022)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eaching an Old Network New Trick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Teaching an Old Network New Tricks</a:t>
            </a:r>
          </a:p>
        </p:txBody>
      </p:sp>
      <p:pic>
        <p:nvPicPr>
          <p:cNvPr id="27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458" y="1869655"/>
            <a:ext cx="17634184" cy="10724992"/>
          </a:xfrm>
          <a:prstGeom prst="rect">
            <a:avLst/>
          </a:prstGeom>
          <a:ln w="25400">
            <a:miter lim="400000"/>
          </a:ln>
        </p:spPr>
      </p:pic>
      <p:sp>
        <p:nvSpPr>
          <p:cNvPr id="271" name="Dillavou, Stern, Liu, Durian PRApplied (2022)"/>
          <p:cNvSpPr txBox="1"/>
          <p:nvPr/>
        </p:nvSpPr>
        <p:spPr>
          <a:xfrm>
            <a:off x="14734550" y="12695656"/>
            <a:ext cx="9446761" cy="787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 anchor="ctr">
            <a:spAutoFit/>
          </a:bodyPr>
          <a:lstStyle>
            <a:lvl1pPr algn="l">
              <a:defRPr sz="4000">
                <a:solidFill>
                  <a:srgbClr val="0433FF"/>
                </a:solidFill>
              </a:defRPr>
            </a:lvl1pPr>
          </a:lstStyle>
          <a:p>
            <a:r>
              <a:t>Dillavou, Stern, Liu, Durian PRApplied (2022)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his Is Great! BUT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This Is Great! BUT…</a:t>
            </a:r>
          </a:p>
        </p:txBody>
      </p:sp>
      <p:sp>
        <p:nvSpPr>
          <p:cNvPr id="274" name="Because the network is made of resistors, it is linear and it can only learn limited range of task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Because the network is made of resistors, it is linear and it can only learn limited range of tasks</a:t>
            </a:r>
          </a:p>
          <a:p>
            <a:r>
              <a:t>Nonlinearity is essential for wider range of learning tasks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Insight into How System Lear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Insight into How System Learns</a:t>
            </a:r>
          </a:p>
        </p:txBody>
      </p:sp>
      <p:sp>
        <p:nvSpPr>
          <p:cNvPr id="277" name="Learning and physical landscapes are coupled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Learning and physical landscapes are coupled </a:t>
            </a:r>
          </a:p>
          <a:p>
            <a:pPr lvl="1"/>
            <a:r>
              <a:t>Learning cost function depends on physical DOF as well as learning DOF</a:t>
            </a:r>
          </a:p>
          <a:p>
            <a:pPr lvl="1"/>
            <a:r>
              <a:t>Physical cost function depends on learning DOF as well as physical DOF</a:t>
            </a:r>
          </a:p>
          <a:p>
            <a:r>
              <a:t>Physical landscape evolves during learning to encode what system has learned</a:t>
            </a:r>
          </a:p>
          <a:p>
            <a:r>
              <a:t>Learning Hessian tells us curvatures in learning phase space</a:t>
            </a:r>
          </a:p>
          <a:p>
            <a:endParaRPr/>
          </a:p>
          <a:p>
            <a:endParaRPr/>
          </a:p>
          <a:p>
            <a:r>
              <a:t>Eigenvalues of H</a:t>
            </a:r>
            <a:r>
              <a:rPr baseline="-5999"/>
              <a:t>L</a:t>
            </a:r>
            <a:r>
              <a:t> are curvatures, eigenvectors are corresponding directions in learning phase space </a:t>
            </a:r>
          </a:p>
          <a:p>
            <a:r>
              <a:t>Physical Hessian tells us curvatures in physical phase space</a:t>
            </a:r>
          </a:p>
        </p:txBody>
      </p:sp>
      <p:pic>
        <p:nvPicPr>
          <p:cNvPr id="27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954" y="6434127"/>
            <a:ext cx="5145537" cy="1564029"/>
          </a:xfrm>
          <a:prstGeom prst="rect">
            <a:avLst/>
          </a:prstGeom>
          <a:ln w="25400">
            <a:miter lim="400000"/>
          </a:ln>
        </p:spPr>
      </p:pic>
      <p:pic>
        <p:nvPicPr>
          <p:cNvPr id="27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176" y="11344771"/>
            <a:ext cx="5701094" cy="1599596"/>
          </a:xfrm>
          <a:prstGeom prst="rect">
            <a:avLst/>
          </a:prstGeom>
          <a:ln w="254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Evolution of Eigenvalues with Learning of Linear Regres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Evolution of Eigenvalues with Learning of Linear Regression</a:t>
            </a:r>
          </a:p>
        </p:txBody>
      </p:sp>
      <p:grpSp>
        <p:nvGrpSpPr>
          <p:cNvPr id="284" name="Group"/>
          <p:cNvGrpSpPr/>
          <p:nvPr/>
        </p:nvGrpSpPr>
        <p:grpSpPr>
          <a:xfrm>
            <a:off x="3803017" y="1841762"/>
            <a:ext cx="16071231" cy="11568241"/>
            <a:chOff x="0" y="0"/>
            <a:chExt cx="16071229" cy="11568240"/>
          </a:xfrm>
        </p:grpSpPr>
        <p:pic>
          <p:nvPicPr>
            <p:cNvPr id="282" name="Learning_FluxPlot_CL_EtaSeries_Smaller_RegressionyN300_0Input3Target2_Eqn_[0.15, 0.3, 0.2, 0.1].pkl.png" descr="Learning_FluxPlot_CL_EtaSeries_Smaller_RegressionyN300_0Input3Target2_Eqn_[0.15, 0.3, 0.2, 0.1].pkl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6071033" cy="5426925"/>
            </a:xfrm>
            <a:prstGeom prst="rect">
              <a:avLst/>
            </a:prstGeom>
            <a:ln w="25400" cap="flat">
              <a:noFill/>
              <a:miter lim="400000"/>
            </a:ln>
            <a:effectLst/>
          </p:spPr>
        </p:pic>
        <p:pic>
          <p:nvPicPr>
            <p:cNvPr id="283" name="FluxPlot_CL_EtaSeries_Smaller_RegressionyN300_0Input3Target2_Eqn_[0.15, 0.3, 0.2, 0.1].pkl.png" descr="FluxPlot_CL_EtaSeries_Smaller_RegressionyN300_0Input3Target2_Eqn_[0.15, 0.3, 0.2, 0.1].pkl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5452681"/>
              <a:ext cx="16071230" cy="6115560"/>
            </a:xfrm>
            <a:prstGeom prst="rect">
              <a:avLst/>
            </a:prstGeom>
            <a:ln w="25400" cap="flat">
              <a:noFill/>
              <a:miter lim="400000"/>
            </a:ln>
            <a:effectLst/>
          </p:spPr>
        </p:pic>
      </p:grpSp>
      <p:sp>
        <p:nvSpPr>
          <p:cNvPr id="285" name="Learning Hessian…"/>
          <p:cNvSpPr txBox="1"/>
          <p:nvPr/>
        </p:nvSpPr>
        <p:spPr>
          <a:xfrm>
            <a:off x="-40307" y="3221956"/>
            <a:ext cx="4126459" cy="2641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 anchor="ctr">
            <a:spAutoFit/>
          </a:bodyPr>
          <a:lstStyle/>
          <a:p>
            <a:r>
              <a:t>Learning Hessian</a:t>
            </a:r>
          </a:p>
          <a:p>
            <a:r>
              <a:t>H</a:t>
            </a:r>
            <a:r>
              <a:rPr baseline="-5999"/>
              <a:t>L</a:t>
            </a:r>
          </a:p>
        </p:txBody>
      </p:sp>
      <p:sp>
        <p:nvSpPr>
          <p:cNvPr id="286" name="Physical Hessian…"/>
          <p:cNvSpPr txBox="1"/>
          <p:nvPr/>
        </p:nvSpPr>
        <p:spPr>
          <a:xfrm>
            <a:off x="-40307" y="9018927"/>
            <a:ext cx="4126459" cy="2641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 anchor="ctr">
            <a:spAutoFit/>
          </a:bodyPr>
          <a:lstStyle/>
          <a:p>
            <a:r>
              <a:t>Physical Hessian</a:t>
            </a:r>
          </a:p>
          <a:p>
            <a:r>
              <a:t>H</a:t>
            </a:r>
            <a:r>
              <a:rPr baseline="-5999"/>
              <a:t>P</a:t>
            </a:r>
          </a:p>
        </p:txBody>
      </p:sp>
      <p:sp>
        <p:nvSpPr>
          <p:cNvPr id="287" name="Highest eigenvalues increase"/>
          <p:cNvSpPr txBox="1"/>
          <p:nvPr/>
        </p:nvSpPr>
        <p:spPr>
          <a:xfrm>
            <a:off x="19773487" y="1794409"/>
            <a:ext cx="4648263" cy="2641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 anchor="ctr">
            <a:spAutoFit/>
          </a:bodyPr>
          <a:lstStyle/>
          <a:p>
            <a:r>
              <a:t>Highest eigenvalues increase</a:t>
            </a:r>
          </a:p>
        </p:txBody>
      </p:sp>
      <p:sp>
        <p:nvSpPr>
          <p:cNvPr id="288" name="Lowest…"/>
          <p:cNvSpPr txBox="1"/>
          <p:nvPr/>
        </p:nvSpPr>
        <p:spPr>
          <a:xfrm>
            <a:off x="19773487" y="7348946"/>
            <a:ext cx="4648263" cy="2641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 anchor="ctr">
            <a:spAutoFit/>
          </a:bodyPr>
          <a:lstStyle/>
          <a:p>
            <a:r>
              <a:t>Lowest</a:t>
            </a:r>
          </a:p>
          <a:p>
            <a:r>
              <a:t>eigenvalues decrease</a:t>
            </a:r>
          </a:p>
        </p:txBody>
      </p:sp>
      <p:pic>
        <p:nvPicPr>
          <p:cNvPr id="28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69038" y="9906689"/>
            <a:ext cx="3457161" cy="866076"/>
          </a:xfrm>
          <a:prstGeom prst="rect">
            <a:avLst/>
          </a:prstGeom>
          <a:ln w="25400">
            <a:miter lim="400000"/>
          </a:ln>
        </p:spPr>
      </p:pic>
      <p:sp>
        <p:nvSpPr>
          <p:cNvPr id="290" name="Stern, Liu, Balasubramanian, arXiv (2023)"/>
          <p:cNvSpPr txBox="1"/>
          <p:nvPr/>
        </p:nvSpPr>
        <p:spPr>
          <a:xfrm>
            <a:off x="19945049" y="11369619"/>
            <a:ext cx="4305140" cy="1955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 anchor="ctr">
            <a:spAutoFit/>
          </a:bodyPr>
          <a:lstStyle>
            <a:lvl1pPr>
              <a:defRPr sz="4000">
                <a:solidFill>
                  <a:srgbClr val="0433FF"/>
                </a:solidFill>
              </a:defRPr>
            </a:lvl1pPr>
          </a:lstStyle>
          <a:p>
            <a:r>
              <a:t>Stern, Liu, Balasubramanian, arXiv (2023)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Designing Directed Flow in Vasculatu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From Biological System to Physics Model</a:t>
            </a:r>
          </a:p>
        </p:txBody>
      </p:sp>
      <p:sp>
        <p:nvSpPr>
          <p:cNvPr id="38" name="Brain is 2% of body mass but uses 25% of O2…"/>
          <p:cNvSpPr txBox="1">
            <a:spLocks noGrp="1"/>
          </p:cNvSpPr>
          <p:nvPr>
            <p:ph type="body" sz="half" idx="1"/>
          </p:nvPr>
        </p:nvSpPr>
        <p:spPr>
          <a:xfrm>
            <a:off x="15741812" y="1642594"/>
            <a:ext cx="8464788" cy="11966576"/>
          </a:xfrm>
          <a:prstGeom prst="rect">
            <a:avLst/>
          </a:prstGeom>
        </p:spPr>
        <p:txBody>
          <a:bodyPr/>
          <a:lstStyle/>
          <a:p>
            <a:pPr marL="726439" marR="81278" indent="-685799">
              <a:spcBef>
                <a:spcPts val="1200"/>
              </a:spcBef>
              <a:defRPr sz="4900"/>
            </a:pPr>
            <a:r>
              <a:t>Network of </a:t>
            </a:r>
            <a:r>
              <a:rPr>
                <a:solidFill>
                  <a:srgbClr val="0433FF"/>
                </a:solidFill>
              </a:rPr>
              <a:t>pipes </a:t>
            </a:r>
            <a:r>
              <a:t>or</a:t>
            </a:r>
            <a:r>
              <a:rPr>
                <a:solidFill>
                  <a:srgbClr val="0433FF"/>
                </a:solidFill>
              </a:rPr>
              <a:t> edges</a:t>
            </a:r>
            <a:r>
              <a:t> (blood arteries/vessels/capillaries) that connect </a:t>
            </a:r>
            <a:r>
              <a:rPr>
                <a:solidFill>
                  <a:srgbClr val="0433FF"/>
                </a:solidFill>
              </a:rPr>
              <a:t>junctions </a:t>
            </a:r>
            <a:r>
              <a:t>or</a:t>
            </a:r>
            <a:r>
              <a:rPr>
                <a:solidFill>
                  <a:srgbClr val="0433FF"/>
                </a:solidFill>
              </a:rPr>
              <a:t> nodes</a:t>
            </a:r>
          </a:p>
          <a:p>
            <a:pPr marL="726439" marR="81278" indent="-685799">
              <a:spcBef>
                <a:spcPts val="1200"/>
              </a:spcBef>
              <a:defRPr sz="4900"/>
            </a:pPr>
            <a:r>
              <a:t>Brain vasculature has ~million edges</a:t>
            </a:r>
            <a:endParaRPr>
              <a:solidFill>
                <a:srgbClr val="0433FF"/>
              </a:solidFill>
            </a:endParaRPr>
          </a:p>
          <a:p>
            <a:pPr marL="726439" marR="81278" indent="-685799">
              <a:spcBef>
                <a:spcPts val="1200"/>
              </a:spcBef>
              <a:defRPr sz="4900">
                <a:solidFill>
                  <a:srgbClr val="FF2600"/>
                </a:solidFill>
              </a:defRPr>
            </a:pPr>
            <a:r>
              <a:t>Input</a:t>
            </a:r>
          </a:p>
          <a:p>
            <a:pPr marL="726439" marR="81278" indent="-685799">
              <a:spcBef>
                <a:spcPts val="1200"/>
              </a:spcBef>
              <a:defRPr sz="4900">
                <a:solidFill>
                  <a:srgbClr val="009193"/>
                </a:solidFill>
              </a:defRPr>
            </a:pPr>
            <a:r>
              <a:t>Output</a:t>
            </a:r>
          </a:p>
          <a:p>
            <a:pPr marL="726439" marR="81278" indent="-685799">
              <a:spcBef>
                <a:spcPts val="1200"/>
              </a:spcBef>
              <a:defRPr sz="4900"/>
            </a:pPr>
            <a:r>
              <a:t>How to adjust resistance of each pipe to get desired output?</a:t>
            </a:r>
          </a:p>
        </p:txBody>
      </p:sp>
      <p:grpSp>
        <p:nvGrpSpPr>
          <p:cNvPr id="42" name="Group"/>
          <p:cNvGrpSpPr/>
          <p:nvPr/>
        </p:nvGrpSpPr>
        <p:grpSpPr>
          <a:xfrm>
            <a:off x="356811" y="4041228"/>
            <a:ext cx="14641142" cy="5633544"/>
            <a:chOff x="0" y="0"/>
            <a:chExt cx="14641141" cy="5633543"/>
          </a:xfrm>
        </p:grpSpPr>
        <p:pic>
          <p:nvPicPr>
            <p:cNvPr id="39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141466" cy="5516506"/>
            </a:xfrm>
            <a:prstGeom prst="rect">
              <a:avLst/>
            </a:prstGeom>
            <a:ln w="25400" cap="flat">
              <a:noFill/>
              <a:miter lim="400000"/>
            </a:ln>
            <a:effectLst/>
          </p:spPr>
        </p:pic>
        <p:pic>
          <p:nvPicPr>
            <p:cNvPr id="40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96310" y="310282"/>
              <a:ext cx="5344832" cy="5323262"/>
            </a:xfrm>
            <a:prstGeom prst="rect">
              <a:avLst/>
            </a:prstGeom>
            <a:ln w="25400" cap="flat">
              <a:noFill/>
              <a:miter lim="400000"/>
            </a:ln>
            <a:effectLst/>
          </p:spPr>
        </p:pic>
        <p:sp>
          <p:nvSpPr>
            <p:cNvPr id="41" name="Arrow"/>
            <p:cNvSpPr/>
            <p:nvPr/>
          </p:nvSpPr>
          <p:spPr>
            <a:xfrm>
              <a:off x="7583888" y="2336912"/>
              <a:ext cx="1270001" cy="1270001"/>
            </a:xfrm>
            <a:prstGeom prst="rightArrow">
              <a:avLst>
                <a:gd name="adj1" fmla="val 32000"/>
                <a:gd name="adj2" fmla="val 64000"/>
              </a:avLst>
            </a:prstGeom>
            <a:blipFill rotWithShape="1">
              <a:blip r:embed="rId4"/>
              <a:srcRect/>
              <a:tile tx="0" ty="0" sx="100000" sy="100000" flip="none" algn="tl"/>
            </a:blipFill>
            <a:ln w="25400" cap="flat">
              <a:noFill/>
              <a:miter lim="400000"/>
            </a:ln>
            <a:effectLst>
              <a:outerShdw blurRad="76200" dist="508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101600" tIns="101600" rIns="101600" bIns="1016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46" name="Group"/>
          <p:cNvGrpSpPr/>
          <p:nvPr/>
        </p:nvGrpSpPr>
        <p:grpSpPr>
          <a:xfrm>
            <a:off x="1447306" y="1982399"/>
            <a:ext cx="12994303" cy="1270001"/>
            <a:chOff x="0" y="0"/>
            <a:chExt cx="12994302" cy="1270000"/>
          </a:xfrm>
        </p:grpSpPr>
        <p:sp>
          <p:nvSpPr>
            <p:cNvPr id="43" name="brain vasculature"/>
            <p:cNvSpPr txBox="1"/>
            <p:nvPr/>
          </p:nvSpPr>
          <p:spPr>
            <a:xfrm>
              <a:off x="-1" y="126999"/>
              <a:ext cx="5081440" cy="10160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01600" tIns="101600" rIns="101600" bIns="101600" numCol="1" anchor="ctr">
              <a:spAutoFit/>
            </a:bodyPr>
            <a:lstStyle/>
            <a:p>
              <a:r>
                <a:t>brain vasculature</a:t>
              </a:r>
            </a:p>
          </p:txBody>
        </p:sp>
        <p:sp>
          <p:nvSpPr>
            <p:cNvPr id="44" name="flow network"/>
            <p:cNvSpPr txBox="1"/>
            <p:nvPr/>
          </p:nvSpPr>
          <p:spPr>
            <a:xfrm>
              <a:off x="8883123" y="126999"/>
              <a:ext cx="4111180" cy="10160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01600" tIns="101600" rIns="101600" bIns="101600" numCol="1" anchor="ctr">
              <a:spAutoFit/>
            </a:bodyPr>
            <a:lstStyle/>
            <a:p>
              <a:r>
                <a:t>flow network</a:t>
              </a:r>
            </a:p>
          </p:txBody>
        </p:sp>
        <p:sp>
          <p:nvSpPr>
            <p:cNvPr id="45" name="Arrow"/>
            <p:cNvSpPr/>
            <p:nvPr/>
          </p:nvSpPr>
          <p:spPr>
            <a:xfrm>
              <a:off x="6347281" y="0"/>
              <a:ext cx="1270001" cy="1270000"/>
            </a:xfrm>
            <a:prstGeom prst="rightArrow">
              <a:avLst>
                <a:gd name="adj1" fmla="val 32000"/>
                <a:gd name="adj2" fmla="val 64000"/>
              </a:avLst>
            </a:prstGeom>
            <a:blipFill rotWithShape="1">
              <a:blip r:embed="rId4"/>
              <a:srcRect/>
              <a:tile tx="0" ty="0" sx="100000" sy="100000" flip="none" algn="tl"/>
            </a:blipFill>
            <a:ln w="25400" cap="flat">
              <a:noFill/>
              <a:miter lim="400000"/>
            </a:ln>
            <a:effectLst>
              <a:outerShdw blurRad="76200" dist="508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101600" tIns="101600" rIns="101600" bIns="1016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Linear Regres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Linear Regression</a:t>
            </a:r>
          </a:p>
        </p:txBody>
      </p:sp>
      <p:sp>
        <p:nvSpPr>
          <p:cNvPr id="293" name="Low-conductance barriers direct flow to make target more sensitive to one source than the other"/>
          <p:cNvSpPr txBox="1">
            <a:spLocks noGrp="1"/>
          </p:cNvSpPr>
          <p:nvPr>
            <p:ph type="body" sz="half" idx="1"/>
          </p:nvPr>
        </p:nvSpPr>
        <p:spPr>
          <a:xfrm>
            <a:off x="43862" y="4661289"/>
            <a:ext cx="12351426" cy="9159152"/>
          </a:xfrm>
          <a:prstGeom prst="rect">
            <a:avLst/>
          </a:prstGeom>
        </p:spPr>
        <p:txBody>
          <a:bodyPr/>
          <a:lstStyle/>
          <a:p>
            <a:r>
              <a:t>Low-conductance barriers direct flow to make target more sensitive to one source than the other</a:t>
            </a:r>
          </a:p>
        </p:txBody>
      </p:sp>
      <p:pic>
        <p:nvPicPr>
          <p:cNvPr id="294" name="PhysBoundary_CL_EtaSeries_Smaller_RegressionyN300_0Input3Target2_Eqn_[0.15, 0.3, 0.2, 0.1].pkl.png" descr="PhysBoundary_CL_EtaSeries_Smaller_RegressionyN300_0Input3Target2_Eqn_[0.15, 0.3, 0.2, 0.1].pk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51049" y="2169856"/>
            <a:ext cx="12087233" cy="11257744"/>
          </a:xfrm>
          <a:prstGeom prst="rect">
            <a:avLst/>
          </a:prstGeom>
          <a:ln w="25400">
            <a:miter lim="400000"/>
          </a:ln>
        </p:spPr>
      </p:pic>
      <p:pic>
        <p:nvPicPr>
          <p:cNvPr id="29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087" y="2174614"/>
            <a:ext cx="8315997" cy="1931311"/>
          </a:xfrm>
          <a:prstGeom prst="rect">
            <a:avLst/>
          </a:prstGeom>
          <a:ln w="25400">
            <a:miter lim="400000"/>
          </a:ln>
        </p:spPr>
      </p:pic>
      <p:sp>
        <p:nvSpPr>
          <p:cNvPr id="296" name="Rectangle"/>
          <p:cNvSpPr/>
          <p:nvPr/>
        </p:nvSpPr>
        <p:spPr>
          <a:xfrm>
            <a:off x="13212867" y="2387436"/>
            <a:ext cx="8315998" cy="461054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</p:spPr>
        <p:txBody>
          <a:bodyPr lIns="101600" tIns="101600" rIns="101600" bIns="1016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97" name="T1"/>
          <p:cNvSpPr txBox="1"/>
          <p:nvPr/>
        </p:nvSpPr>
        <p:spPr>
          <a:xfrm>
            <a:off x="13587702" y="4507178"/>
            <a:ext cx="1001068" cy="1016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/>
          <a:p>
            <a:r>
              <a:t>T1</a:t>
            </a:r>
          </a:p>
        </p:txBody>
      </p:sp>
      <p:sp>
        <p:nvSpPr>
          <p:cNvPr id="298" name="T2"/>
          <p:cNvSpPr txBox="1"/>
          <p:nvPr/>
        </p:nvSpPr>
        <p:spPr>
          <a:xfrm>
            <a:off x="17694127" y="9548369"/>
            <a:ext cx="1001069" cy="1016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/>
          <a:p>
            <a:r>
              <a:t>T2</a:t>
            </a:r>
          </a:p>
        </p:txBody>
      </p:sp>
      <p:sp>
        <p:nvSpPr>
          <p:cNvPr id="299" name="S1"/>
          <p:cNvSpPr txBox="1"/>
          <p:nvPr/>
        </p:nvSpPr>
        <p:spPr>
          <a:xfrm>
            <a:off x="14941751" y="9014217"/>
            <a:ext cx="897236" cy="1016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/>
          <a:p>
            <a:r>
              <a:t>S1</a:t>
            </a:r>
          </a:p>
        </p:txBody>
      </p:sp>
      <p:sp>
        <p:nvSpPr>
          <p:cNvPr id="300" name="S2"/>
          <p:cNvSpPr txBox="1"/>
          <p:nvPr/>
        </p:nvSpPr>
        <p:spPr>
          <a:xfrm>
            <a:off x="17158478" y="3565876"/>
            <a:ext cx="897236" cy="1016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/>
          <a:p>
            <a:r>
              <a:t>S2</a:t>
            </a:r>
          </a:p>
        </p:txBody>
      </p:sp>
      <p:sp>
        <p:nvSpPr>
          <p:cNvPr id="301" name="Felipe Martins, Marcelo Guzman"/>
          <p:cNvSpPr txBox="1"/>
          <p:nvPr/>
        </p:nvSpPr>
        <p:spPr>
          <a:xfrm>
            <a:off x="522494" y="12305785"/>
            <a:ext cx="9451083" cy="1016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r>
              <a:t>Felipe Martins, Marcelo Guzman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roup"/>
          <p:cNvGrpSpPr/>
          <p:nvPr/>
        </p:nvGrpSpPr>
        <p:grpSpPr>
          <a:xfrm>
            <a:off x="190103" y="1751508"/>
            <a:ext cx="11036332" cy="11032694"/>
            <a:chOff x="0" y="0"/>
            <a:chExt cx="11036331" cy="11032693"/>
          </a:xfrm>
        </p:grpSpPr>
        <p:grpSp>
          <p:nvGrpSpPr>
            <p:cNvPr id="325" name="Group"/>
            <p:cNvGrpSpPr/>
            <p:nvPr/>
          </p:nvGrpSpPr>
          <p:grpSpPr>
            <a:xfrm>
              <a:off x="0" y="0"/>
              <a:ext cx="5394799" cy="5744021"/>
              <a:chOff x="0" y="0"/>
              <a:chExt cx="5394798" cy="5744020"/>
            </a:xfrm>
          </p:grpSpPr>
          <p:sp>
            <p:nvSpPr>
              <p:cNvPr id="303" name="Rectangle"/>
              <p:cNvSpPr/>
              <p:nvPr/>
            </p:nvSpPr>
            <p:spPr>
              <a:xfrm>
                <a:off x="0" y="0"/>
                <a:ext cx="5394799" cy="5744021"/>
              </a:xfrm>
              <a:prstGeom prst="rect">
                <a:avLst/>
              </a:prstGeom>
              <a:solidFill>
                <a:srgbClr val="000000"/>
              </a:solidFill>
              <a:ln w="635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04" name="TextBox 30"/>
              <p:cNvSpPr txBox="1"/>
              <p:nvPr/>
            </p:nvSpPr>
            <p:spPr>
              <a:xfrm>
                <a:off x="1102950" y="79715"/>
                <a:ext cx="3188899" cy="748308"/>
              </a:xfrm>
              <a:prstGeom prst="rect">
                <a:avLst/>
              </a:prstGeom>
              <a:solidFill>
                <a:srgbClr val="000000"/>
              </a:solidFill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defTabSz="2438338">
                  <a:lnSpc>
                    <a:spcPct val="90000"/>
                  </a:lnSpc>
                  <a:spcBef>
                    <a:spcPts val="4500"/>
                  </a:spcBef>
                  <a:defRPr sz="4000">
                    <a:solidFill>
                      <a:srgbClr val="FFFFFF"/>
                    </a:solidFill>
                  </a:defRPr>
                </a:lvl1pPr>
              </a:lstStyle>
              <a:p>
                <a:r>
                  <a:t>Gen 1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5" name="Equation"/>
                  <p:cNvSpPr txBox="1"/>
                  <p:nvPr/>
                </p:nvSpPr>
                <p:spPr>
                  <a:xfrm>
                    <a:off x="2723204" y="2608833"/>
                    <a:ext cx="1748796" cy="48696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 defTabSz="914400" latinLnBrk="1">
                      <a:defRPr sz="1800"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sz="42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sz="42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sz="42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sz="42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42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sz="42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sz="420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5" name="Equation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23204" y="2608833"/>
                    <a:ext cx="1748796" cy="486963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8362" b="-26250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06" name="TextBox 30"/>
              <p:cNvSpPr txBox="1"/>
              <p:nvPr/>
            </p:nvSpPr>
            <p:spPr>
              <a:xfrm>
                <a:off x="792852" y="4673138"/>
                <a:ext cx="3809095" cy="748308"/>
              </a:xfrm>
              <a:prstGeom prst="rect">
                <a:avLst/>
              </a:prstGeom>
              <a:solidFill>
                <a:srgbClr val="000000"/>
              </a:solidFill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defTabSz="2438338">
                  <a:lnSpc>
                    <a:spcPct val="90000"/>
                  </a:lnSpc>
                  <a:spcBef>
                    <a:spcPts val="4500"/>
                  </a:spcBef>
                  <a:defRPr sz="4000">
                    <a:solidFill>
                      <a:srgbClr val="FFFFFF"/>
                    </a:solidFill>
                  </a:defRPr>
                </a:lvl1pPr>
              </a:lstStyle>
              <a:p>
                <a:r>
                  <a:t>Discrete, linear</a:t>
                </a:r>
              </a:p>
            </p:txBody>
          </p:sp>
          <p:grpSp>
            <p:nvGrpSpPr>
              <p:cNvPr id="324" name="Group"/>
              <p:cNvGrpSpPr/>
              <p:nvPr/>
            </p:nvGrpSpPr>
            <p:grpSpPr>
              <a:xfrm>
                <a:off x="1119784" y="1210719"/>
                <a:ext cx="1108280" cy="3283249"/>
                <a:chOff x="0" y="0"/>
                <a:chExt cx="1108278" cy="3283247"/>
              </a:xfrm>
            </p:grpSpPr>
            <p:grpSp>
              <p:nvGrpSpPr>
                <p:cNvPr id="319" name="Group"/>
                <p:cNvGrpSpPr/>
                <p:nvPr/>
              </p:nvGrpSpPr>
              <p:grpSpPr>
                <a:xfrm>
                  <a:off x="610767" y="257263"/>
                  <a:ext cx="497512" cy="2719275"/>
                  <a:chOff x="0" y="0"/>
                  <a:chExt cx="497511" cy="2719273"/>
                </a:xfrm>
              </p:grpSpPr>
              <p:sp>
                <p:nvSpPr>
                  <p:cNvPr id="307" name="Line"/>
                  <p:cNvSpPr/>
                  <p:nvPr/>
                </p:nvSpPr>
                <p:spPr>
                  <a:xfrm flipV="1">
                    <a:off x="248755" y="1997719"/>
                    <a:ext cx="1" cy="721555"/>
                  </a:xfrm>
                  <a:prstGeom prst="line">
                    <a:avLst/>
                  </a:prstGeom>
                  <a:noFill/>
                  <a:ln w="127000" cap="flat">
                    <a:solidFill>
                      <a:srgbClr val="FFFF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2438338">
                      <a:defRPr sz="2400">
                        <a:solidFill>
                          <a:srgbClr val="FFFFFF"/>
                        </a:solidFill>
                        <a:latin typeface="Avenir Book"/>
                        <a:ea typeface="Avenir Book"/>
                        <a:cs typeface="Avenir Book"/>
                        <a:sym typeface="Avenir Book"/>
                      </a:defRPr>
                    </a:pPr>
                    <a:endParaRPr/>
                  </a:p>
                </p:txBody>
              </p:sp>
              <p:grpSp>
                <p:nvGrpSpPr>
                  <p:cNvPr id="317" name="Group"/>
                  <p:cNvGrpSpPr/>
                  <p:nvPr/>
                </p:nvGrpSpPr>
                <p:grpSpPr>
                  <a:xfrm>
                    <a:off x="0" y="689963"/>
                    <a:ext cx="497512" cy="1342829"/>
                    <a:chOff x="0" y="33170"/>
                    <a:chExt cx="497511" cy="1342827"/>
                  </a:xfrm>
                </p:grpSpPr>
                <p:sp>
                  <p:nvSpPr>
                    <p:cNvPr id="308" name="Line"/>
                    <p:cNvSpPr/>
                    <p:nvPr/>
                  </p:nvSpPr>
                  <p:spPr>
                    <a:xfrm flipV="1">
                      <a:off x="5771" y="165694"/>
                      <a:ext cx="491741" cy="160353"/>
                    </a:xfrm>
                    <a:prstGeom prst="line">
                      <a:avLst/>
                    </a:prstGeom>
                    <a:noFill/>
                    <a:ln w="88900" cap="flat">
                      <a:solidFill>
                        <a:srgbClr val="FFFFFF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  <a:defRPr sz="4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p:txBody>
                </p:sp>
                <p:sp>
                  <p:nvSpPr>
                    <p:cNvPr id="309" name="Line"/>
                    <p:cNvSpPr/>
                    <p:nvPr/>
                  </p:nvSpPr>
                  <p:spPr>
                    <a:xfrm flipH="1" flipV="1">
                      <a:off x="5771" y="322978"/>
                      <a:ext cx="491741" cy="160353"/>
                    </a:xfrm>
                    <a:prstGeom prst="line">
                      <a:avLst/>
                    </a:prstGeom>
                    <a:noFill/>
                    <a:ln w="88900" cap="flat">
                      <a:solidFill>
                        <a:srgbClr val="FFFFFF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  <a:defRPr sz="4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p:txBody>
                </p:sp>
                <p:sp>
                  <p:nvSpPr>
                    <p:cNvPr id="310" name="Line"/>
                    <p:cNvSpPr/>
                    <p:nvPr/>
                  </p:nvSpPr>
                  <p:spPr>
                    <a:xfrm flipV="1">
                      <a:off x="5771" y="480262"/>
                      <a:ext cx="491741" cy="160353"/>
                    </a:xfrm>
                    <a:prstGeom prst="line">
                      <a:avLst/>
                    </a:prstGeom>
                    <a:noFill/>
                    <a:ln w="88900" cap="flat">
                      <a:solidFill>
                        <a:srgbClr val="FFFFFF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  <a:defRPr sz="4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p:txBody>
                </p:sp>
                <p:sp>
                  <p:nvSpPr>
                    <p:cNvPr id="311" name="Line"/>
                    <p:cNvSpPr/>
                    <p:nvPr/>
                  </p:nvSpPr>
                  <p:spPr>
                    <a:xfrm flipH="1" flipV="1">
                      <a:off x="5771" y="637545"/>
                      <a:ext cx="491741" cy="160354"/>
                    </a:xfrm>
                    <a:prstGeom prst="line">
                      <a:avLst/>
                    </a:prstGeom>
                    <a:noFill/>
                    <a:ln w="88900" cap="flat">
                      <a:solidFill>
                        <a:srgbClr val="FFFFFF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  <a:defRPr sz="4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p:txBody>
                </p:sp>
                <p:sp>
                  <p:nvSpPr>
                    <p:cNvPr id="312" name="Line"/>
                    <p:cNvSpPr/>
                    <p:nvPr/>
                  </p:nvSpPr>
                  <p:spPr>
                    <a:xfrm flipV="1">
                      <a:off x="5771" y="794830"/>
                      <a:ext cx="491741" cy="160353"/>
                    </a:xfrm>
                    <a:prstGeom prst="line">
                      <a:avLst/>
                    </a:prstGeom>
                    <a:noFill/>
                    <a:ln w="88900" cap="flat">
                      <a:solidFill>
                        <a:srgbClr val="FFFFFF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  <a:defRPr sz="4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p:txBody>
                </p:sp>
                <p:sp>
                  <p:nvSpPr>
                    <p:cNvPr id="313" name="Line"/>
                    <p:cNvSpPr/>
                    <p:nvPr/>
                  </p:nvSpPr>
                  <p:spPr>
                    <a:xfrm flipH="1" flipV="1">
                      <a:off x="5771" y="952114"/>
                      <a:ext cx="491741" cy="160353"/>
                    </a:xfrm>
                    <a:prstGeom prst="line">
                      <a:avLst/>
                    </a:prstGeom>
                    <a:noFill/>
                    <a:ln w="88900" cap="flat">
                      <a:solidFill>
                        <a:srgbClr val="FFFFFF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  <a:defRPr sz="4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p:txBody>
                </p:sp>
                <p:sp>
                  <p:nvSpPr>
                    <p:cNvPr id="314" name="Line"/>
                    <p:cNvSpPr/>
                    <p:nvPr/>
                  </p:nvSpPr>
                  <p:spPr>
                    <a:xfrm flipV="1">
                      <a:off x="5771" y="1109398"/>
                      <a:ext cx="491741" cy="160353"/>
                    </a:xfrm>
                    <a:prstGeom prst="line">
                      <a:avLst/>
                    </a:prstGeom>
                    <a:noFill/>
                    <a:ln w="88900" cap="flat">
                      <a:solidFill>
                        <a:srgbClr val="FFFFFF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  <a:defRPr sz="4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p:txBody>
                </p:sp>
                <p:sp>
                  <p:nvSpPr>
                    <p:cNvPr id="315" name="Line"/>
                    <p:cNvSpPr/>
                    <p:nvPr/>
                  </p:nvSpPr>
                  <p:spPr>
                    <a:xfrm>
                      <a:off x="213668" y="33170"/>
                      <a:ext cx="283844" cy="132525"/>
                    </a:xfrm>
                    <a:prstGeom prst="line">
                      <a:avLst/>
                    </a:prstGeom>
                    <a:noFill/>
                    <a:ln w="88900" cap="flat">
                      <a:solidFill>
                        <a:srgbClr val="FFFFFF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  <a:defRPr sz="4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p:txBody>
                </p:sp>
                <p:sp>
                  <p:nvSpPr>
                    <p:cNvPr id="316" name="Line"/>
                    <p:cNvSpPr/>
                    <p:nvPr/>
                  </p:nvSpPr>
                  <p:spPr>
                    <a:xfrm>
                      <a:off x="0" y="1268460"/>
                      <a:ext cx="288213" cy="107539"/>
                    </a:xfrm>
                    <a:prstGeom prst="line">
                      <a:avLst/>
                    </a:prstGeom>
                    <a:noFill/>
                    <a:ln w="88900" cap="flat">
                      <a:solidFill>
                        <a:srgbClr val="FFFFFF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  <a:defRPr sz="4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318" name="Line"/>
                  <p:cNvSpPr/>
                  <p:nvPr/>
                </p:nvSpPr>
                <p:spPr>
                  <a:xfrm flipV="1">
                    <a:off x="251641" y="0"/>
                    <a:ext cx="1" cy="721555"/>
                  </a:xfrm>
                  <a:prstGeom prst="line">
                    <a:avLst/>
                  </a:prstGeom>
                  <a:noFill/>
                  <a:ln w="127000" cap="flat">
                    <a:solidFill>
                      <a:srgbClr val="FFFF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2438338">
                      <a:defRPr sz="2400">
                        <a:solidFill>
                          <a:srgbClr val="FFFFFF"/>
                        </a:solidFill>
                        <a:latin typeface="Avenir Book"/>
                        <a:ea typeface="Avenir Book"/>
                        <a:cs typeface="Avenir Book"/>
                        <a:sym typeface="Avenir Book"/>
                      </a:defRPr>
                    </a:pPr>
                    <a:endParaRPr/>
                  </a:p>
                </p:txBody>
              </p:sp>
            </p:grpSp>
            <p:sp>
              <p:nvSpPr>
                <p:cNvPr id="320" name="Circle"/>
                <p:cNvSpPr/>
                <p:nvPr/>
              </p:nvSpPr>
              <p:spPr>
                <a:xfrm>
                  <a:off x="643872" y="27764"/>
                  <a:ext cx="431302" cy="431303"/>
                </a:xfrm>
                <a:prstGeom prst="ellipse">
                  <a:avLst/>
                </a:prstGeom>
                <a:solidFill>
                  <a:srgbClr val="A9A9A9"/>
                </a:solidFill>
                <a:ln w="127000" cap="flat">
                  <a:solidFill>
                    <a:srgbClr val="A9A9A9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321" name="Circle"/>
                <p:cNvSpPr/>
                <p:nvPr/>
              </p:nvSpPr>
              <p:spPr>
                <a:xfrm>
                  <a:off x="643872" y="2835170"/>
                  <a:ext cx="431302" cy="431302"/>
                </a:xfrm>
                <a:prstGeom prst="ellipse">
                  <a:avLst/>
                </a:prstGeom>
                <a:solidFill>
                  <a:srgbClr val="A9A9A9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2" name="Equation"/>
                    <p:cNvSpPr txBox="1"/>
                    <p:nvPr/>
                  </p:nvSpPr>
                  <p:spPr>
                    <a:xfrm>
                      <a:off x="15311" y="0"/>
                      <a:ext cx="415842" cy="481661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algn="l" defTabSz="914400" latinLnBrk="1">
                        <a:defRPr sz="1800"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sz="42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42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sz="42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sz="4200">
                        <a:solidFill>
                          <a:srgbClr val="FFFF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22" name="Equation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311" y="0"/>
                      <a:ext cx="415842" cy="481661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r="-7246" b="-26582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3" name="Equation"/>
                    <p:cNvSpPr txBox="1"/>
                    <p:nvPr/>
                  </p:nvSpPr>
                  <p:spPr>
                    <a:xfrm>
                      <a:off x="0" y="2801587"/>
                      <a:ext cx="446139" cy="481661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algn="l" defTabSz="914400" latinLnBrk="1">
                        <a:defRPr sz="1800"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sz="42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42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sz="42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sz="4200">
                        <a:solidFill>
                          <a:srgbClr val="FFFF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23" name="Equation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0" y="2801587"/>
                      <a:ext cx="446139" cy="481661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r="-2740" b="-26582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grpSp>
          <p:nvGrpSpPr>
            <p:cNvPr id="353" name="Group"/>
            <p:cNvGrpSpPr/>
            <p:nvPr/>
          </p:nvGrpSpPr>
          <p:grpSpPr>
            <a:xfrm>
              <a:off x="5407871" y="928"/>
              <a:ext cx="5395791" cy="10844330"/>
              <a:chOff x="0" y="0"/>
              <a:chExt cx="5395789" cy="10844329"/>
            </a:xfrm>
          </p:grpSpPr>
          <p:sp>
            <p:nvSpPr>
              <p:cNvPr id="326" name="Rectangle"/>
              <p:cNvSpPr/>
              <p:nvPr/>
            </p:nvSpPr>
            <p:spPr>
              <a:xfrm>
                <a:off x="0" y="0"/>
                <a:ext cx="5395790" cy="10844330"/>
              </a:xfrm>
              <a:prstGeom prst="rect">
                <a:avLst/>
              </a:prstGeom>
              <a:solidFill>
                <a:srgbClr val="000000"/>
              </a:solidFill>
              <a:ln w="635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27" name="TextBox 30"/>
              <p:cNvSpPr txBox="1"/>
              <p:nvPr/>
            </p:nvSpPr>
            <p:spPr>
              <a:xfrm>
                <a:off x="1103445" y="79715"/>
                <a:ext cx="3188899" cy="748308"/>
              </a:xfrm>
              <a:prstGeom prst="rect">
                <a:avLst/>
              </a:prstGeom>
              <a:solidFill>
                <a:srgbClr val="000000"/>
              </a:solidFill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defTabSz="2438338">
                  <a:lnSpc>
                    <a:spcPct val="90000"/>
                  </a:lnSpc>
                  <a:spcBef>
                    <a:spcPts val="4500"/>
                  </a:spcBef>
                  <a:defRPr sz="4000">
                    <a:solidFill>
                      <a:srgbClr val="FFFFFF"/>
                    </a:solidFill>
                  </a:defRPr>
                </a:lvl1pPr>
              </a:lstStyle>
              <a:p>
                <a:r>
                  <a:t>Gen 2</a:t>
                </a:r>
              </a:p>
            </p:txBody>
          </p:sp>
          <p:grpSp>
            <p:nvGrpSpPr>
              <p:cNvPr id="345" name="Group"/>
              <p:cNvGrpSpPr/>
              <p:nvPr/>
            </p:nvGrpSpPr>
            <p:grpSpPr>
              <a:xfrm>
                <a:off x="318100" y="1210719"/>
                <a:ext cx="2091874" cy="3283249"/>
                <a:chOff x="0" y="0"/>
                <a:chExt cx="2091873" cy="3283247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8" name="Equation"/>
                    <p:cNvSpPr txBox="1"/>
                    <p:nvPr/>
                  </p:nvSpPr>
                  <p:spPr>
                    <a:xfrm>
                      <a:off x="159989" y="988642"/>
                      <a:ext cx="540061" cy="488478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algn="l" defTabSz="914400" latinLnBrk="1">
                        <a:defRPr sz="1800"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sz="42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42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sz="42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sub>
                            </m:sSub>
                          </m:oMath>
                        </m:oMathPara>
                      </a14:m>
                      <a:endParaRPr sz="4200">
                        <a:solidFill>
                          <a:srgbClr val="FFFF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28" name="Equation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9989" y="988642"/>
                      <a:ext cx="540061" cy="488478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b="-26250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pic>
              <p:nvPicPr>
                <p:cNvPr id="329" name="transistor-g9d42faef2_1280.png" descr="transistor-g9d42faef2_1280.png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5869" y="851336"/>
                  <a:ext cx="1256005" cy="1531129"/>
                </a:xfrm>
                <a:prstGeom prst="rect">
                  <a:avLst/>
                </a:prstGeom>
                <a:ln w="25400" cap="flat">
                  <a:noFill/>
                  <a:miter lim="400000"/>
                </a:ln>
                <a:effectLst/>
              </p:spPr>
            </p:pic>
            <p:grpSp>
              <p:nvGrpSpPr>
                <p:cNvPr id="334" name="Group"/>
                <p:cNvGrpSpPr/>
                <p:nvPr/>
              </p:nvGrpSpPr>
              <p:grpSpPr>
                <a:xfrm>
                  <a:off x="1615581" y="18668"/>
                  <a:ext cx="431302" cy="3253183"/>
                  <a:chOff x="0" y="0"/>
                  <a:chExt cx="431301" cy="3253181"/>
                </a:xfrm>
              </p:grpSpPr>
              <p:sp>
                <p:nvSpPr>
                  <p:cNvPr id="330" name="Line"/>
                  <p:cNvSpPr/>
                  <p:nvPr/>
                </p:nvSpPr>
                <p:spPr>
                  <a:xfrm flipV="1">
                    <a:off x="215649" y="2361592"/>
                    <a:ext cx="1" cy="665399"/>
                  </a:xfrm>
                  <a:prstGeom prst="line">
                    <a:avLst/>
                  </a:prstGeom>
                  <a:noFill/>
                  <a:ln w="76200" cap="flat">
                    <a:solidFill>
                      <a:srgbClr val="FFFF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2438338">
                      <a:defRPr sz="2400">
                        <a:solidFill>
                          <a:srgbClr val="FFFFFF"/>
                        </a:solidFill>
                        <a:latin typeface="Avenir Book"/>
                        <a:ea typeface="Avenir Book"/>
                        <a:cs typeface="Avenir Book"/>
                        <a:sym typeface="Avenir Book"/>
                      </a:defRPr>
                    </a:pPr>
                    <a:endParaRPr/>
                  </a:p>
                </p:txBody>
              </p:sp>
              <p:sp>
                <p:nvSpPr>
                  <p:cNvPr id="331" name="Line"/>
                  <p:cNvSpPr/>
                  <p:nvPr/>
                </p:nvSpPr>
                <p:spPr>
                  <a:xfrm flipV="1">
                    <a:off x="215649" y="192869"/>
                    <a:ext cx="1" cy="665399"/>
                  </a:xfrm>
                  <a:prstGeom prst="line">
                    <a:avLst/>
                  </a:prstGeom>
                  <a:noFill/>
                  <a:ln w="76200" cap="flat">
                    <a:solidFill>
                      <a:srgbClr val="FFFF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2438338">
                      <a:defRPr sz="2400">
                        <a:solidFill>
                          <a:srgbClr val="FFFFFF"/>
                        </a:solidFill>
                        <a:latin typeface="Avenir Book"/>
                        <a:ea typeface="Avenir Book"/>
                        <a:cs typeface="Avenir Book"/>
                        <a:sym typeface="Avenir Book"/>
                      </a:defRPr>
                    </a:pPr>
                    <a:endParaRPr/>
                  </a:p>
                </p:txBody>
              </p:sp>
              <p:sp>
                <p:nvSpPr>
                  <p:cNvPr id="332" name="Circle"/>
                  <p:cNvSpPr/>
                  <p:nvPr/>
                </p:nvSpPr>
                <p:spPr>
                  <a:xfrm>
                    <a:off x="0" y="0"/>
                    <a:ext cx="431302" cy="431302"/>
                  </a:xfrm>
                  <a:prstGeom prst="ellipse">
                    <a:avLst/>
                  </a:prstGeom>
                  <a:solidFill>
                    <a:srgbClr val="A9A9A9"/>
                  </a:solidFill>
                  <a:ln w="127000" cap="flat">
                    <a:solidFill>
                      <a:srgbClr val="A9A9A9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825500">
                      <a:defRPr sz="3200"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/>
                  </a:p>
                </p:txBody>
              </p:sp>
              <p:sp>
                <p:nvSpPr>
                  <p:cNvPr id="333" name="Circle"/>
                  <p:cNvSpPr/>
                  <p:nvPr/>
                </p:nvSpPr>
                <p:spPr>
                  <a:xfrm>
                    <a:off x="0" y="2821880"/>
                    <a:ext cx="431302" cy="431302"/>
                  </a:xfrm>
                  <a:prstGeom prst="ellipse">
                    <a:avLst/>
                  </a:prstGeom>
                  <a:solidFill>
                    <a:srgbClr val="A9A9A9"/>
                  </a:solidFill>
                  <a:ln w="254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825500">
                      <a:defRPr sz="3200"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/>
                  </a:p>
                </p:txBody>
              </p:sp>
            </p:grpSp>
            <p:sp>
              <p:nvSpPr>
                <p:cNvPr id="335" name="Rectangle"/>
                <p:cNvSpPr/>
                <p:nvPr/>
              </p:nvSpPr>
              <p:spPr>
                <a:xfrm>
                  <a:off x="0" y="2107592"/>
                  <a:ext cx="865837" cy="64696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336" name="Line"/>
                <p:cNvSpPr/>
                <p:nvPr/>
              </p:nvSpPr>
              <p:spPr>
                <a:xfrm flipV="1">
                  <a:off x="432918" y="2360389"/>
                  <a:ext cx="1" cy="590629"/>
                </a:xfrm>
                <a:prstGeom prst="line">
                  <a:avLst/>
                </a:prstGeom>
                <a:noFill/>
                <a:ln w="762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2438338">
                    <a:defRPr sz="2400">
                      <a:solidFill>
                        <a:srgbClr val="FFFFFF"/>
                      </a:solidFill>
                      <a:latin typeface="Avenir Book"/>
                      <a:ea typeface="Avenir Book"/>
                      <a:cs typeface="Avenir Book"/>
                      <a:sym typeface="Avenir Book"/>
                    </a:defRPr>
                  </a:pPr>
                  <a:endParaRPr/>
                </a:p>
              </p:txBody>
            </p:sp>
            <p:sp>
              <p:nvSpPr>
                <p:cNvPr id="361" name="Connection Line"/>
                <p:cNvSpPr/>
                <p:nvPr/>
              </p:nvSpPr>
              <p:spPr>
                <a:xfrm>
                  <a:off x="431800" y="1616710"/>
                  <a:ext cx="403860" cy="490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0" y="0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762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338" name="Rectangle"/>
                <p:cNvSpPr/>
                <p:nvPr/>
              </p:nvSpPr>
              <p:spPr>
                <a:xfrm>
                  <a:off x="0" y="2327408"/>
                  <a:ext cx="865837" cy="64696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grpSp>
              <p:nvGrpSpPr>
                <p:cNvPr id="342" name="Group"/>
                <p:cNvGrpSpPr/>
                <p:nvPr/>
              </p:nvGrpSpPr>
              <p:grpSpPr>
                <a:xfrm>
                  <a:off x="184162" y="2944568"/>
                  <a:ext cx="497513" cy="212506"/>
                  <a:chOff x="0" y="0"/>
                  <a:chExt cx="497511" cy="212505"/>
                </a:xfrm>
              </p:grpSpPr>
              <p:sp>
                <p:nvSpPr>
                  <p:cNvPr id="339" name="Line"/>
                  <p:cNvSpPr/>
                  <p:nvPr/>
                </p:nvSpPr>
                <p:spPr>
                  <a:xfrm>
                    <a:off x="0" y="0"/>
                    <a:ext cx="497512" cy="0"/>
                  </a:xfrm>
                  <a:prstGeom prst="line">
                    <a:avLst/>
                  </a:prstGeom>
                  <a:noFill/>
                  <a:ln w="76200" cap="flat">
                    <a:solidFill>
                      <a:srgbClr val="FFFF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2438338">
                      <a:defRPr sz="2400">
                        <a:solidFill>
                          <a:srgbClr val="FFFFFF"/>
                        </a:solidFill>
                        <a:latin typeface="Avenir Book"/>
                        <a:ea typeface="Avenir Book"/>
                        <a:cs typeface="Avenir Book"/>
                        <a:sym typeface="Avenir Book"/>
                      </a:defRPr>
                    </a:pPr>
                    <a:endParaRPr/>
                  </a:p>
                </p:txBody>
              </p:sp>
              <p:sp>
                <p:nvSpPr>
                  <p:cNvPr id="340" name="Line"/>
                  <p:cNvSpPr/>
                  <p:nvPr/>
                </p:nvSpPr>
                <p:spPr>
                  <a:xfrm>
                    <a:off x="70806" y="106252"/>
                    <a:ext cx="355900" cy="1"/>
                  </a:xfrm>
                  <a:prstGeom prst="line">
                    <a:avLst/>
                  </a:prstGeom>
                  <a:noFill/>
                  <a:ln w="76200" cap="flat">
                    <a:solidFill>
                      <a:srgbClr val="FFFF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2438338">
                      <a:defRPr sz="2400">
                        <a:solidFill>
                          <a:srgbClr val="FFFFFF"/>
                        </a:solidFill>
                        <a:latin typeface="Avenir Book"/>
                        <a:ea typeface="Avenir Book"/>
                        <a:cs typeface="Avenir Book"/>
                        <a:sym typeface="Avenir Book"/>
                      </a:defRPr>
                    </a:pPr>
                    <a:endParaRPr/>
                  </a:p>
                </p:txBody>
              </p:sp>
              <p:sp>
                <p:nvSpPr>
                  <p:cNvPr id="341" name="Line"/>
                  <p:cNvSpPr/>
                  <p:nvPr/>
                </p:nvSpPr>
                <p:spPr>
                  <a:xfrm>
                    <a:off x="134660" y="212505"/>
                    <a:ext cx="228192" cy="1"/>
                  </a:xfrm>
                  <a:prstGeom prst="line">
                    <a:avLst/>
                  </a:prstGeom>
                  <a:noFill/>
                  <a:ln w="76200" cap="flat">
                    <a:solidFill>
                      <a:srgbClr val="FFFF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2438338">
                      <a:defRPr sz="2400">
                        <a:solidFill>
                          <a:srgbClr val="FFFFFF"/>
                        </a:solidFill>
                        <a:latin typeface="Avenir Book"/>
                        <a:ea typeface="Avenir Book"/>
                        <a:cs typeface="Avenir Book"/>
                        <a:sym typeface="Avenir Book"/>
                      </a:defRPr>
                    </a:pPr>
                    <a:endParaRPr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3" name="Equation"/>
                    <p:cNvSpPr txBox="1"/>
                    <p:nvPr/>
                  </p:nvSpPr>
                  <p:spPr>
                    <a:xfrm>
                      <a:off x="1034884" y="0"/>
                      <a:ext cx="415842" cy="481661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algn="l" defTabSz="914400" latinLnBrk="1">
                        <a:defRPr sz="1800"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sz="42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42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sz="42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sz="4200">
                        <a:solidFill>
                          <a:srgbClr val="FFFF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43" name="Equation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34884" y="0"/>
                      <a:ext cx="415842" cy="481661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r="-8824" b="-27848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4" name="Equation"/>
                    <p:cNvSpPr txBox="1"/>
                    <p:nvPr/>
                  </p:nvSpPr>
                  <p:spPr>
                    <a:xfrm>
                      <a:off x="1019572" y="2801587"/>
                      <a:ext cx="446140" cy="481661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algn="l" defTabSz="914400" latinLnBrk="1">
                        <a:defRPr sz="1800"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sz="42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42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sz="42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sz="4200">
                        <a:solidFill>
                          <a:srgbClr val="FFFF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44" name="Equation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19572" y="2801587"/>
                      <a:ext cx="446140" cy="481661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r="-2740" b="-26582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346" name="TextBox 30"/>
              <p:cNvSpPr txBox="1"/>
              <p:nvPr/>
            </p:nvSpPr>
            <p:spPr>
              <a:xfrm>
                <a:off x="390640" y="4673138"/>
                <a:ext cx="4614510" cy="748308"/>
              </a:xfrm>
              <a:prstGeom prst="rect">
                <a:avLst/>
              </a:prstGeom>
              <a:solidFill>
                <a:srgbClr val="000000"/>
              </a:solidFill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defTabSz="2438338">
                  <a:lnSpc>
                    <a:spcPct val="90000"/>
                  </a:lnSpc>
                  <a:spcBef>
                    <a:spcPts val="4500"/>
                  </a:spcBef>
                  <a:defRPr sz="3900">
                    <a:solidFill>
                      <a:srgbClr val="FFFFFF"/>
                    </a:solidFill>
                  </a:defRPr>
                </a:lvl1pPr>
              </a:lstStyle>
              <a:p>
                <a:r>
                  <a:t>Continuous, nonlinear</a:t>
                </a:r>
              </a:p>
            </p:txBody>
          </p:sp>
          <p:grpSp>
            <p:nvGrpSpPr>
              <p:cNvPr id="349" name="Group"/>
              <p:cNvGrpSpPr/>
              <p:nvPr/>
            </p:nvGrpSpPr>
            <p:grpSpPr>
              <a:xfrm>
                <a:off x="2664521" y="1461893"/>
                <a:ext cx="2229729" cy="1076014"/>
                <a:chOff x="0" y="0"/>
                <a:chExt cx="2229728" cy="107601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7" name="Equation"/>
                    <p:cNvSpPr txBox="1"/>
                    <p:nvPr/>
                  </p:nvSpPr>
                  <p:spPr>
                    <a:xfrm>
                      <a:off x="624217" y="0"/>
                      <a:ext cx="994555" cy="348311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algn="l" defTabSz="914400" latinLnBrk="1">
                        <a:defRPr sz="1800"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sz="42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sz="42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≈</m:t>
                            </m:r>
                          </m:oMath>
                        </m:oMathPara>
                      </a14:m>
                      <a:endParaRPr sz="4200">
                        <a:solidFill>
                          <a:srgbClr val="FFFF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47" name="Equation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24217" y="0"/>
                      <a:ext cx="994555" cy="348311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b="-45614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8" name="Equation"/>
                    <p:cNvSpPr txBox="1"/>
                    <p:nvPr/>
                  </p:nvSpPr>
                  <p:spPr>
                    <a:xfrm>
                      <a:off x="0" y="614126"/>
                      <a:ext cx="2229729" cy="461888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algn="l" defTabSz="914400" latinLnBrk="1">
                        <a:defRPr sz="1800"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sz="4200" i="1">
                                <a:solidFill>
                                  <a:srgbClr val="A9A9A9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sSup>
                              <m:sSupPr>
                                <m:ctrlPr>
                                  <a:rPr sz="4200" i="1">
                                    <a:solidFill>
                                      <a:srgbClr val="A9A9A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4200" i="1">
                                    <a:solidFill>
                                      <a:srgbClr val="A9A9A9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sz="4200" i="1">
                                    <a:solidFill>
                                      <a:srgbClr val="A9A9A9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sz="4200" i="1">
                                    <a:solidFill>
                                      <a:srgbClr val="A9A9A9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sz="4200" i="1">
                                    <a:solidFill>
                                      <a:srgbClr val="A9A9A9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sz="4200" i="1">
                                        <a:solidFill>
                                          <a:srgbClr val="A9A9A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sz="4200" i="1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sz="4200" i="1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sub>
                                </m:sSub>
                                <m:r>
                                  <a:rPr sz="4200" i="1">
                                    <a:solidFill>
                                      <a:srgbClr val="A9A9A9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sz="4200" i="1">
                                        <a:solidFill>
                                          <a:srgbClr val="A9A9A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sz="4200" i="1">
                                        <a:solidFill>
                                          <a:srgbClr val="A9A9A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sz="4200" i="1">
                                        <a:solidFill>
                                          <a:srgbClr val="A9A9A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sz="4200" i="1">
                                    <a:solidFill>
                                      <a:srgbClr val="A9A9A9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oMath>
                        </m:oMathPara>
                      </a14:m>
                      <a:endParaRPr sz="4200">
                        <a:solidFill>
                          <a:srgbClr val="A9A9A9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48" name="Equation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0" y="614126"/>
                      <a:ext cx="2229729" cy="461888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r="-17213" b="-15789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352" name="Group"/>
              <p:cNvGrpSpPr/>
              <p:nvPr/>
            </p:nvGrpSpPr>
            <p:grpSpPr>
              <a:xfrm>
                <a:off x="2652803" y="3006027"/>
                <a:ext cx="2298895" cy="861865"/>
                <a:chOff x="0" y="0"/>
                <a:chExt cx="2298893" cy="86186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50" name="Equation"/>
                    <p:cNvSpPr txBox="1"/>
                    <p:nvPr/>
                  </p:nvSpPr>
                  <p:spPr>
                    <a:xfrm>
                      <a:off x="743157" y="0"/>
                      <a:ext cx="798356" cy="347831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algn="l" defTabSz="914400" latinLnBrk="1">
                        <a:defRPr sz="1800"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sz="3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3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sz="3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sz="30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≈</m:t>
                            </m:r>
                          </m:oMath>
                        </m:oMathPara>
                      </a14:m>
                      <a:endParaRPr sz="3000">
                        <a:solidFill>
                          <a:srgbClr val="FFFF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50" name="Equation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3157" y="0"/>
                      <a:ext cx="798356" cy="347831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b="-28070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51" name="Equation"/>
                    <p:cNvSpPr txBox="1"/>
                    <p:nvPr/>
                  </p:nvSpPr>
                  <p:spPr>
                    <a:xfrm>
                      <a:off x="0" y="506390"/>
                      <a:ext cx="2298894" cy="355474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algn="l" defTabSz="914400" latinLnBrk="1">
                        <a:defRPr sz="1800"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sz="30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  <m:r>
                              <a:rPr sz="30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sz="3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3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sz="3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sz="30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sz="3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3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sz="3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sz="30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)+</m:t>
                            </m:r>
                            <m:r>
                              <a:rPr sz="30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oMath>
                        </m:oMathPara>
                      </a14:m>
                      <a:endParaRPr sz="3000">
                        <a:solidFill>
                          <a:srgbClr val="FFFF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51" name="Equation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0" y="506390"/>
                      <a:ext cx="2298894" cy="355474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r="-7672" b="-25862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sp>
          <p:nvSpPr>
            <p:cNvPr id="354" name="Rectangle"/>
            <p:cNvSpPr/>
            <p:nvPr/>
          </p:nvSpPr>
          <p:spPr>
            <a:xfrm>
              <a:off x="5433718" y="5714856"/>
              <a:ext cx="5602614" cy="5317838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356" name="Transistor based highly scalable design…"/>
          <p:cNvSpPr txBox="1">
            <a:spLocks noGrp="1"/>
          </p:cNvSpPr>
          <p:nvPr>
            <p:ph type="body" idx="1"/>
          </p:nvPr>
        </p:nvSpPr>
        <p:spPr>
          <a:xfrm>
            <a:off x="177400" y="7757894"/>
            <a:ext cx="24029200" cy="5877983"/>
          </a:xfrm>
          <a:prstGeom prst="rect">
            <a:avLst/>
          </a:prstGeom>
        </p:spPr>
        <p:txBody>
          <a:bodyPr/>
          <a:lstStyle/>
          <a:p>
            <a:r>
              <a:t>Transistor based highly scalable design</a:t>
            </a:r>
          </a:p>
          <a:p>
            <a:r>
              <a:t>Edges have slightly nonlinear IV curves</a:t>
            </a:r>
          </a:p>
        </p:txBody>
      </p:sp>
      <p:grpSp>
        <p:nvGrpSpPr>
          <p:cNvPr id="359" name="Group"/>
          <p:cNvGrpSpPr/>
          <p:nvPr/>
        </p:nvGrpSpPr>
        <p:grpSpPr>
          <a:xfrm>
            <a:off x="14060436" y="1787316"/>
            <a:ext cx="8320422" cy="10497919"/>
            <a:chOff x="0" y="0"/>
            <a:chExt cx="8320420" cy="10497918"/>
          </a:xfrm>
        </p:grpSpPr>
        <p:pic>
          <p:nvPicPr>
            <p:cNvPr id="357" name="TransistorNonlinearityDark.png" descr="TransistorNonlinearityDark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8320421" cy="8677388"/>
            </a:xfrm>
            <a:prstGeom prst="rect">
              <a:avLst/>
            </a:prstGeom>
            <a:ln w="25400" cap="flat">
              <a:noFill/>
              <a:miter lim="400000"/>
            </a:ln>
            <a:effectLst/>
          </p:spPr>
        </p:pic>
        <p:sp>
          <p:nvSpPr>
            <p:cNvPr id="358" name="Resistance for different gate voltages"/>
            <p:cNvSpPr txBox="1"/>
            <p:nvPr/>
          </p:nvSpPr>
          <p:spPr>
            <a:xfrm>
              <a:off x="508608" y="8897718"/>
              <a:ext cx="7303269" cy="1600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1600" tIns="101600" rIns="101600" bIns="101600" numCol="1" anchor="ctr">
              <a:spAutoFit/>
            </a:bodyPr>
            <a:lstStyle/>
            <a:p>
              <a:pPr marR="81279" lvl="2" indent="457200" defTabSz="1828800">
                <a:spcBef>
                  <a:spcPts val="900"/>
                </a:spcBef>
                <a:defRPr sz="4800">
                  <a:solidFill>
                    <a:srgbClr val="663300"/>
                  </a:solidFill>
                  <a:uFill>
                    <a:solidFill>
                      <a:srgbClr val="000000"/>
                    </a:solidFill>
                  </a:uFill>
                </a:defRPr>
              </a:pPr>
              <a:r>
                <a:t>Resistance for different gate voltages</a:t>
              </a:r>
            </a:p>
          </p:txBody>
        </p:sp>
      </p:grpSp>
      <p:sp>
        <p:nvSpPr>
          <p:cNvPr id="360" name="Second Generation Processor-Free Physical Learning Networks"/>
          <p:cNvSpPr txBox="1"/>
          <p:nvPr/>
        </p:nvSpPr>
        <p:spPr>
          <a:xfrm>
            <a:off x="1409516" y="270083"/>
            <a:ext cx="21191062" cy="1143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 marL="81279" marR="81279" defTabSz="1828800">
              <a:defRPr sz="6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Second Generation Processor-Free Physical Learning Networks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roup" descr="Grou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14061819" y="-1130987"/>
            <a:ext cx="7354334" cy="13162532"/>
          </a:xfrm>
          <a:prstGeom prst="rect">
            <a:avLst/>
          </a:prstGeom>
          <a:ln w="25400">
            <a:miter lim="400000"/>
          </a:ln>
        </p:spPr>
      </p:pic>
      <p:sp>
        <p:nvSpPr>
          <p:cNvPr id="364" name="TextBox 30"/>
          <p:cNvSpPr txBox="1"/>
          <p:nvPr/>
        </p:nvSpPr>
        <p:spPr>
          <a:xfrm>
            <a:off x="13315184" y="10162098"/>
            <a:ext cx="9810647" cy="165934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2438338">
              <a:lnSpc>
                <a:spcPct val="90000"/>
              </a:lnSpc>
              <a:spcBef>
                <a:spcPts val="4500"/>
              </a:spcBef>
              <a:defRPr sz="5200"/>
            </a:pPr>
            <a:r>
              <a:t>~</a:t>
            </a:r>
            <a:r>
              <a:rPr b="1"/>
              <a:t>100μs </a:t>
            </a:r>
            <a:r>
              <a:t>per</a:t>
            </a:r>
            <a:r>
              <a:rPr b="1"/>
              <a:t> </a:t>
            </a:r>
            <a:r>
              <a:t>training</a:t>
            </a:r>
            <a:r>
              <a:rPr b="1"/>
              <a:t> </a:t>
            </a:r>
            <a:r>
              <a:t>step, faster than simulation (~</a:t>
            </a:r>
            <a:r>
              <a:rPr b="1"/>
              <a:t>3ms</a:t>
            </a:r>
            <a:r>
              <a:t>) </a:t>
            </a:r>
          </a:p>
        </p:txBody>
      </p:sp>
      <p:grpSp>
        <p:nvGrpSpPr>
          <p:cNvPr id="370" name="Group"/>
          <p:cNvGrpSpPr/>
          <p:nvPr/>
        </p:nvGrpSpPr>
        <p:grpSpPr>
          <a:xfrm>
            <a:off x="155313" y="1626506"/>
            <a:ext cx="9773696" cy="11968937"/>
            <a:chOff x="0" y="0"/>
            <a:chExt cx="9773694" cy="11968935"/>
          </a:xfrm>
        </p:grpSpPr>
        <p:pic>
          <p:nvPicPr>
            <p:cNvPr id="365" name="Image" descr="Image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2245" y="0"/>
              <a:ext cx="8769241" cy="5980773"/>
            </a:xfrm>
            <a:prstGeom prst="rect">
              <a:avLst/>
            </a:prstGeom>
            <a:ln w="25400" cap="flat">
              <a:noFill/>
              <a:miter lim="400000"/>
            </a:ln>
            <a:effectLst/>
          </p:spPr>
        </p:pic>
        <p:pic>
          <p:nvPicPr>
            <p:cNvPr id="366" name="Image" descr="Image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5988163"/>
              <a:ext cx="9773695" cy="5980773"/>
            </a:xfrm>
            <a:prstGeom prst="rect">
              <a:avLst/>
            </a:prstGeom>
            <a:ln w="25400" cap="flat">
              <a:noFill/>
              <a:miter lim="400000"/>
            </a:ln>
            <a:effectLst/>
          </p:spPr>
        </p:pic>
        <p:sp>
          <p:nvSpPr>
            <p:cNvPr id="367" name="Rectangle"/>
            <p:cNvSpPr/>
            <p:nvPr/>
          </p:nvSpPr>
          <p:spPr>
            <a:xfrm>
              <a:off x="985738" y="56208"/>
              <a:ext cx="858225" cy="720931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8" name="Rectangle"/>
            <p:cNvSpPr/>
            <p:nvPr/>
          </p:nvSpPr>
          <p:spPr>
            <a:xfrm>
              <a:off x="44436" y="5978749"/>
              <a:ext cx="858224" cy="720931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9" name="Rectangle"/>
            <p:cNvSpPr/>
            <p:nvPr/>
          </p:nvSpPr>
          <p:spPr>
            <a:xfrm>
              <a:off x="5753315" y="11019939"/>
              <a:ext cx="3831006" cy="720931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pic>
        <p:nvPicPr>
          <p:cNvPr id="37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692" y="12562080"/>
            <a:ext cx="2717801" cy="1079501"/>
          </a:xfrm>
          <a:prstGeom prst="rect">
            <a:avLst/>
          </a:prstGeom>
          <a:ln w="25400">
            <a:miter lim="400000"/>
          </a:ln>
        </p:spPr>
      </p:pic>
      <p:sp>
        <p:nvSpPr>
          <p:cNvPr id="372" name="exact CL rule!"/>
          <p:cNvSpPr txBox="1"/>
          <p:nvPr/>
        </p:nvSpPr>
        <p:spPr>
          <a:xfrm>
            <a:off x="10023028" y="12593831"/>
            <a:ext cx="4337944" cy="1016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/>
          <a:p>
            <a:r>
              <a:t>exact CL rule!</a:t>
            </a:r>
          </a:p>
        </p:txBody>
      </p:sp>
      <p:sp>
        <p:nvSpPr>
          <p:cNvPr id="373" name="Second Generation Processor-Free Physical Learning Networks"/>
          <p:cNvSpPr txBox="1"/>
          <p:nvPr/>
        </p:nvSpPr>
        <p:spPr>
          <a:xfrm>
            <a:off x="1409516" y="270083"/>
            <a:ext cx="21191062" cy="1143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 marL="81279" marR="81279" defTabSz="1828800">
              <a:defRPr sz="6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Second Generation Processor-Free Physical Learning Networks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Learning Nonlinear Classific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Learning Nonlinear Classification</a:t>
            </a:r>
          </a:p>
        </p:txBody>
      </p:sp>
      <p:sp>
        <p:nvSpPr>
          <p:cNvPr id="37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77" name="movie_experiment_Oval_0807_ETA=40_ALF=100_[2S2T2G]_23-08-08-04-48-16C.mp4" descr="movie_experiment_Oval_0807_ETA=40_ALF=100_[2S2T2G]_23-08-08-04-48-16C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60331" y="1659960"/>
            <a:ext cx="23579497" cy="11008724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Width of edges corresponds to conductance"/>
          <p:cNvSpPr txBox="1"/>
          <p:nvPr/>
        </p:nvSpPr>
        <p:spPr>
          <a:xfrm>
            <a:off x="20843843" y="4144904"/>
            <a:ext cx="3710986" cy="15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lnSpc>
                <a:spcPct val="90000"/>
              </a:lnSpc>
              <a:spcBef>
                <a:spcPts val="4500"/>
              </a:spcBef>
              <a:defRPr sz="3500"/>
            </a:lvl1pPr>
          </a:lstStyle>
          <a:p>
            <a:r>
              <a:t>Width of edges corresponds to conductance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49" fill="hold"/>
                                        <p:tgtEl>
                                          <p:spTgt spid="3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377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7"/>
                  </p:tgtEl>
                </p:cond>
              </p:nextCondLst>
            </p:seq>
          </p:childTnLst>
        </p:cTn>
      </p:par>
    </p:tnLst>
    <p:bldLst>
      <p:bldP spid="378" grpId="2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Learning X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Learning XOR</a:t>
            </a:r>
          </a:p>
        </p:txBody>
      </p:sp>
      <p:pic>
        <p:nvPicPr>
          <p:cNvPr id="381" name="SupplementaryVideo1.mp4" descr="SupplementaryVideo1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9566" y="1738354"/>
            <a:ext cx="16584868" cy="121622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3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81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1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Learning X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Learning XOR</a:t>
            </a:r>
          </a:p>
        </p:txBody>
      </p:sp>
      <p:pic>
        <p:nvPicPr>
          <p:cNvPr id="384" name="SupplementaryVideo1.mp4" descr="SupplementaryVideo1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9566" y="1711646"/>
            <a:ext cx="16584868" cy="121622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9" name="Group"/>
          <p:cNvGrpSpPr/>
          <p:nvPr/>
        </p:nvGrpSpPr>
        <p:grpSpPr>
          <a:xfrm>
            <a:off x="8824197" y="5212710"/>
            <a:ext cx="5988719" cy="6622223"/>
            <a:chOff x="0" y="0"/>
            <a:chExt cx="5988717" cy="6622222"/>
          </a:xfrm>
        </p:grpSpPr>
        <p:sp>
          <p:nvSpPr>
            <p:cNvPr id="385" name="Rounded Rectangle"/>
            <p:cNvSpPr/>
            <p:nvPr/>
          </p:nvSpPr>
          <p:spPr>
            <a:xfrm>
              <a:off x="5521926" y="0"/>
              <a:ext cx="466792" cy="1106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59" y="0"/>
                  </a:moveTo>
                  <a:lnTo>
                    <a:pt x="9541" y="0"/>
                  </a:lnTo>
                  <a:cubicBezTo>
                    <a:pt x="6741" y="0"/>
                    <a:pt x="5061" y="0"/>
                    <a:pt x="3941" y="197"/>
                  </a:cubicBezTo>
                  <a:cubicBezTo>
                    <a:pt x="2327" y="445"/>
                    <a:pt x="1055" y="981"/>
                    <a:pt x="468" y="1662"/>
                  </a:cubicBezTo>
                  <a:cubicBezTo>
                    <a:pt x="0" y="2135"/>
                    <a:pt x="0" y="2843"/>
                    <a:pt x="0" y="4024"/>
                  </a:cubicBezTo>
                  <a:lnTo>
                    <a:pt x="0" y="17576"/>
                  </a:lnTo>
                  <a:cubicBezTo>
                    <a:pt x="0" y="18757"/>
                    <a:pt x="0" y="19465"/>
                    <a:pt x="468" y="19938"/>
                  </a:cubicBezTo>
                  <a:cubicBezTo>
                    <a:pt x="1055" y="20619"/>
                    <a:pt x="2327" y="21155"/>
                    <a:pt x="3941" y="21403"/>
                  </a:cubicBezTo>
                  <a:cubicBezTo>
                    <a:pt x="5061" y="21600"/>
                    <a:pt x="6741" y="21600"/>
                    <a:pt x="9541" y="21600"/>
                  </a:cubicBezTo>
                  <a:lnTo>
                    <a:pt x="12059" y="21600"/>
                  </a:lnTo>
                  <a:cubicBezTo>
                    <a:pt x="14859" y="21600"/>
                    <a:pt x="16539" y="21600"/>
                    <a:pt x="17659" y="21403"/>
                  </a:cubicBezTo>
                  <a:cubicBezTo>
                    <a:pt x="19273" y="21155"/>
                    <a:pt x="20545" y="20619"/>
                    <a:pt x="21132" y="19938"/>
                  </a:cubicBezTo>
                  <a:cubicBezTo>
                    <a:pt x="21600" y="19465"/>
                    <a:pt x="21600" y="18757"/>
                    <a:pt x="21600" y="17576"/>
                  </a:cubicBezTo>
                  <a:lnTo>
                    <a:pt x="21600" y="4024"/>
                  </a:lnTo>
                  <a:cubicBezTo>
                    <a:pt x="21600" y="2843"/>
                    <a:pt x="21600" y="2135"/>
                    <a:pt x="21132" y="1662"/>
                  </a:cubicBezTo>
                  <a:cubicBezTo>
                    <a:pt x="20545" y="981"/>
                    <a:pt x="19273" y="445"/>
                    <a:pt x="17659" y="197"/>
                  </a:cubicBezTo>
                  <a:cubicBezTo>
                    <a:pt x="16539" y="0"/>
                    <a:pt x="14859" y="0"/>
                    <a:pt x="12059" y="0"/>
                  </a:cubicBezTo>
                  <a:close/>
                </a:path>
              </a:pathLst>
            </a:custGeom>
            <a:noFill/>
            <a:ln w="1016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6" name="Rounded Rectangle"/>
            <p:cNvSpPr/>
            <p:nvPr/>
          </p:nvSpPr>
          <p:spPr>
            <a:xfrm>
              <a:off x="0" y="5515388"/>
              <a:ext cx="466792" cy="110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59" y="0"/>
                  </a:moveTo>
                  <a:lnTo>
                    <a:pt x="9541" y="0"/>
                  </a:lnTo>
                  <a:cubicBezTo>
                    <a:pt x="6741" y="0"/>
                    <a:pt x="5061" y="0"/>
                    <a:pt x="3941" y="197"/>
                  </a:cubicBezTo>
                  <a:cubicBezTo>
                    <a:pt x="2327" y="445"/>
                    <a:pt x="1055" y="981"/>
                    <a:pt x="468" y="1662"/>
                  </a:cubicBezTo>
                  <a:cubicBezTo>
                    <a:pt x="0" y="2135"/>
                    <a:pt x="0" y="2843"/>
                    <a:pt x="0" y="4024"/>
                  </a:cubicBezTo>
                  <a:lnTo>
                    <a:pt x="0" y="17576"/>
                  </a:lnTo>
                  <a:cubicBezTo>
                    <a:pt x="0" y="18757"/>
                    <a:pt x="0" y="19465"/>
                    <a:pt x="468" y="19938"/>
                  </a:cubicBezTo>
                  <a:cubicBezTo>
                    <a:pt x="1055" y="20619"/>
                    <a:pt x="2327" y="21155"/>
                    <a:pt x="3941" y="21403"/>
                  </a:cubicBezTo>
                  <a:cubicBezTo>
                    <a:pt x="5061" y="21600"/>
                    <a:pt x="6741" y="21600"/>
                    <a:pt x="9541" y="21600"/>
                  </a:cubicBezTo>
                  <a:lnTo>
                    <a:pt x="12059" y="21600"/>
                  </a:lnTo>
                  <a:cubicBezTo>
                    <a:pt x="14859" y="21600"/>
                    <a:pt x="16539" y="21600"/>
                    <a:pt x="17659" y="21403"/>
                  </a:cubicBezTo>
                  <a:cubicBezTo>
                    <a:pt x="19273" y="21155"/>
                    <a:pt x="20545" y="20619"/>
                    <a:pt x="21132" y="19938"/>
                  </a:cubicBezTo>
                  <a:cubicBezTo>
                    <a:pt x="21600" y="19465"/>
                    <a:pt x="21600" y="18757"/>
                    <a:pt x="21600" y="17576"/>
                  </a:cubicBezTo>
                  <a:lnTo>
                    <a:pt x="21600" y="4024"/>
                  </a:lnTo>
                  <a:cubicBezTo>
                    <a:pt x="21600" y="2843"/>
                    <a:pt x="21600" y="2135"/>
                    <a:pt x="21132" y="1662"/>
                  </a:cubicBezTo>
                  <a:cubicBezTo>
                    <a:pt x="20545" y="981"/>
                    <a:pt x="19273" y="445"/>
                    <a:pt x="17659" y="197"/>
                  </a:cubicBezTo>
                  <a:cubicBezTo>
                    <a:pt x="16539" y="0"/>
                    <a:pt x="14859" y="0"/>
                    <a:pt x="12059" y="0"/>
                  </a:cubicBezTo>
                  <a:close/>
                </a:path>
              </a:pathLst>
            </a:custGeom>
            <a:noFill/>
            <a:ln w="1016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7" name="Rounded Rectangle"/>
            <p:cNvSpPr/>
            <p:nvPr/>
          </p:nvSpPr>
          <p:spPr>
            <a:xfrm>
              <a:off x="5521926" y="5515388"/>
              <a:ext cx="466792" cy="110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59" y="0"/>
                  </a:moveTo>
                  <a:lnTo>
                    <a:pt x="9541" y="0"/>
                  </a:lnTo>
                  <a:cubicBezTo>
                    <a:pt x="6741" y="0"/>
                    <a:pt x="5061" y="0"/>
                    <a:pt x="3941" y="197"/>
                  </a:cubicBezTo>
                  <a:cubicBezTo>
                    <a:pt x="2327" y="445"/>
                    <a:pt x="1055" y="981"/>
                    <a:pt x="468" y="1662"/>
                  </a:cubicBezTo>
                  <a:cubicBezTo>
                    <a:pt x="0" y="2135"/>
                    <a:pt x="0" y="2843"/>
                    <a:pt x="0" y="4024"/>
                  </a:cubicBezTo>
                  <a:lnTo>
                    <a:pt x="0" y="17576"/>
                  </a:lnTo>
                  <a:cubicBezTo>
                    <a:pt x="0" y="18757"/>
                    <a:pt x="0" y="19465"/>
                    <a:pt x="468" y="19938"/>
                  </a:cubicBezTo>
                  <a:cubicBezTo>
                    <a:pt x="1055" y="20619"/>
                    <a:pt x="2327" y="21155"/>
                    <a:pt x="3941" y="21403"/>
                  </a:cubicBezTo>
                  <a:cubicBezTo>
                    <a:pt x="5061" y="21600"/>
                    <a:pt x="6741" y="21600"/>
                    <a:pt x="9541" y="21600"/>
                  </a:cubicBezTo>
                  <a:lnTo>
                    <a:pt x="12059" y="21600"/>
                  </a:lnTo>
                  <a:cubicBezTo>
                    <a:pt x="14859" y="21600"/>
                    <a:pt x="16539" y="21600"/>
                    <a:pt x="17659" y="21403"/>
                  </a:cubicBezTo>
                  <a:cubicBezTo>
                    <a:pt x="19273" y="21155"/>
                    <a:pt x="20545" y="20619"/>
                    <a:pt x="21132" y="19938"/>
                  </a:cubicBezTo>
                  <a:cubicBezTo>
                    <a:pt x="21600" y="19465"/>
                    <a:pt x="21600" y="18757"/>
                    <a:pt x="21600" y="17576"/>
                  </a:cubicBezTo>
                  <a:lnTo>
                    <a:pt x="21600" y="4024"/>
                  </a:lnTo>
                  <a:cubicBezTo>
                    <a:pt x="21600" y="2843"/>
                    <a:pt x="21600" y="2135"/>
                    <a:pt x="21132" y="1662"/>
                  </a:cubicBezTo>
                  <a:cubicBezTo>
                    <a:pt x="20545" y="981"/>
                    <a:pt x="19273" y="445"/>
                    <a:pt x="17659" y="197"/>
                  </a:cubicBezTo>
                  <a:cubicBezTo>
                    <a:pt x="16539" y="0"/>
                    <a:pt x="14859" y="0"/>
                    <a:pt x="12059" y="0"/>
                  </a:cubicBezTo>
                  <a:close/>
                </a:path>
              </a:pathLst>
            </a:custGeom>
            <a:noFill/>
            <a:ln w="1016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8" name="Rounded Rectangle"/>
            <p:cNvSpPr/>
            <p:nvPr/>
          </p:nvSpPr>
          <p:spPr>
            <a:xfrm>
              <a:off x="0" y="0"/>
              <a:ext cx="466792" cy="1106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59" y="0"/>
                  </a:moveTo>
                  <a:lnTo>
                    <a:pt x="9541" y="0"/>
                  </a:lnTo>
                  <a:cubicBezTo>
                    <a:pt x="6741" y="0"/>
                    <a:pt x="5061" y="0"/>
                    <a:pt x="3941" y="197"/>
                  </a:cubicBezTo>
                  <a:cubicBezTo>
                    <a:pt x="2327" y="445"/>
                    <a:pt x="1055" y="981"/>
                    <a:pt x="468" y="1662"/>
                  </a:cubicBezTo>
                  <a:cubicBezTo>
                    <a:pt x="0" y="2135"/>
                    <a:pt x="0" y="2843"/>
                    <a:pt x="0" y="4024"/>
                  </a:cubicBezTo>
                  <a:lnTo>
                    <a:pt x="0" y="17576"/>
                  </a:lnTo>
                  <a:cubicBezTo>
                    <a:pt x="0" y="18757"/>
                    <a:pt x="0" y="19465"/>
                    <a:pt x="468" y="19938"/>
                  </a:cubicBezTo>
                  <a:cubicBezTo>
                    <a:pt x="1055" y="20619"/>
                    <a:pt x="2327" y="21155"/>
                    <a:pt x="3941" y="21403"/>
                  </a:cubicBezTo>
                  <a:cubicBezTo>
                    <a:pt x="5061" y="21600"/>
                    <a:pt x="6741" y="21600"/>
                    <a:pt x="9541" y="21600"/>
                  </a:cubicBezTo>
                  <a:lnTo>
                    <a:pt x="12059" y="21600"/>
                  </a:lnTo>
                  <a:cubicBezTo>
                    <a:pt x="14859" y="21600"/>
                    <a:pt x="16539" y="21600"/>
                    <a:pt x="17659" y="21403"/>
                  </a:cubicBezTo>
                  <a:cubicBezTo>
                    <a:pt x="19273" y="21155"/>
                    <a:pt x="20545" y="20619"/>
                    <a:pt x="21132" y="19938"/>
                  </a:cubicBezTo>
                  <a:cubicBezTo>
                    <a:pt x="21600" y="19465"/>
                    <a:pt x="21600" y="18757"/>
                    <a:pt x="21600" y="17576"/>
                  </a:cubicBezTo>
                  <a:lnTo>
                    <a:pt x="21600" y="4024"/>
                  </a:lnTo>
                  <a:cubicBezTo>
                    <a:pt x="21600" y="2843"/>
                    <a:pt x="21600" y="2135"/>
                    <a:pt x="21132" y="1662"/>
                  </a:cubicBezTo>
                  <a:cubicBezTo>
                    <a:pt x="20545" y="981"/>
                    <a:pt x="19273" y="445"/>
                    <a:pt x="17659" y="197"/>
                  </a:cubicBezTo>
                  <a:cubicBezTo>
                    <a:pt x="16539" y="0"/>
                    <a:pt x="14859" y="0"/>
                    <a:pt x="12059" y="0"/>
                  </a:cubicBezTo>
                  <a:close/>
                </a:path>
              </a:pathLst>
            </a:custGeom>
            <a:noFill/>
            <a:ln w="1016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01600" tIns="101600" rIns="101600" bIns="1016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3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8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iphone destroyed.mp4" descr="iphone destroyed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61591" y="7303476"/>
            <a:ext cx="6978965" cy="39256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4" name="Group"/>
          <p:cNvGrpSpPr/>
          <p:nvPr/>
        </p:nvGrpSpPr>
        <p:grpSpPr>
          <a:xfrm>
            <a:off x="-348991" y="7303476"/>
            <a:ext cx="7153763" cy="3925669"/>
            <a:chOff x="0" y="0"/>
            <a:chExt cx="7153762" cy="3925667"/>
          </a:xfrm>
        </p:grpSpPr>
        <p:sp>
          <p:nvSpPr>
            <p:cNvPr id="392" name="Rectangle"/>
            <p:cNvSpPr/>
            <p:nvPr/>
          </p:nvSpPr>
          <p:spPr>
            <a:xfrm>
              <a:off x="0" y="0"/>
              <a:ext cx="1579364" cy="3925668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9144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93" name="Rectangle"/>
            <p:cNvSpPr/>
            <p:nvPr/>
          </p:nvSpPr>
          <p:spPr>
            <a:xfrm>
              <a:off x="5574398" y="0"/>
              <a:ext cx="1579365" cy="3925668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9144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396" name="To Scale Up, Need Robustness to Manufacturing Defec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To Scale Up, Need Robustness to Manufacturing Defects</a:t>
            </a:r>
          </a:p>
        </p:txBody>
      </p:sp>
      <p:sp>
        <p:nvSpPr>
          <p:cNvPr id="397" name="Brains incredibly robust to damage…"/>
          <p:cNvSpPr txBox="1">
            <a:spLocks noGrp="1"/>
          </p:cNvSpPr>
          <p:nvPr>
            <p:ph type="body" sz="quarter" idx="1"/>
          </p:nvPr>
        </p:nvSpPr>
        <p:spPr>
          <a:xfrm>
            <a:off x="238984" y="1749425"/>
            <a:ext cx="5401241" cy="11966575"/>
          </a:xfrm>
          <a:prstGeom prst="rect">
            <a:avLst/>
          </a:prstGeom>
        </p:spPr>
        <p:txBody>
          <a:bodyPr/>
          <a:lstStyle/>
          <a:p>
            <a:pPr>
              <a:defRPr sz="4800"/>
            </a:pPr>
            <a:r>
              <a:t>Brains incredibly robust to damage</a:t>
            </a:r>
          </a:p>
          <a:p>
            <a:endParaRPr/>
          </a:p>
          <a:p>
            <a:endParaRPr/>
          </a:p>
          <a:p>
            <a:endParaRPr/>
          </a:p>
          <a:p>
            <a:pPr>
              <a:defRPr sz="4800"/>
            </a:pPr>
            <a:r>
              <a:t>processors aren’t</a:t>
            </a:r>
          </a:p>
          <a:p>
            <a:pPr>
              <a:defRPr sz="4800"/>
            </a:pPr>
            <a:endParaRPr/>
          </a:p>
          <a:p>
            <a:pPr>
              <a:defRPr sz="4800"/>
            </a:pPr>
            <a:endParaRPr/>
          </a:p>
          <a:p>
            <a:pPr>
              <a:defRPr sz="4800"/>
            </a:pPr>
            <a:endParaRPr/>
          </a:p>
          <a:p>
            <a:pPr>
              <a:defRPr sz="4800"/>
            </a:pPr>
            <a:endParaRPr/>
          </a:p>
          <a:p>
            <a:pPr>
              <a:defRPr sz="4800"/>
            </a:pPr>
            <a:endParaRPr/>
          </a:p>
          <a:p>
            <a:pPr>
              <a:defRPr sz="4800"/>
            </a:pPr>
            <a:r>
              <a:t>our networks are</a:t>
            </a:r>
          </a:p>
        </p:txBody>
      </p:sp>
      <p:pic>
        <p:nvPicPr>
          <p:cNvPr id="398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8816" y="1722717"/>
            <a:ext cx="11986310" cy="11331111"/>
          </a:xfrm>
          <a:prstGeom prst="rect">
            <a:avLst/>
          </a:prstGeom>
          <a:ln w="25400">
            <a:miter lim="400000"/>
          </a:ln>
        </p:spPr>
      </p:pic>
      <p:pic>
        <p:nvPicPr>
          <p:cNvPr id="399" name="brainLoop.mp4" descr="brainLoop.mp4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21619" y="3311671"/>
            <a:ext cx="3072273" cy="2949382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Rounded Rectangle"/>
          <p:cNvSpPr/>
          <p:nvPr/>
        </p:nvSpPr>
        <p:spPr>
          <a:xfrm>
            <a:off x="12036313" y="4050868"/>
            <a:ext cx="2006577" cy="3824068"/>
          </a:xfrm>
          <a:prstGeom prst="roundRect">
            <a:avLst>
              <a:gd name="adj" fmla="val 18988"/>
            </a:avLst>
          </a:prstGeom>
          <a:ln w="101600">
            <a:solidFill>
              <a:srgbClr val="942193"/>
            </a:solidFill>
            <a:miter lim="400000"/>
          </a:ln>
          <a:effectLst>
            <a:outerShdw blurRad="76200" dist="50800" dir="5400000" rotWithShape="0">
              <a:srgbClr val="000000">
                <a:alpha val="50000"/>
              </a:srgbClr>
            </a:outerShdw>
          </a:effectLst>
        </p:spPr>
        <p:txBody>
          <a:bodyPr lIns="101600" tIns="101600" rIns="101600" bIns="1016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01" name="Dillavou, Stern, Liu, Durian, PR Applied (2022)"/>
          <p:cNvSpPr txBox="1"/>
          <p:nvPr/>
        </p:nvSpPr>
        <p:spPr>
          <a:xfrm>
            <a:off x="14458701" y="12942867"/>
            <a:ext cx="9995509" cy="8255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>
              <a:defRPr sz="4200">
                <a:solidFill>
                  <a:srgbClr val="0433FF"/>
                </a:solidFill>
              </a:defRPr>
            </a:lvl1pPr>
          </a:lstStyle>
          <a:p>
            <a:r>
              <a:t>Dillavou, Stern, Liu, Durian, PR Applied (2022)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4" fill="hold"/>
                                        <p:tgtEl>
                                          <p:spTgt spid="3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6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05" fill="hold"/>
                                        <p:tgtEl>
                                          <p:spTgt spid="3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4" fill="hold" display="0">
                  <p:stCondLst>
                    <p:cond delay="indefinite"/>
                  </p:stCondLst>
                </p:cTn>
                <p:tgtEl>
                  <p:spTgt spid="391"/>
                </p:tgtEl>
              </p:cMediaNode>
            </p:video>
            <p:seq concurrent="1" prevAc="none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1"/>
                  </p:tgtEl>
                </p:cond>
              </p:nextCondLst>
            </p:seq>
            <p:video>
              <p:cMediaNode vol="100000">
                <p:cTn id="20" fill="hold" display="0">
                  <p:stCondLst>
                    <p:cond delay="indefinite"/>
                  </p:stCondLst>
                </p:cTn>
                <p:tgtEl>
                  <p:spTgt spid="399"/>
                </p:tgtEl>
              </p:cMediaNode>
            </p:video>
            <p:seq concurrent="1" prevAc="none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"/>
                  </p:tgtEl>
                </p:cond>
              </p:nextCondLst>
            </p:seq>
          </p:childTnLst>
        </p:cTn>
      </p:par>
    </p:tnLst>
    <p:bldLst>
      <p:bldP spid="400" grpId="3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unknown.png" descr="unknow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1005" y="4854323"/>
            <a:ext cx="5787335" cy="5740284"/>
          </a:xfrm>
          <a:prstGeom prst="rect">
            <a:avLst/>
          </a:prstGeom>
          <a:ln w="25400">
            <a:miter lim="400000"/>
          </a:ln>
        </p:spPr>
      </p:pic>
      <p:sp>
        <p:nvSpPr>
          <p:cNvPr id="404" name="Scaling U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Scaling Up</a:t>
            </a:r>
          </a:p>
        </p:txBody>
      </p:sp>
      <p:sp>
        <p:nvSpPr>
          <p:cNvPr id="405" name="Robustness to damage implies manufacturability…"/>
          <p:cNvSpPr txBox="1">
            <a:spLocks noGrp="1"/>
          </p:cNvSpPr>
          <p:nvPr>
            <p:ph type="body" idx="1"/>
          </p:nvPr>
        </p:nvSpPr>
        <p:spPr>
          <a:xfrm>
            <a:off x="-38282" y="1741177"/>
            <a:ext cx="24236954" cy="11966576"/>
          </a:xfrm>
          <a:prstGeom prst="rect">
            <a:avLst/>
          </a:prstGeom>
        </p:spPr>
        <p:txBody>
          <a:bodyPr/>
          <a:lstStyle/>
          <a:p>
            <a:pPr marR="0" lvl="1" defTabSz="2438338">
              <a:spcBef>
                <a:spcPts val="4500"/>
              </a:spcBef>
              <a:buChar char="•"/>
              <a:defRPr sz="5600">
                <a:uFillTx/>
              </a:defRPr>
            </a:pPr>
            <a:r>
              <a:t>Robustness to damage implies </a:t>
            </a:r>
            <a:r>
              <a:rPr>
                <a:solidFill>
                  <a:srgbClr val="FF2600"/>
                </a:solidFill>
              </a:rPr>
              <a:t>manufacturability</a:t>
            </a:r>
            <a:r>
              <a:t> </a:t>
            </a:r>
          </a:p>
          <a:p>
            <a:pPr marR="0" lvl="1" defTabSz="2438338">
              <a:spcBef>
                <a:spcPts val="4500"/>
              </a:spcBef>
              <a:buChar char="•"/>
              <a:defRPr sz="5600">
                <a:uFillTx/>
              </a:defRPr>
            </a:pPr>
            <a:r>
              <a:t>Resistance changes are calculated in parallel by every edge</a:t>
            </a:r>
          </a:p>
          <a:p>
            <a:pPr marR="0" lvl="1" defTabSz="2438338">
              <a:spcBef>
                <a:spcPts val="0"/>
              </a:spcBef>
              <a:buChar char="•"/>
              <a:defRPr sz="5600">
                <a:uFillTx/>
              </a:defRPr>
            </a:pPr>
            <a:r>
              <a:t>Current energy/inference ~300 pJ</a:t>
            </a:r>
          </a:p>
          <a:p>
            <a:pPr marR="0" lvl="1" defTabSz="2438338">
              <a:spcBef>
                <a:spcPts val="0"/>
              </a:spcBef>
              <a:buChar char="•"/>
              <a:defRPr sz="5600">
                <a:uFillTx/>
              </a:defRPr>
            </a:pPr>
            <a:r>
              <a:t>Comparable to ~500 pJ for 32-parameter neural network on most</a:t>
            </a:r>
            <a:br/>
            <a:r>
              <a:t>energy-efficient chip</a:t>
            </a:r>
          </a:p>
          <a:p>
            <a:pPr marR="0" lvl="1" defTabSz="2438338">
              <a:spcBef>
                <a:spcPts val="4500"/>
              </a:spcBef>
              <a:buChar char="•"/>
              <a:defRPr sz="5600">
                <a:uFillTx/>
              </a:defRPr>
            </a:pPr>
            <a:r>
              <a:t>Next step: printed circuit boards for networks with </a:t>
            </a:r>
            <a:br/>
            <a:r>
              <a:t>~100-200 edges</a:t>
            </a:r>
          </a:p>
          <a:p>
            <a:pPr marR="0" lvl="1" defTabSz="2438338">
              <a:spcBef>
                <a:spcPts val="4500"/>
              </a:spcBef>
              <a:buChar char="•"/>
              <a:defRPr sz="5600">
                <a:uFillTx/>
              </a:defRPr>
            </a:pPr>
            <a:r>
              <a:t>Then: microfabrication of up to 10</a:t>
            </a:r>
            <a:r>
              <a:rPr baseline="31999"/>
              <a:t>7</a:t>
            </a:r>
            <a:r>
              <a:t> edges on a chip</a:t>
            </a:r>
          </a:p>
          <a:p>
            <a:pPr marL="1526539" marR="0" lvl="2" indent="-571500" defTabSz="2438338">
              <a:spcBef>
                <a:spcPts val="0"/>
              </a:spcBef>
              <a:defRPr sz="5600">
                <a:uFillTx/>
              </a:defRPr>
            </a:pPr>
            <a:r>
              <a:t>Time to calculate outputs given inputs ~ nsec</a:t>
            </a:r>
          </a:p>
          <a:p>
            <a:pPr marL="1526539" marR="0" lvl="2" indent="-571500" defTabSz="2438338">
              <a:spcBef>
                <a:spcPts val="0"/>
              </a:spcBef>
              <a:defRPr sz="5600">
                <a:uFillTx/>
              </a:defRPr>
            </a:pPr>
            <a:r>
              <a:t>Energy to calculate outputs given inputs ~10 pJ </a:t>
            </a:r>
          </a:p>
          <a:p>
            <a:pPr marL="612140" marR="0" indent="-571500" defTabSz="2438338">
              <a:spcBef>
                <a:spcPts val="0"/>
              </a:spcBef>
              <a:defRPr>
                <a:uFillTx/>
              </a:defRPr>
            </a:pPr>
            <a:endParaRPr/>
          </a:p>
          <a:p>
            <a:pPr marL="612140" marR="0" indent="-571500" defTabSz="2438338">
              <a:spcBef>
                <a:spcPts val="0"/>
              </a:spcBef>
              <a:defRPr>
                <a:uFillTx/>
              </a:defRPr>
            </a:pPr>
            <a:r>
              <a:t>Stay tuned!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ustainability: Power Regulariz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Sustainability: Power Regularization</a:t>
            </a:r>
          </a:p>
        </p:txBody>
      </p:sp>
      <p:sp>
        <p:nvSpPr>
          <p:cNvPr id="408" name="By avoiding use of processor/memory, learning circuits consume far less power than ANN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By avoiding use of processor/memory, learning circuits consume far less power than ANNs</a:t>
            </a:r>
          </a:p>
          <a:p>
            <a:r>
              <a:t>Can lower power consumption even further with power regularization!</a:t>
            </a:r>
          </a:p>
        </p:txBody>
      </p:sp>
      <p:pic>
        <p:nvPicPr>
          <p:cNvPr id="40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752" y="4894479"/>
            <a:ext cx="9342374" cy="686379"/>
          </a:xfrm>
          <a:prstGeom prst="rect">
            <a:avLst/>
          </a:prstGeom>
          <a:ln w="25400">
            <a:miter lim="400000"/>
          </a:ln>
        </p:spPr>
      </p:pic>
      <p:pic>
        <p:nvPicPr>
          <p:cNvPr id="410" name="Image" descr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3805" y="6050446"/>
            <a:ext cx="7745866" cy="7640782"/>
          </a:xfrm>
          <a:prstGeom prst="rect">
            <a:avLst/>
          </a:prstGeom>
          <a:ln w="25400">
            <a:miter lim="400000"/>
          </a:ln>
        </p:spPr>
      </p:pic>
      <p:pic>
        <p:nvPicPr>
          <p:cNvPr id="41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4928" y="6006902"/>
            <a:ext cx="10362760" cy="7392458"/>
          </a:xfrm>
          <a:prstGeom prst="rect">
            <a:avLst/>
          </a:prstGeom>
          <a:ln w="25400">
            <a:miter lim="400000"/>
          </a:ln>
        </p:spPr>
      </p:pic>
      <p:sp>
        <p:nvSpPr>
          <p:cNvPr id="412" name="linear regression"/>
          <p:cNvSpPr txBox="1"/>
          <p:nvPr/>
        </p:nvSpPr>
        <p:spPr>
          <a:xfrm>
            <a:off x="18810473" y="5343942"/>
            <a:ext cx="4977607" cy="1016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/>
          <a:p>
            <a:r>
              <a:t>linear regression</a:t>
            </a:r>
          </a:p>
        </p:txBody>
      </p:sp>
      <p:sp>
        <p:nvSpPr>
          <p:cNvPr id="413" name="allostery"/>
          <p:cNvSpPr txBox="1"/>
          <p:nvPr/>
        </p:nvSpPr>
        <p:spPr>
          <a:xfrm>
            <a:off x="184583" y="5343942"/>
            <a:ext cx="2689127" cy="1016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/>
          <a:p>
            <a:r>
              <a:t>allostery</a:t>
            </a:r>
          </a:p>
        </p:txBody>
      </p:sp>
      <p:sp>
        <p:nvSpPr>
          <p:cNvPr id="414" name="Power gain increases with task complexity"/>
          <p:cNvSpPr txBox="1"/>
          <p:nvPr/>
        </p:nvSpPr>
        <p:spPr>
          <a:xfrm>
            <a:off x="7494856" y="7533630"/>
            <a:ext cx="5749912" cy="2641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 anchor="ctr">
            <a:spAutoFit/>
          </a:bodyPr>
          <a:lstStyle/>
          <a:p>
            <a:r>
              <a:t>Power gain increases with task complexity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Summary</a:t>
            </a:r>
          </a:p>
        </p:txBody>
      </p:sp>
      <p:sp>
        <p:nvSpPr>
          <p:cNvPr id="417" name="Simultaneous optimization of learning and physical cost functions provides systematic way of solving inverse materials design problems:  very general…"/>
          <p:cNvSpPr txBox="1">
            <a:spLocks noGrp="1"/>
          </p:cNvSpPr>
          <p:nvPr>
            <p:ph type="body" idx="1"/>
          </p:nvPr>
        </p:nvSpPr>
        <p:spPr>
          <a:xfrm>
            <a:off x="207020" y="1765129"/>
            <a:ext cx="23387400" cy="12211197"/>
          </a:xfrm>
          <a:prstGeom prst="rect">
            <a:avLst/>
          </a:prstGeom>
        </p:spPr>
        <p:txBody>
          <a:bodyPr/>
          <a:lstStyle/>
          <a:p>
            <a:pPr>
              <a:defRPr sz="5200"/>
            </a:pPr>
            <a:r>
              <a:t>Simultaneous optimization of </a:t>
            </a:r>
            <a:r>
              <a:rPr>
                <a:solidFill>
                  <a:srgbClr val="0433FF"/>
                </a:solidFill>
              </a:rPr>
              <a:t>learning</a:t>
            </a:r>
            <a:r>
              <a:t> and </a:t>
            </a:r>
            <a:r>
              <a:rPr>
                <a:solidFill>
                  <a:srgbClr val="0433FF"/>
                </a:solidFill>
              </a:rPr>
              <a:t>physical</a:t>
            </a:r>
            <a:r>
              <a:t> cost functions provides systematic way of solving inverse materials design problems:  </a:t>
            </a:r>
            <a:r>
              <a:rPr>
                <a:solidFill>
                  <a:srgbClr val="0433FF"/>
                </a:solidFill>
              </a:rPr>
              <a:t>very general</a:t>
            </a:r>
          </a:p>
          <a:p>
            <a:pPr>
              <a:defRPr sz="5200"/>
            </a:pPr>
            <a:r>
              <a:t>Coupled learning provides systematic way of developing local rules to solve inverse materials design problems</a:t>
            </a:r>
          </a:p>
          <a:p>
            <a:pPr>
              <a:defRPr sz="5200">
                <a:solidFill>
                  <a:srgbClr val="FF2600"/>
                </a:solidFill>
              </a:defRPr>
            </a:pPr>
            <a:r>
              <a:t>Coupled learning is robust—it works in a real system!</a:t>
            </a:r>
          </a:p>
          <a:p>
            <a:pPr>
              <a:defRPr sz="5200"/>
            </a:pPr>
            <a:r>
              <a:t>New kind of condensed matter: processor-free physical learning networks</a:t>
            </a:r>
          </a:p>
          <a:p>
            <a:pPr>
              <a:defRPr sz="5200"/>
            </a:pPr>
            <a:r>
              <a:t>Playground for studying how local changes in learning DOF lead to collective phenomenon of learning</a:t>
            </a:r>
          </a:p>
          <a:p>
            <a:pPr marL="677454" indent="-636814"/>
            <a:r>
              <a:rPr sz="5200"/>
              <a:t>Massively scalable design suggests it might be able to replace neural networks in applications with</a:t>
            </a:r>
          </a:p>
          <a:p>
            <a:pPr marL="1116964" lvl="1" indent="-619124"/>
            <a:r>
              <a:rPr sz="5200"/>
              <a:t>Low power requirements</a:t>
            </a:r>
          </a:p>
          <a:p>
            <a:pPr marL="1116964" lvl="1" indent="-619124"/>
            <a:r>
              <a:rPr sz="5200"/>
              <a:t>High chance of damage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Neural Networks Can Be Trained for Desired Input/Output Rel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200"/>
            </a:lvl1pPr>
          </a:lstStyle>
          <a:p>
            <a:r>
              <a:t>Neural Networks Can Be Trained for Desired Input/Output Relations</a:t>
            </a:r>
          </a:p>
        </p:txBody>
      </p:sp>
      <p:sp>
        <p:nvSpPr>
          <p:cNvPr id="49" name="First step:  apply inputs and calculate output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pPr>
              <a:lnSpc>
                <a:spcPct val="140000"/>
              </a:lnSpc>
            </a:pPr>
            <a:r>
              <a:rPr>
                <a:solidFill>
                  <a:srgbClr val="0433FF"/>
                </a:solidFill>
              </a:rPr>
              <a:t>First step</a:t>
            </a:r>
            <a:r>
              <a:t>:  apply inputs and calculate outputs </a:t>
            </a:r>
          </a:p>
          <a:p>
            <a:pPr>
              <a:lnSpc>
                <a:spcPct val="140000"/>
              </a:lnSpc>
            </a:pPr>
            <a:r>
              <a:t>Learning cost function</a:t>
            </a:r>
          </a:p>
          <a:p>
            <a:pPr>
              <a:lnSpc>
                <a:spcPct val="140000"/>
              </a:lnSpc>
            </a:pPr>
            <a:r>
              <a:rPr>
                <a:solidFill>
                  <a:srgbClr val="941751"/>
                </a:solidFill>
              </a:rPr>
              <a:t>Learning degrees of freedom</a:t>
            </a:r>
            <a:r>
              <a:t>: model parameters (node weights)</a:t>
            </a:r>
          </a:p>
          <a:p>
            <a:pPr>
              <a:lnSpc>
                <a:spcPct val="140000"/>
              </a:lnSpc>
            </a:pPr>
            <a:r>
              <a:rPr>
                <a:solidFill>
                  <a:srgbClr val="FF2600"/>
                </a:solidFill>
              </a:rPr>
              <a:t>Second step</a:t>
            </a:r>
            <a:r>
              <a:t>: ski downhill (gradient descent) on  with respect to learning DOF</a:t>
            </a:r>
          </a:p>
          <a:p>
            <a:pPr>
              <a:lnSpc>
                <a:spcPct val="140000"/>
              </a:lnSpc>
            </a:pPr>
            <a:r>
              <a:t>Repeat until </a:t>
            </a:r>
          </a:p>
        </p:txBody>
      </p:sp>
      <p:pic>
        <p:nvPicPr>
          <p:cNvPr id="5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00" y="1642594"/>
            <a:ext cx="518493" cy="604909"/>
          </a:xfrm>
          <a:prstGeom prst="rect">
            <a:avLst/>
          </a:prstGeom>
          <a:ln w="25400">
            <a:miter lim="400000"/>
          </a:ln>
        </p:spPr>
      </p:pic>
      <p:pic>
        <p:nvPicPr>
          <p:cNvPr id="51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149" y="1846425"/>
            <a:ext cx="6708609" cy="3773593"/>
          </a:xfrm>
          <a:prstGeom prst="rect">
            <a:avLst/>
          </a:prstGeom>
          <a:ln w="25400">
            <a:miter lim="400000"/>
          </a:ln>
        </p:spPr>
      </p:pic>
      <p:grpSp>
        <p:nvGrpSpPr>
          <p:cNvPr id="56" name="Group 8"/>
          <p:cNvGrpSpPr/>
          <p:nvPr/>
        </p:nvGrpSpPr>
        <p:grpSpPr>
          <a:xfrm>
            <a:off x="10993707" y="1734240"/>
            <a:ext cx="10736356" cy="4479040"/>
            <a:chOff x="0" y="0"/>
            <a:chExt cx="10736355" cy="4479038"/>
          </a:xfrm>
        </p:grpSpPr>
        <p:pic>
          <p:nvPicPr>
            <p:cNvPr id="52" name="Picture 4" descr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7630610" cy="4479039"/>
            </a:xfrm>
            <a:prstGeom prst="rect">
              <a:avLst/>
            </a:prstGeom>
            <a:ln w="25400" cap="flat">
              <a:noFill/>
              <a:miter lim="400000"/>
            </a:ln>
            <a:effectLst/>
          </p:spPr>
        </p:pic>
        <p:sp>
          <p:nvSpPr>
            <p:cNvPr id="53" name="TextBox 5"/>
            <p:cNvSpPr txBox="1"/>
            <p:nvPr/>
          </p:nvSpPr>
          <p:spPr>
            <a:xfrm>
              <a:off x="6646014" y="1563999"/>
              <a:ext cx="4090342" cy="561276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l" defTabSz="1828800">
                <a:defRPr sz="24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Output 1  (1 for dog, 0 for cat)</a:t>
              </a:r>
            </a:p>
          </p:txBody>
        </p:sp>
        <p:sp>
          <p:nvSpPr>
            <p:cNvPr id="54" name="TextBox 10"/>
            <p:cNvSpPr txBox="1"/>
            <p:nvPr/>
          </p:nvSpPr>
          <p:spPr>
            <a:xfrm>
              <a:off x="6646014" y="3021518"/>
              <a:ext cx="4090342" cy="561276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l" defTabSz="1828800">
                <a:defRPr sz="24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Output 2  (1 for cat, 0 for dog)</a:t>
              </a:r>
            </a:p>
          </p:txBody>
        </p:sp>
        <p:sp>
          <p:nvSpPr>
            <p:cNvPr id="55" name="TextBox 11"/>
            <p:cNvSpPr txBox="1"/>
            <p:nvPr/>
          </p:nvSpPr>
          <p:spPr>
            <a:xfrm>
              <a:off x="6276792" y="2218744"/>
              <a:ext cx="296523" cy="931929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sz="2400"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t> </a:t>
              </a:r>
            </a:p>
            <a:p>
              <a:pPr algn="l" defTabSz="1828800">
                <a:defRPr sz="2400"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t> </a:t>
              </a:r>
            </a:p>
          </p:txBody>
        </p:sp>
      </p:grpSp>
      <p:pic>
        <p:nvPicPr>
          <p:cNvPr id="5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9271" y="7959227"/>
            <a:ext cx="10571524" cy="1409537"/>
          </a:xfrm>
          <a:prstGeom prst="rect">
            <a:avLst/>
          </a:prstGeom>
          <a:ln w="25400">
            <a:miter lim="400000"/>
          </a:ln>
        </p:spPr>
      </p:pic>
      <p:pic>
        <p:nvPicPr>
          <p:cNvPr id="5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9460" y="11989558"/>
            <a:ext cx="1802878" cy="567198"/>
          </a:xfrm>
          <a:prstGeom prst="rect">
            <a:avLst/>
          </a:prstGeom>
          <a:ln w="254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Thanks 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Thanks to</a:t>
            </a:r>
          </a:p>
        </p:txBody>
      </p:sp>
      <p:sp>
        <p:nvSpPr>
          <p:cNvPr id="420" name="Sid Nagel"/>
          <p:cNvSpPr txBox="1"/>
          <p:nvPr/>
        </p:nvSpPr>
        <p:spPr>
          <a:xfrm>
            <a:off x="4474412" y="10194931"/>
            <a:ext cx="2560638" cy="1600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>
            <a:lvl1pPr marL="81279" marR="81279" defTabSz="1828800">
              <a:defRPr sz="48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lvl1pPr>
          </a:lstStyle>
          <a:p>
            <a:r>
              <a:t>Sid Nagel</a:t>
            </a:r>
          </a:p>
        </p:txBody>
      </p:sp>
      <p:pic>
        <p:nvPicPr>
          <p:cNvPr id="421" name="carl_goodrich.png" descr="carl_goodrich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466910" y="1788048"/>
            <a:ext cx="2384865" cy="3154644"/>
          </a:xfrm>
          <a:prstGeom prst="rect">
            <a:avLst/>
          </a:prstGeom>
          <a:ln w="12700"/>
        </p:spPr>
      </p:pic>
      <p:sp>
        <p:nvSpPr>
          <p:cNvPr id="422" name="Carl Goodrich"/>
          <p:cNvSpPr txBox="1"/>
          <p:nvPr/>
        </p:nvSpPr>
        <p:spPr>
          <a:xfrm>
            <a:off x="21151592" y="4927931"/>
            <a:ext cx="3015457" cy="1371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>
            <a:lvl1pPr marL="81279" marR="81279" defTabSz="1828800">
              <a:defRPr sz="40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lvl1pPr>
          </a:lstStyle>
          <a:p>
            <a:r>
              <a:t>Carl Goodrich</a:t>
            </a:r>
          </a:p>
        </p:txBody>
      </p:sp>
      <p:pic>
        <p:nvPicPr>
          <p:cNvPr id="423" name="nagel_sidney_print.png" descr="nagel_sidney_pri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15066" y="6788644"/>
            <a:ext cx="2879162" cy="3343547"/>
          </a:xfrm>
          <a:prstGeom prst="rect">
            <a:avLst/>
          </a:prstGeom>
          <a:ln w="12700"/>
        </p:spPr>
      </p:pic>
      <p:pic>
        <p:nvPicPr>
          <p:cNvPr id="424" name="Image" descr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56"/>
          <a:stretch>
            <a:fillRect/>
          </a:stretch>
        </p:blipFill>
        <p:spPr>
          <a:xfrm>
            <a:off x="7670807" y="1788445"/>
            <a:ext cx="2172981" cy="3154000"/>
          </a:xfrm>
          <a:prstGeom prst="rect">
            <a:avLst/>
          </a:prstGeom>
          <a:ln w="12700"/>
        </p:spPr>
      </p:pic>
      <p:sp>
        <p:nvSpPr>
          <p:cNvPr id="425" name="Jason Rocks"/>
          <p:cNvSpPr txBox="1"/>
          <p:nvPr/>
        </p:nvSpPr>
        <p:spPr>
          <a:xfrm>
            <a:off x="7741293" y="4927931"/>
            <a:ext cx="2031921" cy="1371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>
            <a:lvl1pPr marL="81279" marR="81279" defTabSz="1828800">
              <a:defRPr sz="4000" b="1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Jason Rocks</a:t>
            </a:r>
          </a:p>
        </p:txBody>
      </p:sp>
      <p:pic>
        <p:nvPicPr>
          <p:cNvPr id="426" name="Image" descr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629779" y="1782988"/>
            <a:ext cx="2156951" cy="3154116"/>
          </a:xfrm>
          <a:prstGeom prst="rect">
            <a:avLst/>
          </a:prstGeom>
          <a:ln w="25400">
            <a:miter lim="400000"/>
          </a:ln>
        </p:spPr>
      </p:pic>
      <p:sp>
        <p:nvSpPr>
          <p:cNvPr id="427" name="Nidhi Pashine"/>
          <p:cNvSpPr txBox="1"/>
          <p:nvPr/>
        </p:nvSpPr>
        <p:spPr>
          <a:xfrm>
            <a:off x="14427968" y="4927931"/>
            <a:ext cx="2560639" cy="1371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>
            <a:lvl1pPr marL="81279" marR="81279" defTabSz="1828800">
              <a:defRPr sz="40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lvl1pPr>
          </a:lstStyle>
          <a:p>
            <a:r>
              <a:t>Nidhi Pashine</a:t>
            </a:r>
          </a:p>
        </p:txBody>
      </p:sp>
      <p:pic>
        <p:nvPicPr>
          <p:cNvPr id="428" name="Image" descr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47327" y="1777531"/>
            <a:ext cx="2673070" cy="3154331"/>
          </a:xfrm>
          <a:prstGeom prst="rect">
            <a:avLst/>
          </a:prstGeom>
          <a:ln w="25400">
            <a:miter lim="400000"/>
          </a:ln>
        </p:spPr>
      </p:pic>
      <p:sp>
        <p:nvSpPr>
          <p:cNvPr id="429" name="Irmgard Bischofberger"/>
          <p:cNvSpPr txBox="1"/>
          <p:nvPr/>
        </p:nvSpPr>
        <p:spPr>
          <a:xfrm>
            <a:off x="17220007" y="4927931"/>
            <a:ext cx="3927595" cy="1371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>
            <a:lvl1pPr marL="81279" marR="81279" defTabSz="1828800">
              <a:defRPr sz="40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lvl1pPr>
          </a:lstStyle>
          <a:p>
            <a:r>
              <a:t>Irmgard Bischofberger</a:t>
            </a:r>
          </a:p>
        </p:txBody>
      </p:sp>
      <p:sp>
        <p:nvSpPr>
          <p:cNvPr id="430" name="NSF DMR Materials Theory…"/>
          <p:cNvSpPr txBox="1"/>
          <p:nvPr/>
        </p:nvSpPr>
        <p:spPr>
          <a:xfrm>
            <a:off x="15202079" y="6319366"/>
            <a:ext cx="8996275" cy="49885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marL="767080" marR="81279" lvl="1" indent="-685800" algn="l" defTabSz="1828800">
              <a:lnSpc>
                <a:spcPct val="110000"/>
              </a:lnSpc>
              <a:spcBef>
                <a:spcPts val="1300"/>
              </a:spcBef>
              <a:buClr>
                <a:srgbClr val="000000"/>
              </a:buClr>
              <a:buFont typeface="Comic Sans MS"/>
              <a:defRPr sz="5200">
                <a:solidFill>
                  <a:srgbClr val="942192"/>
                </a:solidFill>
                <a:uFill>
                  <a:solidFill>
                    <a:srgbClr val="942192"/>
                  </a:solidFill>
                </a:uFill>
              </a:defRPr>
            </a:pPr>
            <a:endParaRPr/>
          </a:p>
          <a:p>
            <a:pPr marL="767080" marR="81279" lvl="1" indent="-685800" algn="l" defTabSz="1828800">
              <a:lnSpc>
                <a:spcPct val="110000"/>
              </a:lnSpc>
              <a:spcBef>
                <a:spcPts val="1300"/>
              </a:spcBef>
              <a:buClr>
                <a:srgbClr val="000000"/>
              </a:buClr>
              <a:buFont typeface="Comic Sans MS"/>
              <a:defRPr sz="5200">
                <a:solidFill>
                  <a:srgbClr val="942192"/>
                </a:solidFill>
                <a:uFill>
                  <a:solidFill>
                    <a:srgbClr val="942192"/>
                  </a:solidFill>
                </a:uFill>
              </a:defRPr>
            </a:pPr>
            <a:r>
              <a:t>NSF DMR Materials Theory</a:t>
            </a:r>
          </a:p>
          <a:p>
            <a:pPr marL="767080" marR="81279" lvl="1" indent="-685800" algn="l" defTabSz="1828800">
              <a:lnSpc>
                <a:spcPct val="110000"/>
              </a:lnSpc>
              <a:spcBef>
                <a:spcPts val="1300"/>
              </a:spcBef>
              <a:buClr>
                <a:srgbClr val="000000"/>
              </a:buClr>
              <a:buFont typeface="Comic Sans MS"/>
              <a:defRPr sz="5200">
                <a:solidFill>
                  <a:srgbClr val="942192"/>
                </a:solidFill>
                <a:uFill>
                  <a:solidFill>
                    <a:srgbClr val="942192"/>
                  </a:solidFill>
                </a:uFill>
              </a:defRPr>
            </a:pPr>
            <a:r>
              <a:t>DOE Biomolecular Materials</a:t>
            </a:r>
          </a:p>
          <a:p>
            <a:pPr marL="767080" marR="81279" lvl="1" indent="-685800" algn="l" defTabSz="1828800">
              <a:lnSpc>
                <a:spcPct val="110000"/>
              </a:lnSpc>
              <a:spcBef>
                <a:spcPts val="1300"/>
              </a:spcBef>
              <a:buClr>
                <a:srgbClr val="000000"/>
              </a:buClr>
              <a:buFont typeface="Comic Sans MS"/>
              <a:defRPr sz="5200">
                <a:solidFill>
                  <a:srgbClr val="942192"/>
                </a:solidFill>
                <a:uFill>
                  <a:solidFill>
                    <a:srgbClr val="942192"/>
                  </a:solidFill>
                </a:uFill>
              </a:defRPr>
            </a:pPr>
            <a:r>
              <a:t>NSF UPenn MRSEC </a:t>
            </a:r>
          </a:p>
          <a:p>
            <a:pPr marL="767080" marR="81279" lvl="1" indent="-685800" algn="l" defTabSz="1828800">
              <a:lnSpc>
                <a:spcPct val="110000"/>
              </a:lnSpc>
              <a:spcBef>
                <a:spcPts val="1300"/>
              </a:spcBef>
              <a:buClr>
                <a:srgbClr val="000000"/>
              </a:buClr>
              <a:buFont typeface="Comic Sans MS"/>
              <a:defRPr sz="5200">
                <a:solidFill>
                  <a:srgbClr val="942192"/>
                </a:solidFill>
                <a:uFill>
                  <a:solidFill>
                    <a:srgbClr val="942192"/>
                  </a:solidFill>
                </a:uFill>
              </a:defRPr>
            </a:pPr>
            <a:r>
              <a:t>Simons Foundation</a:t>
            </a:r>
          </a:p>
        </p:txBody>
      </p:sp>
      <p:pic>
        <p:nvPicPr>
          <p:cNvPr id="431" name="Image" descr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5934" y="6788842"/>
            <a:ext cx="3110564" cy="3343228"/>
          </a:xfrm>
          <a:prstGeom prst="rect">
            <a:avLst/>
          </a:prstGeom>
          <a:ln w="25400">
            <a:miter lim="400000"/>
          </a:ln>
        </p:spPr>
      </p:pic>
      <p:sp>
        <p:nvSpPr>
          <p:cNvPr id="432" name="Eleni Katifori"/>
          <p:cNvSpPr txBox="1"/>
          <p:nvPr/>
        </p:nvSpPr>
        <p:spPr>
          <a:xfrm>
            <a:off x="475934" y="10194931"/>
            <a:ext cx="3110707" cy="1600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>
            <a:lvl1pPr marL="81279" marR="81279" defTabSz="1828800">
              <a:defRPr sz="48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Eleni Katifori</a:t>
            </a:r>
          </a:p>
        </p:txBody>
      </p:sp>
      <p:pic>
        <p:nvPicPr>
          <p:cNvPr id="433" name="Image" descr="Imag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78459" y="1788445"/>
            <a:ext cx="2308449" cy="3154477"/>
          </a:xfrm>
          <a:prstGeom prst="rect">
            <a:avLst/>
          </a:prstGeom>
          <a:ln w="25400">
            <a:miter lim="400000"/>
          </a:ln>
        </p:spPr>
      </p:pic>
      <p:sp>
        <p:nvSpPr>
          <p:cNvPr id="434" name="Daniel Hexner"/>
          <p:cNvSpPr txBox="1"/>
          <p:nvPr/>
        </p:nvSpPr>
        <p:spPr>
          <a:xfrm>
            <a:off x="10818755" y="4927931"/>
            <a:ext cx="2828031" cy="1371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>
            <a:lvl1pPr marL="81279" marR="81279" defTabSz="1828800">
              <a:defRPr sz="4000" b="1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Daniel Hexner</a:t>
            </a:r>
          </a:p>
        </p:txBody>
      </p:sp>
      <p:pic>
        <p:nvPicPr>
          <p:cNvPr id="435" name="Image" descr="Imag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7139" y="1782988"/>
            <a:ext cx="2418313" cy="3154652"/>
          </a:xfrm>
          <a:prstGeom prst="rect">
            <a:avLst/>
          </a:prstGeom>
          <a:ln w="25400">
            <a:miter lim="400000"/>
          </a:ln>
        </p:spPr>
      </p:pic>
      <p:sp>
        <p:nvSpPr>
          <p:cNvPr id="436" name="Menachem…"/>
          <p:cNvSpPr txBox="1"/>
          <p:nvPr/>
        </p:nvSpPr>
        <p:spPr>
          <a:xfrm>
            <a:off x="-157578" y="4927931"/>
            <a:ext cx="3927595" cy="1371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marL="81279" marR="81279" defTabSz="1828800">
              <a:defRPr sz="4000"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pPr>
            <a:r>
              <a:t>Menachem</a:t>
            </a:r>
          </a:p>
          <a:p>
            <a:pPr marL="81279" marR="81279" defTabSz="1828800">
              <a:defRPr sz="4000"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pPr>
            <a:r>
              <a:t>Stern</a:t>
            </a:r>
          </a:p>
        </p:txBody>
      </p:sp>
      <p:pic>
        <p:nvPicPr>
          <p:cNvPr id="437" name="unknown.jpg" descr="unknown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03228" y="1779019"/>
            <a:ext cx="2156987" cy="3162242"/>
          </a:xfrm>
          <a:prstGeom prst="rect">
            <a:avLst/>
          </a:prstGeom>
          <a:ln w="25400">
            <a:miter lim="400000"/>
          </a:ln>
        </p:spPr>
      </p:pic>
      <p:sp>
        <p:nvSpPr>
          <p:cNvPr id="438" name="Sam…"/>
          <p:cNvSpPr txBox="1"/>
          <p:nvPr/>
        </p:nvSpPr>
        <p:spPr>
          <a:xfrm>
            <a:off x="3317939" y="4927931"/>
            <a:ext cx="3927595" cy="1371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marL="81279" marR="81279" defTabSz="1828800">
              <a:defRPr sz="4000"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pPr>
            <a:r>
              <a:t>Sam</a:t>
            </a:r>
          </a:p>
          <a:p>
            <a:pPr marL="81279" marR="81279" defTabSz="1828800">
              <a:defRPr sz="4000"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pPr>
            <a:r>
              <a:t>Dillavou</a:t>
            </a:r>
          </a:p>
        </p:txBody>
      </p:sp>
      <p:pic>
        <p:nvPicPr>
          <p:cNvPr id="439" name="Image" descr="Imag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17301" y="6707781"/>
            <a:ext cx="2521752" cy="3469470"/>
          </a:xfrm>
          <a:prstGeom prst="rect">
            <a:avLst/>
          </a:prstGeom>
          <a:ln w="25400">
            <a:miter lim="400000"/>
          </a:ln>
        </p:spPr>
      </p:pic>
      <p:sp>
        <p:nvSpPr>
          <p:cNvPr id="440" name="Doug Durian"/>
          <p:cNvSpPr txBox="1"/>
          <p:nvPr/>
        </p:nvSpPr>
        <p:spPr>
          <a:xfrm>
            <a:off x="8064158" y="10194931"/>
            <a:ext cx="2828032" cy="1600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>
            <a:lvl1pPr marL="81279" marR="81279" defTabSz="1828800">
              <a:defRPr sz="4800"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lvl1pPr>
          </a:lstStyle>
          <a:p>
            <a:r>
              <a:t>Doug Durian</a:t>
            </a:r>
          </a:p>
        </p:txBody>
      </p:sp>
      <p:pic>
        <p:nvPicPr>
          <p:cNvPr id="441" name="Image" descr="Image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974281" y="6707781"/>
            <a:ext cx="2454607" cy="3469651"/>
          </a:xfrm>
          <a:prstGeom prst="rect">
            <a:avLst/>
          </a:prstGeom>
          <a:ln w="25400">
            <a:miter lim="400000"/>
          </a:ln>
        </p:spPr>
      </p:pic>
      <p:sp>
        <p:nvSpPr>
          <p:cNvPr id="442" name="Marc Miskin"/>
          <p:cNvSpPr txBox="1"/>
          <p:nvPr/>
        </p:nvSpPr>
        <p:spPr>
          <a:xfrm>
            <a:off x="11929802" y="10194931"/>
            <a:ext cx="2828031" cy="1600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>
            <a:lvl1pPr marL="81279" marR="81279" defTabSz="1828800">
              <a:defRPr sz="4800"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lvl1pPr>
          </a:lstStyle>
          <a:p>
            <a:r>
              <a:t>Marc Miskin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kiing (Gradient Descent) in High Dimens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Skiing (Gradient Descent) in High Dimensions</a:t>
            </a:r>
          </a:p>
        </p:txBody>
      </p:sp>
      <p:sp>
        <p:nvSpPr>
          <p:cNvPr id="61" name="Skiing: move downhill in altitude landscape by adjusting 2 position degrees of  freedom (latitude and longitude)…"/>
          <p:cNvSpPr txBox="1">
            <a:spLocks noGrp="1"/>
          </p:cNvSpPr>
          <p:nvPr>
            <p:ph type="body" idx="1"/>
          </p:nvPr>
        </p:nvSpPr>
        <p:spPr>
          <a:xfrm>
            <a:off x="177400" y="2123330"/>
            <a:ext cx="24029200" cy="11966576"/>
          </a:xfrm>
          <a:prstGeom prst="rect">
            <a:avLst/>
          </a:prstGeom>
        </p:spPr>
        <p:txBody>
          <a:bodyPr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r>
              <a:t>Skiing: move downhill in altitude landscape by adjusting 2 position degrees of </a:t>
            </a:r>
            <a:br/>
            <a:r>
              <a:t>freedom (latitude and longitude)</a:t>
            </a:r>
          </a:p>
          <a:p>
            <a:r>
              <a:t>Google Translate has ~100 million parameters; ChatGPT4 ~1 trillion</a:t>
            </a:r>
          </a:p>
          <a:p>
            <a:r>
              <a:t>Training Google Translate required skiing downhill in the learning cost function landscape by adjusting ~100 million learning degrees of freedom!</a:t>
            </a:r>
          </a:p>
        </p:txBody>
      </p:sp>
      <p:pic>
        <p:nvPicPr>
          <p:cNvPr id="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061" y="1729898"/>
            <a:ext cx="9291878" cy="6183322"/>
          </a:xfrm>
          <a:prstGeom prst="rect">
            <a:avLst/>
          </a:prstGeom>
          <a:ln w="254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Neural Networks Can Be Trained for Desired Input/Output Rel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200"/>
            </a:lvl1pPr>
          </a:lstStyle>
          <a:p>
            <a:r>
              <a:t>Neural Networks Can Be Trained for Desired Input/Output Relations</a:t>
            </a:r>
          </a:p>
        </p:txBody>
      </p:sp>
      <p:sp>
        <p:nvSpPr>
          <p:cNvPr id="65" name="First step:  apply inputs and calculate output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pPr>
              <a:lnSpc>
                <a:spcPct val="140000"/>
              </a:lnSpc>
            </a:pPr>
            <a:endParaRPr/>
          </a:p>
          <a:p>
            <a:r>
              <a:rPr>
                <a:solidFill>
                  <a:srgbClr val="0433FF"/>
                </a:solidFill>
              </a:rPr>
              <a:t>First step</a:t>
            </a:r>
            <a:r>
              <a:t>:  apply inputs and calculate outputs </a:t>
            </a:r>
          </a:p>
          <a:p>
            <a:r>
              <a:t>Learning cost function</a:t>
            </a:r>
          </a:p>
          <a:p>
            <a:r>
              <a:rPr>
                <a:solidFill>
                  <a:srgbClr val="941751"/>
                </a:solidFill>
              </a:rPr>
              <a:t>Learning degrees of freedom</a:t>
            </a:r>
            <a:r>
              <a:t>: model parameters node weights</a:t>
            </a:r>
          </a:p>
          <a:p>
            <a:r>
              <a:rPr>
                <a:solidFill>
                  <a:srgbClr val="FF2600"/>
                </a:solidFill>
              </a:rPr>
              <a:t>Second step</a:t>
            </a:r>
            <a:r>
              <a:t>: ski downhill on  with respect to learning DOF</a:t>
            </a:r>
          </a:p>
          <a:p>
            <a:r>
              <a:t>Repeat in flow networks! But neural networks are not </a:t>
            </a:r>
            <a:r>
              <a:rPr>
                <a:solidFill>
                  <a:srgbClr val="FF2600"/>
                </a:solidFill>
              </a:rPr>
              <a:t>real</a:t>
            </a:r>
          </a:p>
          <a:p>
            <a:r>
              <a:t>Real systems have to obey </a:t>
            </a:r>
            <a:r>
              <a:rPr>
                <a:solidFill>
                  <a:srgbClr val="FF2600"/>
                </a:solidFill>
              </a:rPr>
              <a:t>physics</a:t>
            </a:r>
          </a:p>
        </p:txBody>
      </p:sp>
      <p:pic>
        <p:nvPicPr>
          <p:cNvPr id="6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00" y="1642594"/>
            <a:ext cx="518493" cy="604909"/>
          </a:xfrm>
          <a:prstGeom prst="rect">
            <a:avLst/>
          </a:prstGeom>
          <a:ln w="25400">
            <a:miter lim="400000"/>
          </a:ln>
        </p:spPr>
      </p:pic>
      <p:pic>
        <p:nvPicPr>
          <p:cNvPr id="67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149" y="1846425"/>
            <a:ext cx="6708609" cy="3773593"/>
          </a:xfrm>
          <a:prstGeom prst="rect">
            <a:avLst/>
          </a:prstGeom>
          <a:ln w="25400">
            <a:miter lim="400000"/>
          </a:ln>
        </p:spPr>
      </p:pic>
      <p:grpSp>
        <p:nvGrpSpPr>
          <p:cNvPr id="72" name="Group 8"/>
          <p:cNvGrpSpPr/>
          <p:nvPr/>
        </p:nvGrpSpPr>
        <p:grpSpPr>
          <a:xfrm>
            <a:off x="10993707" y="1734240"/>
            <a:ext cx="10736356" cy="4479040"/>
            <a:chOff x="0" y="0"/>
            <a:chExt cx="10736355" cy="4479038"/>
          </a:xfrm>
        </p:grpSpPr>
        <p:pic>
          <p:nvPicPr>
            <p:cNvPr id="68" name="Picture 4" descr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7630610" cy="4479039"/>
            </a:xfrm>
            <a:prstGeom prst="rect">
              <a:avLst/>
            </a:prstGeom>
            <a:ln w="25400" cap="flat">
              <a:noFill/>
              <a:miter lim="400000"/>
            </a:ln>
            <a:effectLst/>
          </p:spPr>
        </p:pic>
        <p:sp>
          <p:nvSpPr>
            <p:cNvPr id="69" name="TextBox 5"/>
            <p:cNvSpPr txBox="1"/>
            <p:nvPr/>
          </p:nvSpPr>
          <p:spPr>
            <a:xfrm>
              <a:off x="6646014" y="1563999"/>
              <a:ext cx="4090342" cy="561276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l" defTabSz="1828800">
                <a:defRPr sz="24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Output 1  (1 for dog, 0 for cat)</a:t>
              </a:r>
            </a:p>
          </p:txBody>
        </p:sp>
        <p:sp>
          <p:nvSpPr>
            <p:cNvPr id="70" name="TextBox 10"/>
            <p:cNvSpPr txBox="1"/>
            <p:nvPr/>
          </p:nvSpPr>
          <p:spPr>
            <a:xfrm>
              <a:off x="6646014" y="3021518"/>
              <a:ext cx="4090342" cy="561276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l" defTabSz="1828800">
                <a:defRPr sz="24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Output 2  (1 for cat, 0 for dog)</a:t>
              </a:r>
            </a:p>
          </p:txBody>
        </p:sp>
        <p:sp>
          <p:nvSpPr>
            <p:cNvPr id="71" name="TextBox 11"/>
            <p:cNvSpPr txBox="1"/>
            <p:nvPr/>
          </p:nvSpPr>
          <p:spPr>
            <a:xfrm>
              <a:off x="6276792" y="2218744"/>
              <a:ext cx="296523" cy="931929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sz="2400"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t> </a:t>
              </a:r>
            </a:p>
            <a:p>
              <a:pPr algn="l" defTabSz="1828800">
                <a:defRPr sz="2400"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t> </a:t>
              </a:r>
            </a:p>
          </p:txBody>
        </p:sp>
      </p:grpSp>
      <p:pic>
        <p:nvPicPr>
          <p:cNvPr id="7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2073" y="7962627"/>
            <a:ext cx="10571524" cy="1409537"/>
          </a:xfrm>
          <a:prstGeom prst="rect">
            <a:avLst/>
          </a:prstGeom>
          <a:ln w="254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Designing Directed Flow in Vasculatu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Physics Imposes An Extra Complication</a:t>
            </a:r>
          </a:p>
        </p:txBody>
      </p:sp>
      <p:sp>
        <p:nvSpPr>
          <p:cNvPr id="76" name="Brain is 2% of body mass but uses 25% of O2…"/>
          <p:cNvSpPr txBox="1">
            <a:spLocks noGrp="1"/>
          </p:cNvSpPr>
          <p:nvPr>
            <p:ph type="body" sz="half" idx="1"/>
          </p:nvPr>
        </p:nvSpPr>
        <p:spPr>
          <a:xfrm>
            <a:off x="109775" y="10669749"/>
            <a:ext cx="24164450" cy="3130860"/>
          </a:xfrm>
          <a:prstGeom prst="rect">
            <a:avLst/>
          </a:prstGeom>
        </p:spPr>
        <p:txBody>
          <a:bodyPr/>
          <a:lstStyle/>
          <a:p>
            <a:pPr marL="726439" marR="81278" indent="-685799">
              <a:spcBef>
                <a:spcPts val="1200"/>
              </a:spcBef>
              <a:defRPr sz="4900"/>
            </a:pPr>
            <a:r>
              <a:t>Physics requires that current entering each node = current exiting each node</a:t>
            </a:r>
          </a:p>
          <a:p>
            <a:pPr marL="726439" marR="81278" indent="-685799">
              <a:spcBef>
                <a:spcPts val="1200"/>
              </a:spcBef>
              <a:defRPr sz="4900"/>
            </a:pPr>
            <a:r>
              <a:t>What goes in must come out: </a:t>
            </a:r>
            <a:r>
              <a:rPr>
                <a:solidFill>
                  <a:srgbClr val="0433FF"/>
                </a:solidFill>
              </a:rPr>
              <a:t>conservation law</a:t>
            </a:r>
            <a:r>
              <a:t> called </a:t>
            </a:r>
            <a:r>
              <a:rPr>
                <a:solidFill>
                  <a:srgbClr val="0433FF"/>
                </a:solidFill>
              </a:rPr>
              <a:t>Kirchhoff’s law</a:t>
            </a:r>
          </a:p>
          <a:p>
            <a:pPr marL="726439" marR="81278" indent="-685799">
              <a:spcBef>
                <a:spcPts val="1200"/>
              </a:spcBef>
              <a:defRPr sz="4900"/>
            </a:pPr>
            <a:r>
              <a:t>Minimizing power dissipated in entire network enforces Kirchhoff’s law</a:t>
            </a:r>
          </a:p>
        </p:txBody>
      </p:sp>
      <p:grpSp>
        <p:nvGrpSpPr>
          <p:cNvPr id="79" name="Group"/>
          <p:cNvGrpSpPr/>
          <p:nvPr/>
        </p:nvGrpSpPr>
        <p:grpSpPr>
          <a:xfrm>
            <a:off x="8995518" y="2226361"/>
            <a:ext cx="5344831" cy="7630454"/>
            <a:chOff x="0" y="0"/>
            <a:chExt cx="5344830" cy="7630453"/>
          </a:xfrm>
        </p:grpSpPr>
        <p:pic>
          <p:nvPicPr>
            <p:cNvPr id="77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344831" cy="5323262"/>
            </a:xfrm>
            <a:prstGeom prst="rect">
              <a:avLst/>
            </a:prstGeom>
            <a:ln w="25400" cap="flat">
              <a:noFill/>
              <a:miter lim="400000"/>
            </a:ln>
            <a:effectLst/>
          </p:spPr>
        </p:pic>
        <p:sp>
          <p:nvSpPr>
            <p:cNvPr id="78" name="fluid current…"/>
            <p:cNvSpPr txBox="1"/>
            <p:nvPr/>
          </p:nvSpPr>
          <p:spPr>
            <a:xfrm>
              <a:off x="616825" y="5313973"/>
              <a:ext cx="4111180" cy="23164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01600" tIns="101600" rIns="101600" bIns="101600" numCol="1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t>fluid current </a:t>
              </a:r>
            </a:p>
            <a:p>
              <a:pPr>
                <a:lnSpc>
                  <a:spcPct val="80000"/>
                </a:lnSpc>
              </a:pPr>
              <a:r>
                <a:t>in </a:t>
              </a:r>
            </a:p>
            <a:p>
              <a:pPr>
                <a:lnSpc>
                  <a:spcPct val="80000"/>
                </a:lnSpc>
              </a:pPr>
              <a:r>
                <a:t>flow network</a:t>
              </a:r>
            </a:p>
          </p:txBody>
        </p:sp>
      </p:grpSp>
      <p:grpSp>
        <p:nvGrpSpPr>
          <p:cNvPr id="82" name="Group"/>
          <p:cNvGrpSpPr/>
          <p:nvPr/>
        </p:nvGrpSpPr>
        <p:grpSpPr>
          <a:xfrm>
            <a:off x="634576" y="2432184"/>
            <a:ext cx="6502401" cy="7424632"/>
            <a:chOff x="0" y="0"/>
            <a:chExt cx="6502400" cy="7424630"/>
          </a:xfrm>
        </p:grpSpPr>
        <p:pic>
          <p:nvPicPr>
            <p:cNvPr id="80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502400" cy="4536559"/>
            </a:xfrm>
            <a:prstGeom prst="rect">
              <a:avLst/>
            </a:prstGeom>
            <a:ln w="25400" cap="flat">
              <a:noFill/>
              <a:miter lim="400000"/>
            </a:ln>
            <a:effectLst/>
          </p:spPr>
        </p:pic>
        <p:sp>
          <p:nvSpPr>
            <p:cNvPr id="81" name="car current…"/>
            <p:cNvSpPr txBox="1"/>
            <p:nvPr/>
          </p:nvSpPr>
          <p:spPr>
            <a:xfrm>
              <a:off x="407379" y="4854981"/>
              <a:ext cx="5687642" cy="256965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1600" tIns="101600" rIns="101600" bIns="101600" numCol="1" anchor="ctr">
              <a:noAutofit/>
            </a:bodyPr>
            <a:lstStyle/>
            <a:p>
              <a:pPr>
                <a:lnSpc>
                  <a:spcPct val="80000"/>
                </a:lnSpc>
              </a:pPr>
              <a:r>
                <a:t>car current</a:t>
              </a:r>
            </a:p>
            <a:p>
              <a:pPr>
                <a:lnSpc>
                  <a:spcPct val="80000"/>
                </a:lnSpc>
              </a:pPr>
              <a:r>
                <a:t>on </a:t>
              </a:r>
            </a:p>
            <a:p>
              <a:pPr>
                <a:lnSpc>
                  <a:spcPct val="80000"/>
                </a:lnSpc>
              </a:pPr>
              <a:r>
                <a:t>highway network</a:t>
              </a:r>
            </a:p>
          </p:txBody>
        </p:sp>
      </p:grpSp>
      <p:grpSp>
        <p:nvGrpSpPr>
          <p:cNvPr id="85" name="Group"/>
          <p:cNvGrpSpPr/>
          <p:nvPr/>
        </p:nvGrpSpPr>
        <p:grpSpPr>
          <a:xfrm>
            <a:off x="15161707" y="3508323"/>
            <a:ext cx="9751555" cy="6348493"/>
            <a:chOff x="0" y="0"/>
            <a:chExt cx="9751554" cy="6348491"/>
          </a:xfrm>
        </p:grpSpPr>
        <p:sp>
          <p:nvSpPr>
            <p:cNvPr id="83" name="electrical current…"/>
            <p:cNvSpPr txBox="1"/>
            <p:nvPr/>
          </p:nvSpPr>
          <p:spPr>
            <a:xfrm>
              <a:off x="2300851" y="4032011"/>
              <a:ext cx="5149851" cy="23164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01600" tIns="101600" rIns="101600" bIns="101600" numCol="1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t>electrical current</a:t>
              </a:r>
            </a:p>
            <a:p>
              <a:pPr>
                <a:lnSpc>
                  <a:spcPct val="80000"/>
                </a:lnSpc>
              </a:pPr>
              <a:r>
                <a:t>in </a:t>
              </a:r>
            </a:p>
            <a:p>
              <a:pPr>
                <a:lnSpc>
                  <a:spcPct val="80000"/>
                </a:lnSpc>
              </a:pPr>
              <a:r>
                <a:t>resistor circuit</a:t>
              </a:r>
            </a:p>
          </p:txBody>
        </p:sp>
        <p:pic>
          <p:nvPicPr>
            <p:cNvPr id="84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751555" cy="3754754"/>
            </a:xfrm>
            <a:prstGeom prst="rect">
              <a:avLst/>
            </a:prstGeom>
            <a:ln w="254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Learning cost function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>
                <a:solidFill>
                  <a:srgbClr val="531B93"/>
                </a:solidFill>
              </a:rPr>
              <a:t>Learning cost function</a:t>
            </a:r>
            <a:r>
              <a:t>: </a:t>
            </a:r>
          </a:p>
          <a:p>
            <a:endParaRPr/>
          </a:p>
          <a:p>
            <a:r>
              <a:rPr>
                <a:solidFill>
                  <a:srgbClr val="531B93"/>
                </a:solidFill>
              </a:rPr>
              <a:t>Learning degrees of freedom</a:t>
            </a:r>
            <a:r>
              <a:t>: pipe resistances/edge resistances </a:t>
            </a:r>
          </a:p>
          <a:p>
            <a:r>
              <a:rPr>
                <a:solidFill>
                  <a:srgbClr val="942193"/>
                </a:solidFill>
              </a:rPr>
              <a:t>Physical cost function</a:t>
            </a:r>
            <a:r>
              <a:t>: dissipated power</a:t>
            </a:r>
          </a:p>
          <a:p>
            <a:r>
              <a:rPr>
                <a:solidFill>
                  <a:srgbClr val="942193"/>
                </a:solidFill>
              </a:rPr>
              <a:t>Physical DOF: </a:t>
            </a:r>
            <a:r>
              <a:t>junction pressures/voltages</a:t>
            </a:r>
          </a:p>
          <a:p>
            <a:r>
              <a:rPr>
                <a:solidFill>
                  <a:srgbClr val="0433FF"/>
                </a:solidFill>
              </a:rPr>
              <a:t>1st descent</a:t>
            </a:r>
            <a:r>
              <a:t>: Minimize </a:t>
            </a:r>
            <a:br/>
            <a:r>
              <a:rPr>
                <a:solidFill>
                  <a:srgbClr val="942193"/>
                </a:solidFill>
              </a:rPr>
              <a:t>physical</a:t>
            </a:r>
            <a:r>
              <a:t> cost function wrt </a:t>
            </a:r>
            <a:r>
              <a:rPr>
                <a:solidFill>
                  <a:srgbClr val="942193"/>
                </a:solidFill>
              </a:rPr>
              <a:t>physical</a:t>
            </a:r>
            <a:r>
              <a:t> </a:t>
            </a:r>
            <a:br/>
            <a:r>
              <a:t>DOF—required by physics!</a:t>
            </a:r>
          </a:p>
          <a:p>
            <a:r>
              <a:rPr>
                <a:solidFill>
                  <a:srgbClr val="FF2600"/>
                </a:solidFill>
              </a:rPr>
              <a:t>2nd descent</a:t>
            </a:r>
            <a:r>
              <a:t>: Use gradient </a:t>
            </a:r>
            <a:br/>
            <a:r>
              <a:t>descent to minimize </a:t>
            </a:r>
            <a:r>
              <a:rPr>
                <a:solidFill>
                  <a:srgbClr val="531B93"/>
                </a:solidFill>
              </a:rPr>
              <a:t>learning</a:t>
            </a:r>
            <a:r>
              <a:t> cost </a:t>
            </a:r>
            <a:br/>
            <a:r>
              <a:t>function wrt </a:t>
            </a:r>
            <a:r>
              <a:rPr>
                <a:solidFill>
                  <a:srgbClr val="531B93"/>
                </a:solidFill>
              </a:rPr>
              <a:t>learning</a:t>
            </a:r>
            <a:r>
              <a:t> DOF </a:t>
            </a:r>
          </a:p>
          <a:p>
            <a:r>
              <a:t>Skiing in 2 coupled high-D landscapes at once!</a:t>
            </a:r>
          </a:p>
        </p:txBody>
      </p:sp>
      <p:sp>
        <p:nvSpPr>
          <p:cNvPr id="88" name="Double Gradient Descent for Desired Input/Output Rel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Double Gradient Descent for Desired Input/Output Relations</a:t>
            </a:r>
          </a:p>
        </p:txBody>
      </p:sp>
      <p:grpSp>
        <p:nvGrpSpPr>
          <p:cNvPr id="92" name="Group"/>
          <p:cNvGrpSpPr/>
          <p:nvPr/>
        </p:nvGrpSpPr>
        <p:grpSpPr>
          <a:xfrm>
            <a:off x="15197339" y="4546193"/>
            <a:ext cx="9151441" cy="8153909"/>
            <a:chOff x="-219699" y="0"/>
            <a:chExt cx="9151440" cy="8153907"/>
          </a:xfrm>
        </p:grpSpPr>
        <p:pic>
          <p:nvPicPr>
            <p:cNvPr id="89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5957" y="0"/>
              <a:ext cx="8153909" cy="8153908"/>
            </a:xfrm>
            <a:prstGeom prst="rect">
              <a:avLst/>
            </a:prstGeom>
            <a:ln w="25400" cap="flat">
              <a:noFill/>
              <a:miter lim="400000"/>
            </a:ln>
            <a:effectLst/>
          </p:spPr>
        </p:pic>
        <p:sp>
          <p:nvSpPr>
            <p:cNvPr id="90" name="source"/>
            <p:cNvSpPr txBox="1"/>
            <p:nvPr/>
          </p:nvSpPr>
          <p:spPr>
            <a:xfrm>
              <a:off x="-219700" y="3452331"/>
              <a:ext cx="2344695" cy="901701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1600" tIns="101600" rIns="101600" bIns="101600" numCol="1" anchor="ctr">
              <a:spAutoFit/>
            </a:bodyPr>
            <a:lstStyle>
              <a:lvl1pPr>
                <a:lnSpc>
                  <a:spcPct val="80000"/>
                </a:lnSpc>
                <a:defRPr sz="4800">
                  <a:solidFill>
                    <a:srgbClr val="FF2600"/>
                  </a:solidFill>
                </a:defRPr>
              </a:lvl1pPr>
            </a:lstStyle>
            <a:p>
              <a:r>
                <a:t>source</a:t>
              </a:r>
            </a:p>
          </p:txBody>
        </p:sp>
        <p:sp>
          <p:nvSpPr>
            <p:cNvPr id="91" name="target"/>
            <p:cNvSpPr txBox="1"/>
            <p:nvPr/>
          </p:nvSpPr>
          <p:spPr>
            <a:xfrm>
              <a:off x="7171320" y="2417262"/>
              <a:ext cx="1760422" cy="901701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1600" tIns="101600" rIns="101600" bIns="101600" numCol="1" anchor="ctr">
              <a:spAutoFit/>
            </a:bodyPr>
            <a:lstStyle>
              <a:lvl1pPr>
                <a:lnSpc>
                  <a:spcPct val="80000"/>
                </a:lnSpc>
                <a:defRPr sz="4800">
                  <a:solidFill>
                    <a:srgbClr val="0433FF"/>
                  </a:solidFill>
                </a:defRPr>
              </a:lvl1pPr>
            </a:lstStyle>
            <a:p>
              <a:r>
                <a:t>target</a:t>
              </a:r>
            </a:p>
          </p:txBody>
        </p:sp>
      </p:grpSp>
      <p:sp>
        <p:nvSpPr>
          <p:cNvPr id="93" name="Rocks, Pashine, Goodrich, Bischofberger, Liu, Nagel PNAS 2017"/>
          <p:cNvSpPr txBox="1"/>
          <p:nvPr/>
        </p:nvSpPr>
        <p:spPr>
          <a:xfrm>
            <a:off x="12204683" y="12795774"/>
            <a:ext cx="11822039" cy="723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>
              <a:defRPr sz="3600">
                <a:solidFill>
                  <a:srgbClr val="0433FF"/>
                </a:solidFill>
              </a:defRPr>
            </a:lvl1pPr>
          </a:lstStyle>
          <a:p>
            <a:r>
              <a:t>Rocks, Pashine, Goodrich, Bischofberger, Liu, Nagel PNAS 2017</a:t>
            </a:r>
          </a:p>
        </p:txBody>
      </p:sp>
      <p:pic>
        <p:nvPicPr>
          <p:cNvPr id="9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561" y="2679294"/>
            <a:ext cx="11683209" cy="856908"/>
          </a:xfrm>
          <a:prstGeom prst="rect">
            <a:avLst/>
          </a:prstGeom>
          <a:ln w="254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Learning cost function:…"/>
          <p:cNvSpPr txBox="1">
            <a:spLocks noGrp="1"/>
          </p:cNvSpPr>
          <p:nvPr>
            <p:ph type="body" idx="1"/>
          </p:nvPr>
        </p:nvSpPr>
        <p:spPr>
          <a:xfrm>
            <a:off x="72096" y="1760026"/>
            <a:ext cx="24239808" cy="11973031"/>
          </a:xfrm>
          <a:prstGeom prst="rect">
            <a:avLst/>
          </a:prstGeom>
        </p:spPr>
        <p:txBody>
          <a:bodyPr/>
          <a:lstStyle/>
          <a:p>
            <a:r>
              <a:rPr>
                <a:solidFill>
                  <a:srgbClr val="531B93"/>
                </a:solidFill>
              </a:rPr>
              <a:t>Learning cost function</a:t>
            </a:r>
            <a:r>
              <a:t>:</a:t>
            </a:r>
          </a:p>
          <a:p>
            <a:r>
              <a:rPr>
                <a:solidFill>
                  <a:srgbClr val="531B93"/>
                </a:solidFill>
              </a:rPr>
              <a:t>Learning degrees of freedom</a:t>
            </a:r>
            <a:r>
              <a:t>: pipe resistances/edge resistances</a:t>
            </a:r>
          </a:p>
          <a:p>
            <a:r>
              <a:rPr>
                <a:solidFill>
                  <a:srgbClr val="942193"/>
                </a:solidFill>
              </a:rPr>
              <a:t>Physical cost function</a:t>
            </a:r>
            <a:r>
              <a:t>: dissipated power</a:t>
            </a:r>
          </a:p>
          <a:p>
            <a:r>
              <a:rPr>
                <a:solidFill>
                  <a:srgbClr val="942193"/>
                </a:solidFill>
              </a:rPr>
              <a:t>Physical DOF: </a:t>
            </a:r>
            <a:r>
              <a:t>junction pressures/voltages</a:t>
            </a:r>
          </a:p>
          <a:p>
            <a:r>
              <a:rPr>
                <a:solidFill>
                  <a:srgbClr val="0433FF"/>
                </a:solidFill>
              </a:rPr>
              <a:t>1st descent</a:t>
            </a:r>
            <a:r>
              <a:t>: Minimize </a:t>
            </a:r>
            <a:r>
              <a:rPr>
                <a:solidFill>
                  <a:srgbClr val="942193"/>
                </a:solidFill>
              </a:rPr>
              <a:t>physical</a:t>
            </a:r>
            <a:r>
              <a:t> cost </a:t>
            </a:r>
            <a:br/>
            <a:r>
              <a:t>function wrt </a:t>
            </a:r>
            <a:r>
              <a:rPr>
                <a:solidFill>
                  <a:srgbClr val="942193"/>
                </a:solidFill>
              </a:rPr>
              <a:t>physical</a:t>
            </a:r>
            <a:r>
              <a:t> DOF—required by physics!</a:t>
            </a:r>
          </a:p>
          <a:p>
            <a:r>
              <a:rPr>
                <a:solidFill>
                  <a:srgbClr val="FF2600"/>
                </a:solidFill>
              </a:rPr>
              <a:t>2nd descent</a:t>
            </a:r>
            <a:r>
              <a:t>: Use gradient descent to minimize </a:t>
            </a:r>
            <a:br/>
            <a:r>
              <a:rPr>
                <a:solidFill>
                  <a:srgbClr val="531B93"/>
                </a:solidFill>
              </a:rPr>
              <a:t>learning</a:t>
            </a:r>
            <a:r>
              <a:t> cost function wrt </a:t>
            </a:r>
            <a:r>
              <a:rPr>
                <a:solidFill>
                  <a:srgbClr val="531B93"/>
                </a:solidFill>
              </a:rPr>
              <a:t>learning</a:t>
            </a:r>
            <a:r>
              <a:t> DOF </a:t>
            </a:r>
          </a:p>
        </p:txBody>
      </p:sp>
      <p:sp>
        <p:nvSpPr>
          <p:cNvPr id="97" name="Double Gradient Descent: It Works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Double Gradient Descent: It Works!</a:t>
            </a:r>
          </a:p>
        </p:txBody>
      </p:sp>
      <p:sp>
        <p:nvSpPr>
          <p:cNvPr id="98" name="Rocks, Ronellenfitsch, Liu, Nagel, Katifori PNAS 2019"/>
          <p:cNvSpPr txBox="1"/>
          <p:nvPr/>
        </p:nvSpPr>
        <p:spPr>
          <a:xfrm>
            <a:off x="14174438" y="12884656"/>
            <a:ext cx="9958190" cy="723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>
              <a:defRPr sz="3600">
                <a:solidFill>
                  <a:srgbClr val="0433FF"/>
                </a:solidFill>
              </a:defRPr>
            </a:lvl1pPr>
          </a:lstStyle>
          <a:p>
            <a:r>
              <a:t>Rocks, Ronellenfitsch, Liu, Nagel, Katifori PNAS 2019</a:t>
            </a:r>
          </a:p>
        </p:txBody>
      </p:sp>
      <p:pic>
        <p:nvPicPr>
          <p:cNvPr id="99" name="flow_tuning.mp4" descr="flow_tuning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99452" y="4855630"/>
            <a:ext cx="8067924" cy="8067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3194" y="1824652"/>
            <a:ext cx="11683209" cy="856909"/>
          </a:xfrm>
          <a:prstGeom prst="rect">
            <a:avLst/>
          </a:prstGeom>
          <a:ln w="254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99" fill="hold"/>
                                        <p:tgtEl>
                                          <p:spTgt spid="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9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Comic Sans MS"/>
        <a:ea typeface="Comic Sans MS"/>
        <a:cs typeface="Comic Sans M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01600" dist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508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noFill/>
          <a:miter lim="400000"/>
        </a:ln>
        <a:effectLst>
          <a:outerShdw blurRad="76200" dist="508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ctr" defTabSz="812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ctr" defTabSz="812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Comic Sans MS"/>
        <a:ea typeface="Comic Sans MS"/>
        <a:cs typeface="Comic Sans M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01600" dist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508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noFill/>
          <a:miter lim="400000"/>
        </a:ln>
        <a:effectLst>
          <a:outerShdw blurRad="76200" dist="508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ctr" defTabSz="812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ctr" defTabSz="812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2352</Words>
  <Application>Microsoft Office PowerPoint</Application>
  <PresentationFormat>Custom</PresentationFormat>
  <Paragraphs>394</Paragraphs>
  <Slides>40</Slides>
  <Notes>0</Notes>
  <HiddenSlides>11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Calibri</vt:lpstr>
      <vt:lpstr>Cambria Math</vt:lpstr>
      <vt:lpstr>Comic Sans MS</vt:lpstr>
      <vt:lpstr>Gill Sans</vt:lpstr>
      <vt:lpstr>Helvetica</vt:lpstr>
      <vt:lpstr>Lucida Grande</vt:lpstr>
      <vt:lpstr>Times Roman</vt:lpstr>
      <vt:lpstr>White</vt:lpstr>
      <vt:lpstr>How Physical Systems Can Learn By Themselves: What AI Can Do For Physics and what Physics can do for AI</vt:lpstr>
      <vt:lpstr>Your Brain Vasculature Is Amazing</vt:lpstr>
      <vt:lpstr>From Biological System to Physics Model</vt:lpstr>
      <vt:lpstr>Neural Networks Can Be Trained for Desired Input/Output Relations</vt:lpstr>
      <vt:lpstr>Skiing (Gradient Descent) in High Dimensions</vt:lpstr>
      <vt:lpstr>Neural Networks Can Be Trained for Desired Input/Output Relations</vt:lpstr>
      <vt:lpstr>Physics Imposes An Extra Complication</vt:lpstr>
      <vt:lpstr>Double Gradient Descent for Desired Input/Output Relations</vt:lpstr>
      <vt:lpstr>Double Gradient Descent: It Works!</vt:lpstr>
      <vt:lpstr>Double Gradient Descent Is Great! BUT…</vt:lpstr>
      <vt:lpstr>Double Gradient Descent is Successful and Efficient</vt:lpstr>
      <vt:lpstr>2D Lasercut Realizations In Real Life</vt:lpstr>
      <vt:lpstr>3D-Printed Realizations In Real Life</vt:lpstr>
      <vt:lpstr>PowerPoint Presentation</vt:lpstr>
      <vt:lpstr>PowerPoint Presentation</vt:lpstr>
      <vt:lpstr>Artificial vs. Real Neural Networks</vt:lpstr>
      <vt:lpstr>Coupled Learning: Let Physics Do the Work</vt:lpstr>
      <vt:lpstr>Coupled Learning Can Do Allostery</vt:lpstr>
      <vt:lpstr>Coupled Learning Can Do Classification!</vt:lpstr>
      <vt:lpstr>But Coupled Learning on the Computer Is Still Not Scalable</vt:lpstr>
      <vt:lpstr>But Coupled Learning on the Computer Is Still Not Scalable</vt:lpstr>
      <vt:lpstr>First Generation Processor-Free Physical Learning Networks</vt:lpstr>
      <vt:lpstr>First Generation Processor-Free Physical Learning Networks</vt:lpstr>
      <vt:lpstr>First Generation Processor-Free Physical Learning Networks</vt:lpstr>
      <vt:lpstr>Classifying Irises</vt:lpstr>
      <vt:lpstr>Teaching an Old Network New Tricks</vt:lpstr>
      <vt:lpstr>This Is Great! BUT…</vt:lpstr>
      <vt:lpstr>Insight into How System Learns</vt:lpstr>
      <vt:lpstr>Evolution of Eigenvalues with Learning of Linear Regression</vt:lpstr>
      <vt:lpstr>Linear Regression</vt:lpstr>
      <vt:lpstr>PowerPoint Presentation</vt:lpstr>
      <vt:lpstr>PowerPoint Presentation</vt:lpstr>
      <vt:lpstr>Learning Nonlinear Classification</vt:lpstr>
      <vt:lpstr>Learning XOR</vt:lpstr>
      <vt:lpstr>Learning XOR</vt:lpstr>
      <vt:lpstr>To Scale Up, Need Robustness to Manufacturing Defects</vt:lpstr>
      <vt:lpstr>Scaling Up</vt:lpstr>
      <vt:lpstr>Sustainability: Power Regularization</vt:lpstr>
      <vt:lpstr>Summary</vt:lpstr>
      <vt:lpstr>Thanks 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Physical Systems Can Learn By Themselves: What AI Can Do For Physics and what Physics can do for AI</dc:title>
  <cp:lastModifiedBy>Peter McMahon</cp:lastModifiedBy>
  <cp:revision>2</cp:revision>
  <dcterms:modified xsi:type="dcterms:W3CDTF">2024-02-02T16:55:54Z</dcterms:modified>
</cp:coreProperties>
</file>