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1111" r:id="rId3"/>
    <p:sldId id="1161" r:id="rId4"/>
    <p:sldId id="1173" r:id="rId5"/>
    <p:sldId id="1174" r:id="rId6"/>
    <p:sldId id="1175" r:id="rId7"/>
    <p:sldId id="1176" r:id="rId8"/>
    <p:sldId id="1171" r:id="rId9"/>
    <p:sldId id="1172" r:id="rId10"/>
    <p:sldId id="11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4"/>
    <p:restoredTop sz="94695"/>
  </p:normalViewPr>
  <p:slideViewPr>
    <p:cSldViewPr snapToGrid="0">
      <p:cViewPr>
        <p:scale>
          <a:sx n="67" d="100"/>
          <a:sy n="67" d="100"/>
        </p:scale>
        <p:origin x="125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1DC80-AEB4-E346-9E4B-D22D672F7909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A602-F1E5-714D-8BBA-DC6A986B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4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CA99-AAA0-2CD0-789D-696BB562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929BC-0FB6-31CA-1CD3-A3522C0CC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4D5D-D628-A24F-7722-0B6B9ECD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878B4-F99C-5DB5-D5C5-B16C85CD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09C9-09AF-CC4D-D806-CA1052E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BE7E-D97E-23B0-46F4-9CA9E804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E958B-7CDE-BB14-ED5A-7811B2DC4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F5435-5342-7B30-8DF3-8B5203D9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80E4-8B3C-E35C-CF70-452C19FA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732D-552B-75B2-4D87-411021F0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9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6DB06-315C-97CC-98B6-A5EB07C01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4C56C-D436-B810-1AF9-B57F9C58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68756-AB17-0425-250F-36E51593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51AEE-4A35-9622-A6CC-1C0FEA82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55C88-A49F-477F-3B14-565A6C0E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4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A966-D30B-E9A8-DAF0-F49EB257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48E6-0910-F606-81BC-E5EC16DA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DAAB-105D-197A-6073-1F4FD31C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8276-AA59-570E-C3E7-C2064C9F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A2F84-5162-3151-C9D1-A65E9E40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D9AE-BAC7-3B59-AC50-6104769B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CD35B-9E06-AC9C-FFF6-3DADF590A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11B44-B2A8-C726-F783-A7B61D0D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5453A-11DD-D049-569A-B8F7387F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09226-721A-E8B6-668D-B4980B6B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9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FA58-5B4A-02F7-7FF4-947DC671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77BD-653E-5D25-C464-75FC4CED3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05E3A-870F-6FAE-CD7C-CEB972BF6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C7E25-E221-B3EA-FB2F-62C0DF3D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37DC9-1EF9-C136-F41F-5C0786CD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9FA2A-188B-0454-49D0-49FDF2FD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E52B-6DA5-15E1-7B06-6426F256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8D4C9-9319-B841-9DBD-C6B111378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F69BA-BC9D-D770-1CCD-B1C3BA3B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1ECBD-9FD6-8F03-260F-32F6A904A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276C21-29EA-EE4F-0327-717500A8D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6F5E5-1EF3-4262-8159-EED5F5DE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837E7-935C-2C0A-9CB9-819D2920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2F3D4-D053-FA41-96F5-ABBB5E83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E0FA-039F-6A17-CF63-A84A236B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C2EF6-C236-7E78-BD9C-F12DCBAF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06F22-9EFC-419A-806E-2F4EFC12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5B98D-A197-02F3-30A8-9BFA4EDE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16B9E-E9BA-E53B-9FFF-9435CBB5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E8465-CBB9-AD3F-873B-1DF98E15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705D9-B558-9A83-6BF7-8B7303D7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7C06-79ED-090C-7E7C-66A95218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F005-8FA1-4DFA-73E2-5BB39501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1802D-4883-0711-ABFB-D0EDE445B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C249F-267A-4431-519E-8A541486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1AA6A-75E1-3341-4C2C-8E041F48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461D9-8F6B-98EF-D3D0-FBE99847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4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3105-C865-2564-E17B-71CABC50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B6811-9D28-E8F7-4F05-8CF0037C3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CDB21-5EC9-0B0F-28B5-35A7DFA3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27B0D-71C5-D9DC-54EB-3762853F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29C17-B9F3-6C0C-5B4F-17EACEFF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EADA6-F561-CF27-58B8-EC737A7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512ED-E1F3-60DB-7CF6-2C0EBB4C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FA9E0-AC68-4F01-C844-81FAEB2C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A5775-51AA-B236-84FD-40CD56F59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E493-BD3D-AA4F-95A2-CA4F518F150B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0FC8D-0469-87A3-32A5-E76528257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6960E-1C44-E5FE-A4C2-887B8C252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EE57-2AAB-5242-B61F-9D14CAF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6B55-9299-44D6-9B88-AB966511F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" y="579177"/>
            <a:ext cx="11790680" cy="232025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Computing with Physical Systems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en-US" sz="3200" b="1" dirty="0"/>
              <a:t>Part 2: </a:t>
            </a:r>
            <a:r>
              <a:rPr lang="en-US" sz="3200" b="1" i="1" dirty="0"/>
              <a:t>Biology and physics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C5289-6840-420B-81B9-AFB40264D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2559"/>
            <a:ext cx="9144000" cy="2387599"/>
          </a:xfrm>
        </p:spPr>
        <p:txBody>
          <a:bodyPr>
            <a:normAutofit/>
          </a:bodyPr>
          <a:lstStyle/>
          <a:p>
            <a:r>
              <a:rPr lang="en-US" sz="3500" b="1" dirty="0"/>
              <a:t>Arvind Murugan</a:t>
            </a:r>
          </a:p>
          <a:p>
            <a:endParaRPr lang="en-US" dirty="0"/>
          </a:p>
          <a:p>
            <a:r>
              <a:rPr lang="en-US" i="1" dirty="0"/>
              <a:t>Associate Professor of Physics, University of Chicago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C1F9A-4D25-4653-B4E4-830552760C7F}"/>
              </a:ext>
            </a:extLst>
          </p:cNvPr>
          <p:cNvSpPr txBox="1"/>
          <p:nvPr/>
        </p:nvSpPr>
        <p:spPr>
          <a:xfrm>
            <a:off x="8300483" y="6261825"/>
            <a:ext cx="342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muruganlab.uchicago.edu</a:t>
            </a:r>
            <a:r>
              <a:rPr lang="en-US" b="1" dirty="0"/>
              <a:t>/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94869A86-19F7-A68B-23EB-04F9EB35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7" y="6024823"/>
            <a:ext cx="2540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4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8A06-2E35-2208-8185-EDA1BDC7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0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Why physics-first??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9440D-8FAB-80DE-E99C-D7FDD11C1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3" y="2216089"/>
            <a:ext cx="3413719" cy="376102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5647706-9C56-215D-7E1D-CADBE3F292B9}"/>
              </a:ext>
            </a:extLst>
          </p:cNvPr>
          <p:cNvSpPr/>
          <p:nvPr/>
        </p:nvSpPr>
        <p:spPr>
          <a:xfrm>
            <a:off x="380427" y="2762425"/>
            <a:ext cx="3245090" cy="1643265"/>
          </a:xfrm>
          <a:prstGeom prst="frame">
            <a:avLst>
              <a:gd name="adj1" fmla="val 273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F1D48C0-78EE-AE26-22A8-820C98F85A41}"/>
              </a:ext>
            </a:extLst>
          </p:cNvPr>
          <p:cNvSpPr/>
          <p:nvPr/>
        </p:nvSpPr>
        <p:spPr>
          <a:xfrm>
            <a:off x="176986" y="4473099"/>
            <a:ext cx="3636706" cy="1643265"/>
          </a:xfrm>
          <a:prstGeom prst="frame">
            <a:avLst>
              <a:gd name="adj1" fmla="val 273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C2039-D03F-1393-35A0-E974D4BD0733}"/>
              </a:ext>
            </a:extLst>
          </p:cNvPr>
          <p:cNvSpPr txBox="1"/>
          <p:nvPr/>
        </p:nvSpPr>
        <p:spPr>
          <a:xfrm>
            <a:off x="2415439" y="1449254"/>
            <a:ext cx="258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Current thinking</a:t>
            </a:r>
          </a:p>
          <a:p>
            <a:pPr algn="ctr"/>
            <a:r>
              <a:rPr lang="en-US" dirty="0"/>
              <a:t>(brain-muscle separation)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DE594B-1324-AA24-EC49-AE7626AFB359}"/>
              </a:ext>
            </a:extLst>
          </p:cNvPr>
          <p:cNvGrpSpPr/>
          <p:nvPr/>
        </p:nvGrpSpPr>
        <p:grpSpPr>
          <a:xfrm>
            <a:off x="8559318" y="2437261"/>
            <a:ext cx="2794482" cy="2578569"/>
            <a:chOff x="9386586" y="4177130"/>
            <a:chExt cx="2794482" cy="25785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5467B0-3841-1FEE-BA82-7725A068A52F}"/>
                </a:ext>
              </a:extLst>
            </p:cNvPr>
            <p:cNvSpPr txBox="1"/>
            <p:nvPr/>
          </p:nvSpPr>
          <p:spPr>
            <a:xfrm>
              <a:off x="9718021" y="6386367"/>
              <a:ext cx="2463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Klosin</a:t>
              </a:r>
              <a:r>
                <a:rPr lang="en-US" i="1" dirty="0"/>
                <a:t> et al Science 2020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E68794-862E-177B-4A54-4AA9E1E004FC}"/>
                </a:ext>
              </a:extLst>
            </p:cNvPr>
            <p:cNvGrpSpPr/>
            <p:nvPr/>
          </p:nvGrpSpPr>
          <p:grpSpPr>
            <a:xfrm>
              <a:off x="9386586" y="4177130"/>
              <a:ext cx="2069418" cy="2191705"/>
              <a:chOff x="9386586" y="4177130"/>
              <a:chExt cx="2069418" cy="219170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4D6F5D-747A-9334-79D2-BE67E30E2E49}"/>
                  </a:ext>
                </a:extLst>
              </p:cNvPr>
              <p:cNvSpPr txBox="1"/>
              <p:nvPr/>
            </p:nvSpPr>
            <p:spPr>
              <a:xfrm>
                <a:off x="9427407" y="4177130"/>
                <a:ext cx="1820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Phase separation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2BE25CA-1826-570F-3769-0D84F5D97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6586" y="4767499"/>
                <a:ext cx="2069418" cy="1601336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66A9B9-EF80-565B-8018-0BF04E2E6171}"/>
              </a:ext>
            </a:extLst>
          </p:cNvPr>
          <p:cNvGrpSpPr/>
          <p:nvPr/>
        </p:nvGrpSpPr>
        <p:grpSpPr>
          <a:xfrm>
            <a:off x="4072443" y="3810317"/>
            <a:ext cx="2829932" cy="1325563"/>
            <a:chOff x="8521976" y="1855551"/>
            <a:chExt cx="3106219" cy="14549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80BB85-B5D4-FAAD-1441-A7699616832D}"/>
                </a:ext>
              </a:extLst>
            </p:cNvPr>
            <p:cNvSpPr txBox="1"/>
            <p:nvPr/>
          </p:nvSpPr>
          <p:spPr>
            <a:xfrm>
              <a:off x="9356739" y="2941197"/>
              <a:ext cx="2271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Integral feedback loop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6C81F48-A2B4-4922-3B0A-6539AC6B1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1976" y="1855551"/>
              <a:ext cx="3106219" cy="1101968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592D5D-B3C6-4FCB-6A61-A9252B98D86B}"/>
              </a:ext>
            </a:extLst>
          </p:cNvPr>
          <p:cNvSpPr txBox="1"/>
          <p:nvPr/>
        </p:nvSpPr>
        <p:spPr>
          <a:xfrm>
            <a:off x="8299634" y="1449254"/>
            <a:ext cx="258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Alternative</a:t>
            </a:r>
          </a:p>
          <a:p>
            <a:pPr algn="ctr"/>
            <a:r>
              <a:rPr lang="en-US" dirty="0"/>
              <a:t>(brain-muscle separation)</a:t>
            </a:r>
          </a:p>
        </p:txBody>
      </p:sp>
      <p:pic>
        <p:nvPicPr>
          <p:cNvPr id="19" name="Picture 2" descr="Melting ice and its effect on water levels">
            <a:extLst>
              <a:ext uri="{FF2B5EF4-FFF2-40B4-BE49-F238E27FC236}">
                <a16:creationId xmlns:a16="http://schemas.microsoft.com/office/drawing/2014/main" id="{7A18D82F-2C59-BECE-7359-802CC769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97" y="5304614"/>
            <a:ext cx="996304" cy="12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42B59F-B08C-D77A-0FA3-F7CF8A189CEA}"/>
              </a:ext>
            </a:extLst>
          </p:cNvPr>
          <p:cNvSpPr txBox="1"/>
          <p:nvPr/>
        </p:nvSpPr>
        <p:spPr>
          <a:xfrm>
            <a:off x="3909492" y="2437261"/>
            <a:ext cx="340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</a:t>
            </a:r>
            <a:r>
              <a:rPr lang="en-US" dirty="0"/>
              <a:t>: Hold a molecular concentration fixed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D0BDC4-CE66-FFD6-4FA4-B463CA760460}"/>
              </a:ext>
            </a:extLst>
          </p:cNvPr>
          <p:cNvSpPr txBox="1"/>
          <p:nvPr/>
        </p:nvSpPr>
        <p:spPr>
          <a:xfrm>
            <a:off x="3909492" y="340942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Solution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32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4F6A-02B2-22DC-E814-4AFE6BBC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Algorithm-first vs Physics-first approaches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1EE78-4E4F-24E6-A1C9-0E662E1A55F9}"/>
              </a:ext>
            </a:extLst>
          </p:cNvPr>
          <p:cNvSpPr txBox="1"/>
          <p:nvPr/>
        </p:nvSpPr>
        <p:spPr>
          <a:xfrm>
            <a:off x="776267" y="8861493"/>
            <a:ext cx="555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Advantages:</a:t>
            </a:r>
          </a:p>
          <a:p>
            <a:r>
              <a:rPr lang="en-US" i="1" dirty="0"/>
              <a:t>Modular, limited coordination</a:t>
            </a:r>
          </a:p>
          <a:p>
            <a:r>
              <a:rPr lang="en-US" i="1" dirty="0"/>
              <a:t>Makes things engineerable </a:t>
            </a:r>
          </a:p>
          <a:p>
            <a:r>
              <a:rPr lang="en-US" i="1" dirty="0"/>
              <a:t>	(so complex even though our brains are limited)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9D6D1-0B70-B573-71E4-40DCD20D8205}"/>
              </a:ext>
            </a:extLst>
          </p:cNvPr>
          <p:cNvSpPr txBox="1"/>
          <p:nvPr/>
        </p:nvSpPr>
        <p:spPr>
          <a:xfrm>
            <a:off x="2714957" y="1291967"/>
            <a:ext cx="104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0B644-669B-E7C6-DB05-B39BCE95B2DF}"/>
              </a:ext>
            </a:extLst>
          </p:cNvPr>
          <p:cNvSpPr txBox="1"/>
          <p:nvPr/>
        </p:nvSpPr>
        <p:spPr>
          <a:xfrm>
            <a:off x="5604328" y="1292558"/>
            <a:ext cx="112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Hardware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CB478-06E1-024F-DEFF-742F34602A7C}"/>
              </a:ext>
            </a:extLst>
          </p:cNvPr>
          <p:cNvSpPr txBox="1"/>
          <p:nvPr/>
        </p:nvSpPr>
        <p:spPr>
          <a:xfrm>
            <a:off x="5637085" y="6966550"/>
            <a:ext cx="203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Collective dynamics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1BA60-4F0B-899C-355F-ACFC9417AF25}"/>
              </a:ext>
            </a:extLst>
          </p:cNvPr>
          <p:cNvSpPr txBox="1"/>
          <p:nvPr/>
        </p:nvSpPr>
        <p:spPr>
          <a:xfrm>
            <a:off x="0" y="3491001"/>
            <a:ext cx="19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to solve</a:t>
            </a:r>
          </a:p>
          <a:p>
            <a:r>
              <a:rPr lang="en-US" sz="2000" dirty="0"/>
              <a:t> (a computation)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0EAD8-4AE3-F83F-507F-2901431B11E8}"/>
              </a:ext>
            </a:extLst>
          </p:cNvPr>
          <p:cNvSpPr txBox="1"/>
          <p:nvPr/>
        </p:nvSpPr>
        <p:spPr>
          <a:xfrm>
            <a:off x="-3139080" y="5646325"/>
            <a:ext cx="30458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How do you program it? </a:t>
            </a:r>
          </a:p>
          <a:p>
            <a:r>
              <a:rPr lang="en-US" i="1" dirty="0"/>
              <a:t>(since everything is connected)</a:t>
            </a:r>
          </a:p>
          <a:p>
            <a:endParaRPr lang="en-US" i="1" dirty="0"/>
          </a:p>
          <a:p>
            <a:r>
              <a:rPr lang="en-US" i="1" dirty="0"/>
              <a:t> + Evolution </a:t>
            </a:r>
          </a:p>
          <a:p>
            <a:r>
              <a:rPr lang="en-US" i="1" dirty="0"/>
              <a:t> + Evolution in reservoir mode</a:t>
            </a:r>
          </a:p>
          <a:p>
            <a:r>
              <a:rPr lang="en-US" i="1" dirty="0"/>
              <a:t> + Physical learning</a:t>
            </a:r>
          </a:p>
          <a:p>
            <a:r>
              <a:rPr lang="en-US" i="1" dirty="0"/>
              <a:t> + Some modified backprop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A41BAF-68BD-04CB-A91A-44CA284E10BA}"/>
              </a:ext>
            </a:extLst>
          </p:cNvPr>
          <p:cNvSpPr txBox="1"/>
          <p:nvPr/>
        </p:nvSpPr>
        <p:spPr>
          <a:xfrm>
            <a:off x="513153" y="2522941"/>
            <a:ext cx="15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Algorithm first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255F30-59BF-F82E-DADD-9EE5D382D857}"/>
              </a:ext>
            </a:extLst>
          </p:cNvPr>
          <p:cNvSpPr txBox="1"/>
          <p:nvPr/>
        </p:nvSpPr>
        <p:spPr>
          <a:xfrm>
            <a:off x="-1730227" y="2017020"/>
            <a:ext cx="131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Abstraction </a:t>
            </a:r>
          </a:p>
          <a:p>
            <a:r>
              <a:rPr lang="en-US" i="1" dirty="0"/>
              <a:t>hierarchy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C3DC8F-98A5-697C-8F99-D33D5C5666A0}"/>
              </a:ext>
            </a:extLst>
          </p:cNvPr>
          <p:cNvSpPr txBox="1"/>
          <p:nvPr/>
        </p:nvSpPr>
        <p:spPr>
          <a:xfrm>
            <a:off x="7722510" y="-1167013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Advantage:</a:t>
            </a:r>
          </a:p>
          <a:p>
            <a:r>
              <a:rPr lang="en-US" i="1" dirty="0"/>
              <a:t>Compact dense..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9A2E0C-F88E-5986-2D37-00E4E628C9AA}"/>
              </a:ext>
            </a:extLst>
          </p:cNvPr>
          <p:cNvGrpSpPr/>
          <p:nvPr/>
        </p:nvGrpSpPr>
        <p:grpSpPr>
          <a:xfrm>
            <a:off x="3340368" y="9300939"/>
            <a:ext cx="6115309" cy="1244196"/>
            <a:chOff x="5690222" y="2882278"/>
            <a:chExt cx="6115309" cy="12441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73E839-C631-AA5D-1119-1DC3F45D7DFD}"/>
                </a:ext>
              </a:extLst>
            </p:cNvPr>
            <p:cNvSpPr txBox="1"/>
            <p:nvPr/>
          </p:nvSpPr>
          <p:spPr>
            <a:xfrm>
              <a:off x="5805950" y="2882278"/>
              <a:ext cx="1485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Molecular circuits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3F9E6E-D940-4027-B559-336122291178}"/>
                </a:ext>
              </a:extLst>
            </p:cNvPr>
            <p:cNvSpPr txBox="1"/>
            <p:nvPr/>
          </p:nvSpPr>
          <p:spPr>
            <a:xfrm>
              <a:off x="7986939" y="2882278"/>
              <a:ext cx="1392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Photonic circuits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88B9DE-77B4-0730-10FB-B9B92507A96C}"/>
                </a:ext>
              </a:extLst>
            </p:cNvPr>
            <p:cNvSpPr txBox="1"/>
            <p:nvPr/>
          </p:nvSpPr>
          <p:spPr>
            <a:xfrm>
              <a:off x="10000934" y="2882278"/>
              <a:ext cx="1804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Neuromorphic circuits</a:t>
              </a:r>
            </a:p>
          </p:txBody>
        </p:sp>
        <p:pic>
          <p:nvPicPr>
            <p:cNvPr id="31" name="Picture 2" descr="Neuromorphic Computing – Deliang Fan">
              <a:extLst>
                <a:ext uri="{FF2B5EF4-FFF2-40B4-BE49-F238E27FC236}">
                  <a16:creationId xmlns:a16="http://schemas.microsoft.com/office/drawing/2014/main" id="{D8464996-706F-0650-235B-101201DAB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04" t="68192" r="14678" b="6816"/>
            <a:stretch/>
          </p:blipFill>
          <p:spPr bwMode="auto">
            <a:xfrm>
              <a:off x="10260265" y="3293462"/>
              <a:ext cx="1471144" cy="748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3FBD13-D495-360A-48AD-2C8A3FA7A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0222" y="3228300"/>
              <a:ext cx="1775449" cy="89537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B11C025-80C7-6215-F722-64EAA0B4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6939" y="3159848"/>
              <a:ext cx="1585266" cy="966626"/>
            </a:xfrm>
            <a:prstGeom prst="rect">
              <a:avLst/>
            </a:prstGeom>
          </p:spPr>
        </p:pic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710EA2-12CE-5B10-9430-527B9F167128}"/>
              </a:ext>
            </a:extLst>
          </p:cNvPr>
          <p:cNvCxnSpPr>
            <a:cxnSpLocks/>
          </p:cNvCxnSpPr>
          <p:nvPr/>
        </p:nvCxnSpPr>
        <p:spPr>
          <a:xfrm flipV="1">
            <a:off x="11222390" y="-2382542"/>
            <a:ext cx="0" cy="916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595156-D10B-76D3-EB8C-56B4AE0EBD6C}"/>
              </a:ext>
            </a:extLst>
          </p:cNvPr>
          <p:cNvCxnSpPr>
            <a:cxnSpLocks/>
          </p:cNvCxnSpPr>
          <p:nvPr/>
        </p:nvCxnSpPr>
        <p:spPr>
          <a:xfrm flipV="1">
            <a:off x="1963535" y="2617530"/>
            <a:ext cx="593942" cy="896173"/>
          </a:xfrm>
          <a:prstGeom prst="straightConnector1">
            <a:avLst/>
          </a:prstGeom>
          <a:ln w="38100"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27AAF5-E200-760D-DE6E-530E211F5298}"/>
              </a:ext>
            </a:extLst>
          </p:cNvPr>
          <p:cNvCxnSpPr>
            <a:cxnSpLocks/>
          </p:cNvCxnSpPr>
          <p:nvPr/>
        </p:nvCxnSpPr>
        <p:spPr>
          <a:xfrm>
            <a:off x="3830999" y="2168385"/>
            <a:ext cx="1337725" cy="0"/>
          </a:xfrm>
          <a:prstGeom prst="straightConnector1">
            <a:avLst/>
          </a:prstGeom>
          <a:ln w="38100"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245B35-9520-F186-D9DD-6503929B6903}"/>
              </a:ext>
            </a:extLst>
          </p:cNvPr>
          <p:cNvGrpSpPr/>
          <p:nvPr/>
        </p:nvGrpSpPr>
        <p:grpSpPr>
          <a:xfrm>
            <a:off x="665887" y="4150393"/>
            <a:ext cx="9388067" cy="2629170"/>
            <a:chOff x="665887" y="4150393"/>
            <a:chExt cx="9388067" cy="26291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E5933-2520-ECAA-21BA-7D546288293A}"/>
                </a:ext>
              </a:extLst>
            </p:cNvPr>
            <p:cNvSpPr txBox="1"/>
            <p:nvPr/>
          </p:nvSpPr>
          <p:spPr>
            <a:xfrm>
              <a:off x="665887" y="5141174"/>
              <a:ext cx="1302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Physics first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9096DFA-61A4-AF28-D9F3-E84FB4D4B9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658" y="4150393"/>
              <a:ext cx="2263077" cy="181622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074D9A-5FA3-23A9-D954-F68CBC74873E}"/>
                </a:ext>
              </a:extLst>
            </p:cNvPr>
            <p:cNvGrpSpPr/>
            <p:nvPr/>
          </p:nvGrpSpPr>
          <p:grpSpPr>
            <a:xfrm>
              <a:off x="4262676" y="4892024"/>
              <a:ext cx="5791278" cy="1887539"/>
              <a:chOff x="5015768" y="852336"/>
              <a:chExt cx="7293571" cy="237717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360C5F-0EBF-E7A0-868F-D238F1E1E4F0}"/>
                  </a:ext>
                </a:extLst>
              </p:cNvPr>
              <p:cNvSpPr txBox="1"/>
              <p:nvPr/>
            </p:nvSpPr>
            <p:spPr>
              <a:xfrm>
                <a:off x="6151954" y="852336"/>
                <a:ext cx="3847248" cy="465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Natural collective phenomena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089DEEF-E233-EDBB-8239-ED9012E56A29}"/>
                  </a:ext>
                </a:extLst>
              </p:cNvPr>
              <p:cNvGrpSpPr/>
              <p:nvPr/>
            </p:nvGrpSpPr>
            <p:grpSpPr>
              <a:xfrm>
                <a:off x="5015768" y="1296700"/>
                <a:ext cx="7293571" cy="1932815"/>
                <a:chOff x="5015768" y="1296700"/>
                <a:chExt cx="7293571" cy="193281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C503A42F-588C-6A2B-6810-2372C276E2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6200000">
                  <a:off x="10801748" y="1375720"/>
                  <a:ext cx="932547" cy="175593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2B1C053-4C0A-EE52-D3E3-FDB0A9A6C5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7552" y="1296700"/>
                  <a:ext cx="3065054" cy="1484132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DC891EC-82AA-27FD-5BC1-7C63B5E2414A}"/>
                    </a:ext>
                  </a:extLst>
                </p:cNvPr>
                <p:cNvSpPr txBox="1"/>
                <p:nvPr/>
              </p:nvSpPr>
              <p:spPr>
                <a:xfrm>
                  <a:off x="5015768" y="2832969"/>
                  <a:ext cx="3799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1</a:t>
                  </a:r>
                  <a:r>
                    <a:rPr lang="en-US" i="1" baseline="30000" dirty="0"/>
                    <a:t>st</a:t>
                  </a:r>
                  <a:r>
                    <a:rPr lang="en-US" i="1" dirty="0"/>
                    <a:t> order phase transitions (nucleation)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7825615-E18F-0A6C-609B-D412E9E1A576}"/>
                    </a:ext>
                  </a:extLst>
                </p:cNvPr>
                <p:cNvSpPr txBox="1"/>
                <p:nvPr/>
              </p:nvSpPr>
              <p:spPr>
                <a:xfrm>
                  <a:off x="10417731" y="2860183"/>
                  <a:ext cx="1891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elastic instabilities</a:t>
                  </a:r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60EB03-9340-4FFF-F741-E2A05B5CE9B0}"/>
              </a:ext>
            </a:extLst>
          </p:cNvPr>
          <p:cNvGrpSpPr/>
          <p:nvPr/>
        </p:nvGrpSpPr>
        <p:grpSpPr>
          <a:xfrm>
            <a:off x="5382866" y="1630089"/>
            <a:ext cx="6115309" cy="1244196"/>
            <a:chOff x="5690222" y="2882278"/>
            <a:chExt cx="6115309" cy="12441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B6BEEC-33E2-BAD3-ACCF-BFD5FCFA4F7D}"/>
                </a:ext>
              </a:extLst>
            </p:cNvPr>
            <p:cNvSpPr txBox="1"/>
            <p:nvPr/>
          </p:nvSpPr>
          <p:spPr>
            <a:xfrm>
              <a:off x="5805950" y="2882278"/>
              <a:ext cx="1485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Molecular circuits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37E5A8-8313-4EE7-22E1-9BA8DCD14900}"/>
                </a:ext>
              </a:extLst>
            </p:cNvPr>
            <p:cNvSpPr txBox="1"/>
            <p:nvPr/>
          </p:nvSpPr>
          <p:spPr>
            <a:xfrm>
              <a:off x="7986939" y="2882278"/>
              <a:ext cx="1392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Photonic circuits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49CB9A-A5CA-6354-08B7-A3E3041F88F1}"/>
                </a:ext>
              </a:extLst>
            </p:cNvPr>
            <p:cNvSpPr txBox="1"/>
            <p:nvPr/>
          </p:nvSpPr>
          <p:spPr>
            <a:xfrm>
              <a:off x="10000934" y="2882278"/>
              <a:ext cx="1804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Neuromorphic circuits</a:t>
              </a:r>
            </a:p>
          </p:txBody>
        </p:sp>
        <p:pic>
          <p:nvPicPr>
            <p:cNvPr id="26" name="Picture 2" descr="Neuromorphic Computing – Deliang Fan">
              <a:extLst>
                <a:ext uri="{FF2B5EF4-FFF2-40B4-BE49-F238E27FC236}">
                  <a16:creationId xmlns:a16="http://schemas.microsoft.com/office/drawing/2014/main" id="{0B3582D7-8B68-B0EE-F121-CDA7EB8B0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04" t="68192" r="14678" b="6816"/>
            <a:stretch/>
          </p:blipFill>
          <p:spPr bwMode="auto">
            <a:xfrm>
              <a:off x="10260265" y="3293462"/>
              <a:ext cx="1471144" cy="748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763201A-D0DD-4B23-B876-68827D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0222" y="3228300"/>
              <a:ext cx="1775449" cy="89537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EC270E5-55B8-8D08-79DE-438D4DB1B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6939" y="3159848"/>
              <a:ext cx="1585266" cy="966626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8C0669A4-3741-DAD0-37C1-B21AFD813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417" y="1859803"/>
            <a:ext cx="1297828" cy="6837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D97BEE-5401-45AC-9C8B-FD60CEC45F59}"/>
              </a:ext>
            </a:extLst>
          </p:cNvPr>
          <p:cNvSpPr txBox="1"/>
          <p:nvPr/>
        </p:nvSpPr>
        <p:spPr>
          <a:xfrm>
            <a:off x="10750" y="5837544"/>
            <a:ext cx="349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Program through physical learning</a:t>
            </a:r>
          </a:p>
        </p:txBody>
      </p:sp>
    </p:spTree>
    <p:extLst>
      <p:ext uri="{BB962C8B-B14F-4D97-AF65-F5344CB8AC3E}">
        <p14:creationId xmlns:p14="http://schemas.microsoft.com/office/powerpoint/2010/main" val="38072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4F6A-02B2-22DC-E814-4AFE6BBC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Algorithm-first vs Physics-first approaches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1EE78-4E4F-24E6-A1C9-0E662E1A55F9}"/>
              </a:ext>
            </a:extLst>
          </p:cNvPr>
          <p:cNvSpPr txBox="1"/>
          <p:nvPr/>
        </p:nvSpPr>
        <p:spPr>
          <a:xfrm>
            <a:off x="776267" y="8861493"/>
            <a:ext cx="555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Advantages:</a:t>
            </a:r>
          </a:p>
          <a:p>
            <a:r>
              <a:rPr lang="en-US" i="1" dirty="0"/>
              <a:t>Modular, limited coordination</a:t>
            </a:r>
          </a:p>
          <a:p>
            <a:r>
              <a:rPr lang="en-US" i="1" dirty="0"/>
              <a:t>Makes things engineerable </a:t>
            </a:r>
          </a:p>
          <a:p>
            <a:r>
              <a:rPr lang="en-US" i="1" dirty="0"/>
              <a:t>	(so complex even though our brains are limited)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9D6D1-0B70-B573-71E4-40DCD20D8205}"/>
              </a:ext>
            </a:extLst>
          </p:cNvPr>
          <p:cNvSpPr txBox="1"/>
          <p:nvPr/>
        </p:nvSpPr>
        <p:spPr>
          <a:xfrm>
            <a:off x="2714957" y="1291967"/>
            <a:ext cx="104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0B644-669B-E7C6-DB05-B39BCE95B2DF}"/>
              </a:ext>
            </a:extLst>
          </p:cNvPr>
          <p:cNvSpPr txBox="1"/>
          <p:nvPr/>
        </p:nvSpPr>
        <p:spPr>
          <a:xfrm>
            <a:off x="5604328" y="1292558"/>
            <a:ext cx="112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Hardware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CB478-06E1-024F-DEFF-742F34602A7C}"/>
              </a:ext>
            </a:extLst>
          </p:cNvPr>
          <p:cNvSpPr txBox="1"/>
          <p:nvPr/>
        </p:nvSpPr>
        <p:spPr>
          <a:xfrm>
            <a:off x="5637085" y="6966550"/>
            <a:ext cx="203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Collective dynamics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1BA60-4F0B-899C-355F-ACFC9417AF25}"/>
              </a:ext>
            </a:extLst>
          </p:cNvPr>
          <p:cNvSpPr txBox="1"/>
          <p:nvPr/>
        </p:nvSpPr>
        <p:spPr>
          <a:xfrm>
            <a:off x="0" y="3491001"/>
            <a:ext cx="19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 to solve</a:t>
            </a:r>
          </a:p>
          <a:p>
            <a:r>
              <a:rPr lang="en-US" sz="2000" dirty="0"/>
              <a:t> (a computation)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E5933-2520-ECAA-21BA-7D546288293A}"/>
              </a:ext>
            </a:extLst>
          </p:cNvPr>
          <p:cNvSpPr txBox="1"/>
          <p:nvPr/>
        </p:nvSpPr>
        <p:spPr>
          <a:xfrm>
            <a:off x="665887" y="5141174"/>
            <a:ext cx="13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Physics first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096DFA-61A4-AF28-D9F3-E84FB4D4B92A}"/>
              </a:ext>
            </a:extLst>
          </p:cNvPr>
          <p:cNvCxnSpPr>
            <a:cxnSpLocks/>
          </p:cNvCxnSpPr>
          <p:nvPr/>
        </p:nvCxnSpPr>
        <p:spPr>
          <a:xfrm flipH="1" flipV="1">
            <a:off x="1935658" y="4150393"/>
            <a:ext cx="2263077" cy="18162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A0EAD8-4AE3-F83F-507F-2901431B11E8}"/>
              </a:ext>
            </a:extLst>
          </p:cNvPr>
          <p:cNvSpPr txBox="1"/>
          <p:nvPr/>
        </p:nvSpPr>
        <p:spPr>
          <a:xfrm>
            <a:off x="-3139080" y="5646325"/>
            <a:ext cx="30458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How do you program it? </a:t>
            </a:r>
          </a:p>
          <a:p>
            <a:r>
              <a:rPr lang="en-US" i="1" dirty="0"/>
              <a:t>(since everything is connected)</a:t>
            </a:r>
          </a:p>
          <a:p>
            <a:endParaRPr lang="en-US" i="1" dirty="0"/>
          </a:p>
          <a:p>
            <a:r>
              <a:rPr lang="en-US" i="1" dirty="0"/>
              <a:t> + Evolution </a:t>
            </a:r>
          </a:p>
          <a:p>
            <a:r>
              <a:rPr lang="en-US" i="1" dirty="0"/>
              <a:t> + Evolution in reservoir mode</a:t>
            </a:r>
          </a:p>
          <a:p>
            <a:r>
              <a:rPr lang="en-US" i="1" dirty="0"/>
              <a:t> + Physical learning</a:t>
            </a:r>
          </a:p>
          <a:p>
            <a:r>
              <a:rPr lang="en-US" i="1" dirty="0"/>
              <a:t> + Some modified backprop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A41BAF-68BD-04CB-A91A-44CA284E10BA}"/>
              </a:ext>
            </a:extLst>
          </p:cNvPr>
          <p:cNvSpPr txBox="1"/>
          <p:nvPr/>
        </p:nvSpPr>
        <p:spPr>
          <a:xfrm>
            <a:off x="513153" y="2522941"/>
            <a:ext cx="15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Algorithm first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255F30-59BF-F82E-DADD-9EE5D382D857}"/>
              </a:ext>
            </a:extLst>
          </p:cNvPr>
          <p:cNvSpPr txBox="1"/>
          <p:nvPr/>
        </p:nvSpPr>
        <p:spPr>
          <a:xfrm>
            <a:off x="-1730227" y="2017020"/>
            <a:ext cx="131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Abstraction </a:t>
            </a:r>
          </a:p>
          <a:p>
            <a:r>
              <a:rPr lang="en-US" i="1" dirty="0"/>
              <a:t>hierarchy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C3DC8F-98A5-697C-8F99-D33D5C5666A0}"/>
              </a:ext>
            </a:extLst>
          </p:cNvPr>
          <p:cNvSpPr txBox="1"/>
          <p:nvPr/>
        </p:nvSpPr>
        <p:spPr>
          <a:xfrm>
            <a:off x="7722510" y="-1167013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Advantage:</a:t>
            </a:r>
          </a:p>
          <a:p>
            <a:r>
              <a:rPr lang="en-US" i="1" dirty="0"/>
              <a:t>Compact dense..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9A2E0C-F88E-5986-2D37-00E4E628C9AA}"/>
              </a:ext>
            </a:extLst>
          </p:cNvPr>
          <p:cNvGrpSpPr/>
          <p:nvPr/>
        </p:nvGrpSpPr>
        <p:grpSpPr>
          <a:xfrm>
            <a:off x="3340368" y="9300939"/>
            <a:ext cx="6115309" cy="1244196"/>
            <a:chOff x="5690222" y="2882278"/>
            <a:chExt cx="6115309" cy="12441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73E839-C631-AA5D-1119-1DC3F45D7DFD}"/>
                </a:ext>
              </a:extLst>
            </p:cNvPr>
            <p:cNvSpPr txBox="1"/>
            <p:nvPr/>
          </p:nvSpPr>
          <p:spPr>
            <a:xfrm>
              <a:off x="5805950" y="2882278"/>
              <a:ext cx="1485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Molecular circuits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3F9E6E-D940-4027-B559-336122291178}"/>
                </a:ext>
              </a:extLst>
            </p:cNvPr>
            <p:cNvSpPr txBox="1"/>
            <p:nvPr/>
          </p:nvSpPr>
          <p:spPr>
            <a:xfrm>
              <a:off x="7986939" y="2882278"/>
              <a:ext cx="1392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Photonic circuits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88B9DE-77B4-0730-10FB-B9B92507A96C}"/>
                </a:ext>
              </a:extLst>
            </p:cNvPr>
            <p:cNvSpPr txBox="1"/>
            <p:nvPr/>
          </p:nvSpPr>
          <p:spPr>
            <a:xfrm>
              <a:off x="10000934" y="2882278"/>
              <a:ext cx="1804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Neuromorphic circuits</a:t>
              </a:r>
            </a:p>
          </p:txBody>
        </p:sp>
        <p:pic>
          <p:nvPicPr>
            <p:cNvPr id="31" name="Picture 2" descr="Neuromorphic Computing – Deliang Fan">
              <a:extLst>
                <a:ext uri="{FF2B5EF4-FFF2-40B4-BE49-F238E27FC236}">
                  <a16:creationId xmlns:a16="http://schemas.microsoft.com/office/drawing/2014/main" id="{D8464996-706F-0650-235B-101201DAB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04" t="68192" r="14678" b="6816"/>
            <a:stretch/>
          </p:blipFill>
          <p:spPr bwMode="auto">
            <a:xfrm>
              <a:off x="10260265" y="3293462"/>
              <a:ext cx="1471144" cy="748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3FBD13-D495-360A-48AD-2C8A3FA7A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0222" y="3228300"/>
              <a:ext cx="1775449" cy="89537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B11C025-80C7-6215-F722-64EAA0B4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6939" y="3159848"/>
              <a:ext cx="1585266" cy="966626"/>
            </a:xfrm>
            <a:prstGeom prst="rect">
              <a:avLst/>
            </a:prstGeom>
          </p:spPr>
        </p:pic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710EA2-12CE-5B10-9430-527B9F167128}"/>
              </a:ext>
            </a:extLst>
          </p:cNvPr>
          <p:cNvCxnSpPr>
            <a:cxnSpLocks/>
          </p:cNvCxnSpPr>
          <p:nvPr/>
        </p:nvCxnSpPr>
        <p:spPr>
          <a:xfrm flipV="1">
            <a:off x="11222390" y="-2382542"/>
            <a:ext cx="0" cy="916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595156-D10B-76D3-EB8C-56B4AE0EBD6C}"/>
              </a:ext>
            </a:extLst>
          </p:cNvPr>
          <p:cNvCxnSpPr>
            <a:cxnSpLocks/>
          </p:cNvCxnSpPr>
          <p:nvPr/>
        </p:nvCxnSpPr>
        <p:spPr>
          <a:xfrm flipV="1">
            <a:off x="1963535" y="2617530"/>
            <a:ext cx="593942" cy="896173"/>
          </a:xfrm>
          <a:prstGeom prst="straightConnector1">
            <a:avLst/>
          </a:prstGeom>
          <a:ln w="38100"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27AAF5-E200-760D-DE6E-530E211F5298}"/>
              </a:ext>
            </a:extLst>
          </p:cNvPr>
          <p:cNvCxnSpPr>
            <a:cxnSpLocks/>
          </p:cNvCxnSpPr>
          <p:nvPr/>
        </p:nvCxnSpPr>
        <p:spPr>
          <a:xfrm>
            <a:off x="3830999" y="2168385"/>
            <a:ext cx="1337725" cy="0"/>
          </a:xfrm>
          <a:prstGeom prst="straightConnector1">
            <a:avLst/>
          </a:prstGeom>
          <a:ln w="38100"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F074D9A-5FA3-23A9-D954-F68CBC74873E}"/>
              </a:ext>
            </a:extLst>
          </p:cNvPr>
          <p:cNvGrpSpPr/>
          <p:nvPr/>
        </p:nvGrpSpPr>
        <p:grpSpPr>
          <a:xfrm>
            <a:off x="4285000" y="4842187"/>
            <a:ext cx="3054811" cy="1582826"/>
            <a:chOff x="5011921" y="787410"/>
            <a:chExt cx="3847247" cy="19934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360C5F-0EBF-E7A0-868F-D238F1E1E4F0}"/>
                </a:ext>
              </a:extLst>
            </p:cNvPr>
            <p:cNvSpPr txBox="1"/>
            <p:nvPr/>
          </p:nvSpPr>
          <p:spPr>
            <a:xfrm>
              <a:off x="5011921" y="787410"/>
              <a:ext cx="3847247" cy="465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Natural collective phenomena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B1C053-4C0A-EE52-D3E3-FDB0A9A6C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7552" y="1296700"/>
              <a:ext cx="3065053" cy="1484132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763201A-D0DD-4B23-B876-68827DC1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66" y="1976111"/>
            <a:ext cx="1775449" cy="8953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0669A4-3741-DAD0-37C1-B21AFD813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417" y="1859803"/>
            <a:ext cx="1297828" cy="683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63122A-7D7B-1377-09F7-9BFE11115FF7}"/>
              </a:ext>
            </a:extLst>
          </p:cNvPr>
          <p:cNvSpPr txBox="1"/>
          <p:nvPr/>
        </p:nvSpPr>
        <p:spPr>
          <a:xfrm>
            <a:off x="8691544" y="1313944"/>
            <a:ext cx="264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Why physics-first??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47E88-60A5-01DC-B89F-BBB4828EE197}"/>
              </a:ext>
            </a:extLst>
          </p:cNvPr>
          <p:cNvSpPr txBox="1"/>
          <p:nvPr/>
        </p:nvSpPr>
        <p:spPr>
          <a:xfrm>
            <a:off x="7780123" y="1768340"/>
            <a:ext cx="43334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Synthetic biology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Doing more with less</a:t>
            </a:r>
          </a:p>
          <a:p>
            <a:pPr algn="ctr"/>
            <a:r>
              <a:rPr lang="en-US" dirty="0"/>
              <a:t>(Fewer components, less energy)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Real biology</a:t>
            </a:r>
          </a:p>
          <a:p>
            <a:pPr algn="ctr"/>
            <a:r>
              <a:rPr lang="en-US" dirty="0"/>
              <a:t>Easily exploited by evolution</a:t>
            </a:r>
          </a:p>
          <a:p>
            <a:pPr algn="ctr"/>
            <a:r>
              <a:rPr lang="en-US" dirty="0"/>
              <a:t>… but hard to spot</a:t>
            </a:r>
          </a:p>
          <a:p>
            <a:pPr algn="ctr"/>
            <a:r>
              <a:rPr lang="en-US" dirty="0"/>
              <a:t>(not modular)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dirty="0"/>
              <a:t>Physical learning </a:t>
            </a:r>
          </a:p>
          <a:p>
            <a:pPr algn="ctr"/>
            <a:r>
              <a:rPr lang="en-US" dirty="0"/>
              <a:t>=&gt; adaptative computation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53DD2-4E4B-739E-A030-D922237218E9}"/>
              </a:ext>
            </a:extLst>
          </p:cNvPr>
          <p:cNvSpPr txBox="1"/>
          <p:nvPr/>
        </p:nvSpPr>
        <p:spPr>
          <a:xfrm>
            <a:off x="10750" y="5837544"/>
            <a:ext cx="349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Program through physical learning</a:t>
            </a:r>
          </a:p>
        </p:txBody>
      </p:sp>
    </p:spTree>
    <p:extLst>
      <p:ext uri="{BB962C8B-B14F-4D97-AF65-F5344CB8AC3E}">
        <p14:creationId xmlns:p14="http://schemas.microsoft.com/office/powerpoint/2010/main" val="258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D22EF3-F4AC-2582-2EC5-2F10FF801089}"/>
              </a:ext>
            </a:extLst>
          </p:cNvPr>
          <p:cNvSpPr txBox="1">
            <a:spLocks/>
          </p:cNvSpPr>
          <p:nvPr/>
        </p:nvSpPr>
        <p:spPr>
          <a:xfrm>
            <a:off x="838200" y="-1690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Physics-first does more with less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339376E-0789-A1D5-2C20-98047C0D9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94"/>
          <a:stretch/>
        </p:blipFill>
        <p:spPr>
          <a:xfrm>
            <a:off x="481097" y="1668676"/>
            <a:ext cx="4768756" cy="304757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04E2A1-C963-FC47-E216-0C287587FE1E}"/>
              </a:ext>
            </a:extLst>
          </p:cNvPr>
          <p:cNvCxnSpPr/>
          <p:nvPr/>
        </p:nvCxnSpPr>
        <p:spPr>
          <a:xfrm>
            <a:off x="-3337281" y="4808722"/>
            <a:ext cx="0" cy="172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7CEEA4-F8BE-5EC6-7415-69AC122D6E37}"/>
              </a:ext>
            </a:extLst>
          </p:cNvPr>
          <p:cNvCxnSpPr>
            <a:cxnSpLocks/>
          </p:cNvCxnSpPr>
          <p:nvPr/>
        </p:nvCxnSpPr>
        <p:spPr>
          <a:xfrm flipH="1">
            <a:off x="-3337281" y="6534780"/>
            <a:ext cx="19984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3AE8B6-7D17-5148-17E6-D64148623F48}"/>
              </a:ext>
            </a:extLst>
          </p:cNvPr>
          <p:cNvCxnSpPr>
            <a:cxnSpLocks/>
          </p:cNvCxnSpPr>
          <p:nvPr/>
        </p:nvCxnSpPr>
        <p:spPr>
          <a:xfrm flipH="1">
            <a:off x="-3337282" y="5170696"/>
            <a:ext cx="893852" cy="1364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DF1E81-68C1-44FC-0299-D726949FE49F}"/>
              </a:ext>
            </a:extLst>
          </p:cNvPr>
          <p:cNvCxnSpPr>
            <a:cxnSpLocks/>
          </p:cNvCxnSpPr>
          <p:nvPr/>
        </p:nvCxnSpPr>
        <p:spPr>
          <a:xfrm flipH="1">
            <a:off x="-3337283" y="5671751"/>
            <a:ext cx="1755758" cy="863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xagon 29">
            <a:extLst>
              <a:ext uri="{FF2B5EF4-FFF2-40B4-BE49-F238E27FC236}">
                <a16:creationId xmlns:a16="http://schemas.microsoft.com/office/drawing/2014/main" id="{3F814FE8-3DB2-AA09-3F9B-715EB8AAA9C3}"/>
              </a:ext>
            </a:extLst>
          </p:cNvPr>
          <p:cNvSpPr/>
          <p:nvPr/>
        </p:nvSpPr>
        <p:spPr>
          <a:xfrm>
            <a:off x="-3711027" y="5009731"/>
            <a:ext cx="308224" cy="26571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134D39D6-8894-E652-10E1-1C1D9F82F869}"/>
              </a:ext>
            </a:extLst>
          </p:cNvPr>
          <p:cNvSpPr/>
          <p:nvPr/>
        </p:nvSpPr>
        <p:spPr>
          <a:xfrm>
            <a:off x="-2576995" y="4716255"/>
            <a:ext cx="349321" cy="34932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C8DD10-2605-BD7D-14F7-BFDFF5A81A5B}"/>
              </a:ext>
            </a:extLst>
          </p:cNvPr>
          <p:cNvSpPr/>
          <p:nvPr/>
        </p:nvSpPr>
        <p:spPr>
          <a:xfrm>
            <a:off x="-1469072" y="5512501"/>
            <a:ext cx="318499" cy="3184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C2EAE1-3C46-82F6-E83E-736E4F96F4E6}"/>
              </a:ext>
            </a:extLst>
          </p:cNvPr>
          <p:cNvSpPr/>
          <p:nvPr/>
        </p:nvSpPr>
        <p:spPr>
          <a:xfrm>
            <a:off x="-1817831" y="6675442"/>
            <a:ext cx="472611" cy="250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EF04D4-DCD7-E57E-92F1-D66781996F96}"/>
              </a:ext>
            </a:extLst>
          </p:cNvPr>
          <p:cNvCxnSpPr/>
          <p:nvPr/>
        </p:nvCxnSpPr>
        <p:spPr>
          <a:xfrm>
            <a:off x="-739093" y="5917304"/>
            <a:ext cx="0" cy="172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2C7A24-5C65-D87F-6F75-E6A9DDCBD830}"/>
              </a:ext>
            </a:extLst>
          </p:cNvPr>
          <p:cNvCxnSpPr>
            <a:cxnSpLocks/>
          </p:cNvCxnSpPr>
          <p:nvPr/>
        </p:nvCxnSpPr>
        <p:spPr>
          <a:xfrm flipH="1">
            <a:off x="-739093" y="7643362"/>
            <a:ext cx="19984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agon 37">
            <a:extLst>
              <a:ext uri="{FF2B5EF4-FFF2-40B4-BE49-F238E27FC236}">
                <a16:creationId xmlns:a16="http://schemas.microsoft.com/office/drawing/2014/main" id="{96D4B346-515C-EDB8-98F6-A1FECFD269D5}"/>
              </a:ext>
            </a:extLst>
          </p:cNvPr>
          <p:cNvSpPr/>
          <p:nvPr/>
        </p:nvSpPr>
        <p:spPr>
          <a:xfrm>
            <a:off x="-1112839" y="6118313"/>
            <a:ext cx="308224" cy="26571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D2DB46A-4A1E-5DFE-7D97-36A1126300DD}"/>
              </a:ext>
            </a:extLst>
          </p:cNvPr>
          <p:cNvSpPr/>
          <p:nvPr/>
        </p:nvSpPr>
        <p:spPr>
          <a:xfrm>
            <a:off x="780357" y="7784024"/>
            <a:ext cx="472611" cy="250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A765C1-468F-8709-7A57-B575DA9B2B2E}"/>
              </a:ext>
            </a:extLst>
          </p:cNvPr>
          <p:cNvSpPr txBox="1"/>
          <p:nvPr/>
        </p:nvSpPr>
        <p:spPr>
          <a:xfrm>
            <a:off x="1803035" y="1585635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E09228-90EA-F189-552D-9ED0BCAC882E}"/>
              </a:ext>
            </a:extLst>
          </p:cNvPr>
          <p:cNvSpPr txBox="1"/>
          <p:nvPr/>
        </p:nvSpPr>
        <p:spPr>
          <a:xfrm>
            <a:off x="2492333" y="2081104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FF86A4-67DE-DA0D-AB59-607D5311A7CB}"/>
              </a:ext>
            </a:extLst>
          </p:cNvPr>
          <p:cNvSpPr txBox="1"/>
          <p:nvPr/>
        </p:nvSpPr>
        <p:spPr>
          <a:xfrm>
            <a:off x="3770602" y="142497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mRNA1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E166A7-5E6E-9359-3A1A-E4B2008BFB5C}"/>
              </a:ext>
            </a:extLst>
          </p:cNvPr>
          <p:cNvSpPr txBox="1"/>
          <p:nvPr/>
        </p:nvSpPr>
        <p:spPr>
          <a:xfrm>
            <a:off x="3238344" y="202550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mRNA2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D48BDEA2-BF6F-51AD-C262-BD35EA3E2352}"/>
              </a:ext>
            </a:extLst>
          </p:cNvPr>
          <p:cNvSpPr txBox="1"/>
          <p:nvPr/>
        </p:nvSpPr>
        <p:spPr>
          <a:xfrm>
            <a:off x="1994363" y="876809"/>
            <a:ext cx="1888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Abstraction first</a:t>
            </a:r>
          </a:p>
        </p:txBody>
      </p: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13EAEDF3-108F-DB62-D55D-2DC50B14087A}"/>
              </a:ext>
            </a:extLst>
          </p:cNvPr>
          <p:cNvGrpSpPr/>
          <p:nvPr/>
        </p:nvGrpSpPr>
        <p:grpSpPr>
          <a:xfrm>
            <a:off x="762887" y="4639245"/>
            <a:ext cx="3950118" cy="1978143"/>
            <a:chOff x="762887" y="4639245"/>
            <a:chExt cx="3950118" cy="1978143"/>
          </a:xfrm>
        </p:grpSpPr>
        <p:grpSp>
          <p:nvGrpSpPr>
            <p:cNvPr id="2065" name="Group 2064">
              <a:extLst>
                <a:ext uri="{FF2B5EF4-FFF2-40B4-BE49-F238E27FC236}">
                  <a16:creationId xmlns:a16="http://schemas.microsoft.com/office/drawing/2014/main" id="{B1E9167C-303C-3077-F54F-D246DDC4E547}"/>
                </a:ext>
              </a:extLst>
            </p:cNvPr>
            <p:cNvGrpSpPr/>
            <p:nvPr/>
          </p:nvGrpSpPr>
          <p:grpSpPr>
            <a:xfrm>
              <a:off x="762887" y="4639245"/>
              <a:ext cx="2938643" cy="873256"/>
              <a:chOff x="762887" y="4639245"/>
              <a:chExt cx="2938643" cy="873256"/>
            </a:xfrm>
          </p:grpSpPr>
          <p:grpSp>
            <p:nvGrpSpPr>
              <p:cNvPr id="2064" name="Group 2063">
                <a:extLst>
                  <a:ext uri="{FF2B5EF4-FFF2-40B4-BE49-F238E27FC236}">
                    <a16:creationId xmlns:a16="http://schemas.microsoft.com/office/drawing/2014/main" id="{AF3E8BC4-6185-05D3-61FA-65369F39EBE4}"/>
                  </a:ext>
                </a:extLst>
              </p:cNvPr>
              <p:cNvGrpSpPr/>
              <p:nvPr/>
            </p:nvGrpSpPr>
            <p:grpSpPr>
              <a:xfrm>
                <a:off x="2492333" y="4639245"/>
                <a:ext cx="1209197" cy="873256"/>
                <a:chOff x="2492333" y="4639245"/>
                <a:chExt cx="1209197" cy="873256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B5E53897-5474-5D55-BD24-378701C3E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6521" y="4639245"/>
                  <a:ext cx="0" cy="42633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65A9ECA5-2439-941F-A7A0-06B05D1A48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2333" y="5078515"/>
                  <a:ext cx="587294" cy="4339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A9736622-B2E4-7A47-5416-9BC3A08407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5954" y="5078515"/>
                  <a:ext cx="585576" cy="4339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3554BF4-32CA-57D9-9B74-780AB4B3F079}"/>
                  </a:ext>
                </a:extLst>
              </p:cNvPr>
              <p:cNvSpPr txBox="1"/>
              <p:nvPr/>
            </p:nvSpPr>
            <p:spPr>
              <a:xfrm>
                <a:off x="762887" y="4957920"/>
                <a:ext cx="11926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Response</a:t>
                </a:r>
              </a:p>
            </p:txBody>
          </p:sp>
        </p:grpSp>
        <p:grpSp>
          <p:nvGrpSpPr>
            <p:cNvPr id="2063" name="Group 2062">
              <a:extLst>
                <a:ext uri="{FF2B5EF4-FFF2-40B4-BE49-F238E27FC236}">
                  <a16:creationId xmlns:a16="http://schemas.microsoft.com/office/drawing/2014/main" id="{C49B3292-94B8-3BBF-C7C3-F02EDACD19C8}"/>
                </a:ext>
              </a:extLst>
            </p:cNvPr>
            <p:cNvGrpSpPr/>
            <p:nvPr/>
          </p:nvGrpSpPr>
          <p:grpSpPr>
            <a:xfrm>
              <a:off x="1359200" y="5369680"/>
              <a:ext cx="3353805" cy="1247708"/>
              <a:chOff x="1359200" y="5369680"/>
              <a:chExt cx="3353805" cy="124770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3409BF0-68A7-1E9F-F99F-F6E958A22B65}"/>
                  </a:ext>
                </a:extLst>
              </p:cNvPr>
              <p:cNvSpPr txBox="1"/>
              <p:nvPr/>
            </p:nvSpPr>
            <p:spPr>
              <a:xfrm>
                <a:off x="3238344" y="6248056"/>
                <a:ext cx="147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Build struct. 2</a:t>
                </a:r>
              </a:p>
            </p:txBody>
          </p:sp>
          <p:pic>
            <p:nvPicPr>
              <p:cNvPr id="2060" name="Picture 2059">
                <a:extLst>
                  <a:ext uri="{FF2B5EF4-FFF2-40B4-BE49-F238E27FC236}">
                    <a16:creationId xmlns:a16="http://schemas.microsoft.com/office/drawing/2014/main" id="{E08A0C43-6079-C19D-C51C-12ACC6A59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3744" y="5369680"/>
                <a:ext cx="804212" cy="842814"/>
              </a:xfrm>
              <a:prstGeom prst="rect">
                <a:avLst/>
              </a:prstGeom>
            </p:spPr>
          </p:pic>
          <p:sp>
            <p:nvSpPr>
              <p:cNvPr id="2061" name="TextBox 2060">
                <a:extLst>
                  <a:ext uri="{FF2B5EF4-FFF2-40B4-BE49-F238E27FC236}">
                    <a16:creationId xmlns:a16="http://schemas.microsoft.com/office/drawing/2014/main" id="{06043A3E-2E22-7417-434C-348FAD8B3B49}"/>
                  </a:ext>
                </a:extLst>
              </p:cNvPr>
              <p:cNvSpPr txBox="1"/>
              <p:nvPr/>
            </p:nvSpPr>
            <p:spPr>
              <a:xfrm>
                <a:off x="1359200" y="6248056"/>
                <a:ext cx="147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Build struct. 1</a:t>
                </a:r>
              </a:p>
            </p:txBody>
          </p:sp>
          <p:pic>
            <p:nvPicPr>
              <p:cNvPr id="2062" name="Picture 2061">
                <a:extLst>
                  <a:ext uri="{FF2B5EF4-FFF2-40B4-BE49-F238E27FC236}">
                    <a16:creationId xmlns:a16="http://schemas.microsoft.com/office/drawing/2014/main" id="{7901633F-F543-9A6F-C32F-390528B4F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940058">
                <a:off x="3613515" y="5402375"/>
                <a:ext cx="812800" cy="857250"/>
              </a:xfrm>
              <a:prstGeom prst="rect">
                <a:avLst/>
              </a:prstGeom>
            </p:spPr>
          </p:pic>
        </p:grpSp>
      </p:grp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2D5176F4-1C1A-93A1-A520-D5DF9E4C2D4B}"/>
              </a:ext>
            </a:extLst>
          </p:cNvPr>
          <p:cNvSpPr/>
          <p:nvPr/>
        </p:nvSpPr>
        <p:spPr>
          <a:xfrm>
            <a:off x="648182" y="2604304"/>
            <a:ext cx="4201609" cy="2034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04E2A1-C963-FC47-E216-0C287587FE1E}"/>
              </a:ext>
            </a:extLst>
          </p:cNvPr>
          <p:cNvCxnSpPr/>
          <p:nvPr/>
        </p:nvCxnSpPr>
        <p:spPr>
          <a:xfrm>
            <a:off x="-3337281" y="4808722"/>
            <a:ext cx="0" cy="172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7CEEA4-F8BE-5EC6-7415-69AC122D6E37}"/>
              </a:ext>
            </a:extLst>
          </p:cNvPr>
          <p:cNvCxnSpPr>
            <a:cxnSpLocks/>
          </p:cNvCxnSpPr>
          <p:nvPr/>
        </p:nvCxnSpPr>
        <p:spPr>
          <a:xfrm flipH="1">
            <a:off x="-3337281" y="6534780"/>
            <a:ext cx="19984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3AE8B6-7D17-5148-17E6-D64148623F48}"/>
              </a:ext>
            </a:extLst>
          </p:cNvPr>
          <p:cNvCxnSpPr>
            <a:cxnSpLocks/>
          </p:cNvCxnSpPr>
          <p:nvPr/>
        </p:nvCxnSpPr>
        <p:spPr>
          <a:xfrm flipH="1">
            <a:off x="-3337282" y="5170696"/>
            <a:ext cx="893852" cy="1364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DF1E81-68C1-44FC-0299-D726949FE49F}"/>
              </a:ext>
            </a:extLst>
          </p:cNvPr>
          <p:cNvCxnSpPr>
            <a:cxnSpLocks/>
          </p:cNvCxnSpPr>
          <p:nvPr/>
        </p:nvCxnSpPr>
        <p:spPr>
          <a:xfrm flipH="1">
            <a:off x="-3337283" y="5671751"/>
            <a:ext cx="1755758" cy="863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xagon 29">
            <a:extLst>
              <a:ext uri="{FF2B5EF4-FFF2-40B4-BE49-F238E27FC236}">
                <a16:creationId xmlns:a16="http://schemas.microsoft.com/office/drawing/2014/main" id="{3F814FE8-3DB2-AA09-3F9B-715EB8AAA9C3}"/>
              </a:ext>
            </a:extLst>
          </p:cNvPr>
          <p:cNvSpPr/>
          <p:nvPr/>
        </p:nvSpPr>
        <p:spPr>
          <a:xfrm>
            <a:off x="-3711027" y="5009731"/>
            <a:ext cx="308224" cy="26571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134D39D6-8894-E652-10E1-1C1D9F82F869}"/>
              </a:ext>
            </a:extLst>
          </p:cNvPr>
          <p:cNvSpPr/>
          <p:nvPr/>
        </p:nvSpPr>
        <p:spPr>
          <a:xfrm>
            <a:off x="-2576995" y="4716255"/>
            <a:ext cx="349321" cy="34932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C8DD10-2605-BD7D-14F7-BFDFF5A81A5B}"/>
              </a:ext>
            </a:extLst>
          </p:cNvPr>
          <p:cNvSpPr/>
          <p:nvPr/>
        </p:nvSpPr>
        <p:spPr>
          <a:xfrm>
            <a:off x="-1469072" y="5512501"/>
            <a:ext cx="318499" cy="3184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C2EAE1-3C46-82F6-E83E-736E4F96F4E6}"/>
              </a:ext>
            </a:extLst>
          </p:cNvPr>
          <p:cNvSpPr/>
          <p:nvPr/>
        </p:nvSpPr>
        <p:spPr>
          <a:xfrm>
            <a:off x="-1817831" y="6675442"/>
            <a:ext cx="472611" cy="250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EF04D4-DCD7-E57E-92F1-D66781996F96}"/>
              </a:ext>
            </a:extLst>
          </p:cNvPr>
          <p:cNvCxnSpPr/>
          <p:nvPr/>
        </p:nvCxnSpPr>
        <p:spPr>
          <a:xfrm>
            <a:off x="-739093" y="5917304"/>
            <a:ext cx="0" cy="172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2C7A24-5C65-D87F-6F75-E6A9DDCBD830}"/>
              </a:ext>
            </a:extLst>
          </p:cNvPr>
          <p:cNvCxnSpPr>
            <a:cxnSpLocks/>
          </p:cNvCxnSpPr>
          <p:nvPr/>
        </p:nvCxnSpPr>
        <p:spPr>
          <a:xfrm flipH="1">
            <a:off x="-739093" y="7643362"/>
            <a:ext cx="19984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agon 37">
            <a:extLst>
              <a:ext uri="{FF2B5EF4-FFF2-40B4-BE49-F238E27FC236}">
                <a16:creationId xmlns:a16="http://schemas.microsoft.com/office/drawing/2014/main" id="{96D4B346-515C-EDB8-98F6-A1FECFD269D5}"/>
              </a:ext>
            </a:extLst>
          </p:cNvPr>
          <p:cNvSpPr/>
          <p:nvPr/>
        </p:nvSpPr>
        <p:spPr>
          <a:xfrm>
            <a:off x="-1112839" y="6118313"/>
            <a:ext cx="308224" cy="26571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D2DB46A-4A1E-5DFE-7D97-36A1126300DD}"/>
              </a:ext>
            </a:extLst>
          </p:cNvPr>
          <p:cNvSpPr/>
          <p:nvPr/>
        </p:nvSpPr>
        <p:spPr>
          <a:xfrm>
            <a:off x="780357" y="7784024"/>
            <a:ext cx="472611" cy="250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6CA0803D-2D77-28A0-7731-EDC74AAC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20" y="1996704"/>
            <a:ext cx="3550904" cy="3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2810BAB-D389-87F3-6F68-25404A08E1D7}"/>
              </a:ext>
            </a:extLst>
          </p:cNvPr>
          <p:cNvGrpSpPr/>
          <p:nvPr/>
        </p:nvGrpSpPr>
        <p:grpSpPr>
          <a:xfrm>
            <a:off x="6958184" y="3429000"/>
            <a:ext cx="2952930" cy="2513357"/>
            <a:chOff x="6958184" y="3429000"/>
            <a:chExt cx="2952930" cy="2513357"/>
          </a:xfrm>
        </p:grpSpPr>
        <p:grpSp>
          <p:nvGrpSpPr>
            <p:cNvPr id="2055" name="Group 2054">
              <a:extLst>
                <a:ext uri="{FF2B5EF4-FFF2-40B4-BE49-F238E27FC236}">
                  <a16:creationId xmlns:a16="http://schemas.microsoft.com/office/drawing/2014/main" id="{F27F723F-A0E2-956B-D1D0-A4BA9EC366D9}"/>
                </a:ext>
              </a:extLst>
            </p:cNvPr>
            <p:cNvGrpSpPr/>
            <p:nvPr/>
          </p:nvGrpSpPr>
          <p:grpSpPr>
            <a:xfrm>
              <a:off x="8033869" y="5139039"/>
              <a:ext cx="704550" cy="625865"/>
              <a:chOff x="8033869" y="5139039"/>
              <a:chExt cx="704550" cy="62586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D93DF48-72E3-ADAD-3CC3-0F639546E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8864" y="5139039"/>
                <a:ext cx="585576" cy="43398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83EB838-1261-32A0-8B46-AAB5366B5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3869" y="5139039"/>
                <a:ext cx="273557" cy="6258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9" name="Straight Arrow Connector 2048">
                <a:extLst>
                  <a:ext uri="{FF2B5EF4-FFF2-40B4-BE49-F238E27FC236}">
                    <a16:creationId xmlns:a16="http://schemas.microsoft.com/office/drawing/2014/main" id="{07A66FFB-F1E4-D94B-45EA-41934D3FF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5992" y="5139039"/>
                <a:ext cx="431755" cy="53271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1" name="Straight Arrow Connector 2050">
                <a:extLst>
                  <a:ext uri="{FF2B5EF4-FFF2-40B4-BE49-F238E27FC236}">
                    <a16:creationId xmlns:a16="http://schemas.microsoft.com/office/drawing/2014/main" id="{A1D60374-830D-D28D-9591-8CAF132A0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5992" y="5139039"/>
                <a:ext cx="682427" cy="2663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99B7FF17-E723-0218-94BC-4C4E8EF58109}"/>
                </a:ext>
              </a:extLst>
            </p:cNvPr>
            <p:cNvSpPr txBox="1"/>
            <p:nvPr/>
          </p:nvSpPr>
          <p:spPr>
            <a:xfrm>
              <a:off x="9017921" y="5573025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mRNA1</a:t>
              </a:r>
            </a:p>
          </p:txBody>
        </p:sp>
        <p:sp>
          <p:nvSpPr>
            <p:cNvPr id="2057" name="TextBox 2056">
              <a:extLst>
                <a:ext uri="{FF2B5EF4-FFF2-40B4-BE49-F238E27FC236}">
                  <a16:creationId xmlns:a16="http://schemas.microsoft.com/office/drawing/2014/main" id="{0B766ED1-1BDD-4F25-E608-0904EDF0933F}"/>
                </a:ext>
              </a:extLst>
            </p:cNvPr>
            <p:cNvSpPr txBox="1"/>
            <p:nvPr/>
          </p:nvSpPr>
          <p:spPr>
            <a:xfrm rot="16200000">
              <a:off x="6877585" y="3509599"/>
              <a:ext cx="530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CF7183-266B-5C55-47B0-E76A0AD4476F}"/>
              </a:ext>
            </a:extLst>
          </p:cNvPr>
          <p:cNvSpPr txBox="1">
            <a:spLocks/>
          </p:cNvSpPr>
          <p:nvPr/>
        </p:nvSpPr>
        <p:spPr>
          <a:xfrm>
            <a:off x="838200" y="-1690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Physics-first does more with 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CC00E-785E-CF9D-E648-872F6DFAAB1D}"/>
              </a:ext>
            </a:extLst>
          </p:cNvPr>
          <p:cNvSpPr txBox="1"/>
          <p:nvPr/>
        </p:nvSpPr>
        <p:spPr>
          <a:xfrm>
            <a:off x="1994363" y="876809"/>
            <a:ext cx="1888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Abstraction first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050E4-1106-AB53-764A-BADCC7B08BBD}"/>
              </a:ext>
            </a:extLst>
          </p:cNvPr>
          <p:cNvSpPr txBox="1"/>
          <p:nvPr/>
        </p:nvSpPr>
        <p:spPr>
          <a:xfrm>
            <a:off x="8605512" y="876809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Physics first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9415F-5A69-81BD-8CC5-BED16D11B2FF}"/>
              </a:ext>
            </a:extLst>
          </p:cNvPr>
          <p:cNvSpPr txBox="1"/>
          <p:nvPr/>
        </p:nvSpPr>
        <p:spPr>
          <a:xfrm>
            <a:off x="7562927" y="6020158"/>
            <a:ext cx="430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diagram for complex molecular soups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E5950D-1DA0-DA01-6636-58F0C70BEF3E}"/>
              </a:ext>
            </a:extLst>
          </p:cNvPr>
          <p:cNvGrpSpPr/>
          <p:nvPr/>
        </p:nvGrpSpPr>
        <p:grpSpPr>
          <a:xfrm>
            <a:off x="481097" y="1424970"/>
            <a:ext cx="4768756" cy="5192418"/>
            <a:chOff x="481097" y="1424970"/>
            <a:chExt cx="4768756" cy="51924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127A88-39B9-6E52-9944-603537F5E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1994"/>
            <a:stretch/>
          </p:blipFill>
          <p:spPr>
            <a:xfrm>
              <a:off x="481097" y="1668676"/>
              <a:ext cx="4768756" cy="304757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1EA50C-CE54-AFE0-B3C7-9DEECAFC0DA2}"/>
                </a:ext>
              </a:extLst>
            </p:cNvPr>
            <p:cNvSpPr txBox="1"/>
            <p:nvPr/>
          </p:nvSpPr>
          <p:spPr>
            <a:xfrm>
              <a:off x="1803035" y="1585635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6DB95-34E7-85D6-C062-730A43AD3062}"/>
                </a:ext>
              </a:extLst>
            </p:cNvPr>
            <p:cNvSpPr txBox="1"/>
            <p:nvPr/>
          </p:nvSpPr>
          <p:spPr>
            <a:xfrm>
              <a:off x="2492333" y="2081104"/>
              <a:ext cx="530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106CB3-55AB-3E42-5551-B7FACC0C5725}"/>
                </a:ext>
              </a:extLst>
            </p:cNvPr>
            <p:cNvSpPr txBox="1"/>
            <p:nvPr/>
          </p:nvSpPr>
          <p:spPr>
            <a:xfrm>
              <a:off x="3770602" y="1424970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mRNA1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388476-4E2D-2AAD-009A-BBE6E4A591E6}"/>
                </a:ext>
              </a:extLst>
            </p:cNvPr>
            <p:cNvSpPr txBox="1"/>
            <p:nvPr/>
          </p:nvSpPr>
          <p:spPr>
            <a:xfrm>
              <a:off x="3238344" y="2025509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mRNA2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2E2A96-3BF7-11F2-FB50-A35C23109BCB}"/>
                </a:ext>
              </a:extLst>
            </p:cNvPr>
            <p:cNvGrpSpPr/>
            <p:nvPr/>
          </p:nvGrpSpPr>
          <p:grpSpPr>
            <a:xfrm>
              <a:off x="762887" y="4639245"/>
              <a:ext cx="3950118" cy="1978143"/>
              <a:chOff x="762887" y="4639245"/>
              <a:chExt cx="3950118" cy="197814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C827740-98A0-037A-279D-B2328324079C}"/>
                  </a:ext>
                </a:extLst>
              </p:cNvPr>
              <p:cNvGrpSpPr/>
              <p:nvPr/>
            </p:nvGrpSpPr>
            <p:grpSpPr>
              <a:xfrm>
                <a:off x="762887" y="4639245"/>
                <a:ext cx="2938643" cy="873256"/>
                <a:chOff x="762887" y="4639245"/>
                <a:chExt cx="2938643" cy="873256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43D0A54B-0D9D-93D1-F2A5-597366E56C1D}"/>
                    </a:ext>
                  </a:extLst>
                </p:cNvPr>
                <p:cNvGrpSpPr/>
                <p:nvPr/>
              </p:nvGrpSpPr>
              <p:grpSpPr>
                <a:xfrm>
                  <a:off x="2492333" y="4639245"/>
                  <a:ext cx="1209197" cy="873256"/>
                  <a:chOff x="2492333" y="4639245"/>
                  <a:chExt cx="1209197" cy="873256"/>
                </a:xfrm>
              </p:grpSpPr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DEE70BB3-0CD3-6143-CC36-6F0DE33727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06521" y="4639245"/>
                    <a:ext cx="0" cy="42633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2E8BDE76-5FF6-348F-7717-F30CB1FB85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92333" y="5078515"/>
                    <a:ext cx="587294" cy="43398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>
                    <a:extLst>
                      <a:ext uri="{FF2B5EF4-FFF2-40B4-BE49-F238E27FC236}">
                        <a16:creationId xmlns:a16="http://schemas.microsoft.com/office/drawing/2014/main" id="{6B60AA1E-7345-BF55-63E7-A2B158C7A6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15954" y="5078515"/>
                    <a:ext cx="585576" cy="43398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65A6D05-0FD2-A4CF-B2E7-315964E11666}"/>
                    </a:ext>
                  </a:extLst>
                </p:cNvPr>
                <p:cNvSpPr txBox="1"/>
                <p:nvPr/>
              </p:nvSpPr>
              <p:spPr>
                <a:xfrm>
                  <a:off x="762887" y="4957920"/>
                  <a:ext cx="11926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Response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0B811CC-37B7-C03F-461E-3AA684DBCA79}"/>
                  </a:ext>
                </a:extLst>
              </p:cNvPr>
              <p:cNvGrpSpPr/>
              <p:nvPr/>
            </p:nvGrpSpPr>
            <p:grpSpPr>
              <a:xfrm>
                <a:off x="1359200" y="5369680"/>
                <a:ext cx="3353805" cy="1247708"/>
                <a:chOff x="1359200" y="5369680"/>
                <a:chExt cx="3353805" cy="1247708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31C0AEA-8D7A-89E9-693E-AE997CBBAC3B}"/>
                    </a:ext>
                  </a:extLst>
                </p:cNvPr>
                <p:cNvSpPr txBox="1"/>
                <p:nvPr/>
              </p:nvSpPr>
              <p:spPr>
                <a:xfrm>
                  <a:off x="3238344" y="6248056"/>
                  <a:ext cx="1474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Build struct. 2</a:t>
                  </a: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120A76B8-1D83-BAF5-B28E-C2B176B1A9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3744" y="5369680"/>
                  <a:ext cx="804212" cy="842814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8E53624-334E-B445-C5FD-60147F8B7231}"/>
                    </a:ext>
                  </a:extLst>
                </p:cNvPr>
                <p:cNvSpPr txBox="1"/>
                <p:nvPr/>
              </p:nvSpPr>
              <p:spPr>
                <a:xfrm>
                  <a:off x="1359200" y="6248056"/>
                  <a:ext cx="1474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Build struct. 1</a:t>
                  </a:r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469F1939-AF53-4751-73EB-3A036DBBC7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940058">
                  <a:off x="3613515" y="5402375"/>
                  <a:ext cx="812800" cy="85725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A8779AD-E4C6-4E65-2570-CACC3EB8659D}"/>
              </a:ext>
            </a:extLst>
          </p:cNvPr>
          <p:cNvSpPr txBox="1"/>
          <p:nvPr/>
        </p:nvSpPr>
        <p:spPr>
          <a:xfrm>
            <a:off x="8397205" y="6004710"/>
            <a:ext cx="247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diagram for water</a:t>
            </a:r>
          </a:p>
        </p:txBody>
      </p:sp>
    </p:spTree>
    <p:extLst>
      <p:ext uri="{BB962C8B-B14F-4D97-AF65-F5344CB8AC3E}">
        <p14:creationId xmlns:p14="http://schemas.microsoft.com/office/powerpoint/2010/main" val="11932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04E2A1-C963-FC47-E216-0C287587FE1E}"/>
              </a:ext>
            </a:extLst>
          </p:cNvPr>
          <p:cNvCxnSpPr/>
          <p:nvPr/>
        </p:nvCxnSpPr>
        <p:spPr>
          <a:xfrm>
            <a:off x="-3337281" y="4808722"/>
            <a:ext cx="0" cy="172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7CEEA4-F8BE-5EC6-7415-69AC122D6E37}"/>
              </a:ext>
            </a:extLst>
          </p:cNvPr>
          <p:cNvCxnSpPr>
            <a:cxnSpLocks/>
          </p:cNvCxnSpPr>
          <p:nvPr/>
        </p:nvCxnSpPr>
        <p:spPr>
          <a:xfrm flipH="1">
            <a:off x="-3337281" y="6534780"/>
            <a:ext cx="19984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3AE8B6-7D17-5148-17E6-D64148623F48}"/>
              </a:ext>
            </a:extLst>
          </p:cNvPr>
          <p:cNvCxnSpPr>
            <a:cxnSpLocks/>
          </p:cNvCxnSpPr>
          <p:nvPr/>
        </p:nvCxnSpPr>
        <p:spPr>
          <a:xfrm flipH="1">
            <a:off x="-3337282" y="5170696"/>
            <a:ext cx="893852" cy="1364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DF1E81-68C1-44FC-0299-D726949FE49F}"/>
              </a:ext>
            </a:extLst>
          </p:cNvPr>
          <p:cNvCxnSpPr>
            <a:cxnSpLocks/>
          </p:cNvCxnSpPr>
          <p:nvPr/>
        </p:nvCxnSpPr>
        <p:spPr>
          <a:xfrm flipH="1">
            <a:off x="-3337283" y="5671751"/>
            <a:ext cx="1755758" cy="863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xagon 29">
            <a:extLst>
              <a:ext uri="{FF2B5EF4-FFF2-40B4-BE49-F238E27FC236}">
                <a16:creationId xmlns:a16="http://schemas.microsoft.com/office/drawing/2014/main" id="{3F814FE8-3DB2-AA09-3F9B-715EB8AAA9C3}"/>
              </a:ext>
            </a:extLst>
          </p:cNvPr>
          <p:cNvSpPr/>
          <p:nvPr/>
        </p:nvSpPr>
        <p:spPr>
          <a:xfrm>
            <a:off x="-3711027" y="5009731"/>
            <a:ext cx="308224" cy="26571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134D39D6-8894-E652-10E1-1C1D9F82F869}"/>
              </a:ext>
            </a:extLst>
          </p:cNvPr>
          <p:cNvSpPr/>
          <p:nvPr/>
        </p:nvSpPr>
        <p:spPr>
          <a:xfrm>
            <a:off x="-2576995" y="4716255"/>
            <a:ext cx="349321" cy="34932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C2EAE1-3C46-82F6-E83E-736E4F96F4E6}"/>
              </a:ext>
            </a:extLst>
          </p:cNvPr>
          <p:cNvSpPr/>
          <p:nvPr/>
        </p:nvSpPr>
        <p:spPr>
          <a:xfrm>
            <a:off x="-1817831" y="6675442"/>
            <a:ext cx="472611" cy="250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6CA0803D-2D77-28A0-7731-EDC74AAC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20" y="1996704"/>
            <a:ext cx="3550904" cy="3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F27F723F-A0E2-956B-D1D0-A4BA9EC366D9}"/>
              </a:ext>
            </a:extLst>
          </p:cNvPr>
          <p:cNvGrpSpPr/>
          <p:nvPr/>
        </p:nvGrpSpPr>
        <p:grpSpPr>
          <a:xfrm>
            <a:off x="8033869" y="5139039"/>
            <a:ext cx="704550" cy="625865"/>
            <a:chOff x="8033869" y="5139039"/>
            <a:chExt cx="704550" cy="62586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D93DF48-72E3-ADAD-3CC3-0F639546EAD3}"/>
                </a:ext>
              </a:extLst>
            </p:cNvPr>
            <p:cNvCxnSpPr>
              <a:cxnSpLocks/>
            </p:cNvCxnSpPr>
            <p:nvPr/>
          </p:nvCxnSpPr>
          <p:spPr>
            <a:xfrm>
              <a:off x="8038864" y="5139039"/>
              <a:ext cx="585576" cy="4339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83EB838-1261-32A0-8B46-AAB5366B5EE0}"/>
                </a:ext>
              </a:extLst>
            </p:cNvPr>
            <p:cNvCxnSpPr>
              <a:cxnSpLocks/>
            </p:cNvCxnSpPr>
            <p:nvPr/>
          </p:nvCxnSpPr>
          <p:spPr>
            <a:xfrm>
              <a:off x="8033869" y="5139039"/>
              <a:ext cx="273557" cy="6258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Arrow Connector 2048">
              <a:extLst>
                <a:ext uri="{FF2B5EF4-FFF2-40B4-BE49-F238E27FC236}">
                  <a16:creationId xmlns:a16="http://schemas.microsoft.com/office/drawing/2014/main" id="{07A66FFB-F1E4-D94B-45EA-41934D3FF759}"/>
                </a:ext>
              </a:extLst>
            </p:cNvPr>
            <p:cNvCxnSpPr>
              <a:cxnSpLocks/>
            </p:cNvCxnSpPr>
            <p:nvPr/>
          </p:nvCxnSpPr>
          <p:spPr>
            <a:xfrm>
              <a:off x="8055992" y="5139039"/>
              <a:ext cx="431755" cy="5327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Straight Arrow Connector 2050">
              <a:extLst>
                <a:ext uri="{FF2B5EF4-FFF2-40B4-BE49-F238E27FC236}">
                  <a16:creationId xmlns:a16="http://schemas.microsoft.com/office/drawing/2014/main" id="{A1D60374-830D-D28D-9591-8CAF132A084D}"/>
                </a:ext>
              </a:extLst>
            </p:cNvPr>
            <p:cNvCxnSpPr>
              <a:cxnSpLocks/>
            </p:cNvCxnSpPr>
            <p:nvPr/>
          </p:nvCxnSpPr>
          <p:spPr>
            <a:xfrm>
              <a:off x="8055992" y="5139039"/>
              <a:ext cx="682427" cy="2663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6" name="TextBox 2055">
            <a:extLst>
              <a:ext uri="{FF2B5EF4-FFF2-40B4-BE49-F238E27FC236}">
                <a16:creationId xmlns:a16="http://schemas.microsoft.com/office/drawing/2014/main" id="{99B7FF17-E723-0218-94BC-4C4E8EF58109}"/>
              </a:ext>
            </a:extLst>
          </p:cNvPr>
          <p:cNvSpPr txBox="1"/>
          <p:nvPr/>
        </p:nvSpPr>
        <p:spPr>
          <a:xfrm>
            <a:off x="9017921" y="557302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mRNA1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0B766ED1-1BDD-4F25-E608-0904EDF0933F}"/>
              </a:ext>
            </a:extLst>
          </p:cNvPr>
          <p:cNvSpPr txBox="1"/>
          <p:nvPr/>
        </p:nvSpPr>
        <p:spPr>
          <a:xfrm rot="16200000">
            <a:off x="6877585" y="3509599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23F62-B918-CF84-861B-F13FF11046AC}"/>
              </a:ext>
            </a:extLst>
          </p:cNvPr>
          <p:cNvSpPr txBox="1">
            <a:spLocks/>
          </p:cNvSpPr>
          <p:nvPr/>
        </p:nvSpPr>
        <p:spPr>
          <a:xfrm>
            <a:off x="505234" y="-169049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Physical learning eliminates need for a model</a:t>
            </a:r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2506F3A4-B29A-0E68-D7BE-120F95D95C4C}"/>
              </a:ext>
            </a:extLst>
          </p:cNvPr>
          <p:cNvSpPr/>
          <p:nvPr/>
        </p:nvSpPr>
        <p:spPr>
          <a:xfrm>
            <a:off x="8146434" y="2619069"/>
            <a:ext cx="341313" cy="3413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99F93249-4569-B0B9-3247-BCE01F67D3DB}"/>
              </a:ext>
            </a:extLst>
          </p:cNvPr>
          <p:cNvSpPr/>
          <p:nvPr/>
        </p:nvSpPr>
        <p:spPr>
          <a:xfrm>
            <a:off x="8702018" y="2943161"/>
            <a:ext cx="341313" cy="3413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>
            <a:extLst>
              <a:ext uri="{FF2B5EF4-FFF2-40B4-BE49-F238E27FC236}">
                <a16:creationId xmlns:a16="http://schemas.microsoft.com/office/drawing/2014/main" id="{47D44384-CFA7-9996-4C23-8E2ECE4E640B}"/>
              </a:ext>
            </a:extLst>
          </p:cNvPr>
          <p:cNvSpPr/>
          <p:nvPr/>
        </p:nvSpPr>
        <p:spPr>
          <a:xfrm>
            <a:off x="8146434" y="3498746"/>
            <a:ext cx="341313" cy="3413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>
            <a:extLst>
              <a:ext uri="{FF2B5EF4-FFF2-40B4-BE49-F238E27FC236}">
                <a16:creationId xmlns:a16="http://schemas.microsoft.com/office/drawing/2014/main" id="{0420BFA9-A602-A35C-332A-A2EA7A88CD35}"/>
              </a:ext>
            </a:extLst>
          </p:cNvPr>
          <p:cNvSpPr/>
          <p:nvPr/>
        </p:nvSpPr>
        <p:spPr>
          <a:xfrm>
            <a:off x="8158008" y="4204802"/>
            <a:ext cx="341313" cy="3413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id="{4AE0CF22-6001-9C12-148B-045FAAB4DE88}"/>
              </a:ext>
            </a:extLst>
          </p:cNvPr>
          <p:cNvSpPr/>
          <p:nvPr/>
        </p:nvSpPr>
        <p:spPr>
          <a:xfrm>
            <a:off x="9014330" y="3653023"/>
            <a:ext cx="337244" cy="369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id="{B1C14F2A-7823-6E63-0709-AFE0D5987BCF}"/>
              </a:ext>
            </a:extLst>
          </p:cNvPr>
          <p:cNvSpPr/>
          <p:nvPr/>
        </p:nvSpPr>
        <p:spPr>
          <a:xfrm>
            <a:off x="9558340" y="4162309"/>
            <a:ext cx="337244" cy="369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C4DDE12B-AE08-F348-CF98-9DBA3C0D47D4}"/>
              </a:ext>
            </a:extLst>
          </p:cNvPr>
          <p:cNvSpPr/>
          <p:nvPr/>
        </p:nvSpPr>
        <p:spPr>
          <a:xfrm>
            <a:off x="8863859" y="4706320"/>
            <a:ext cx="337244" cy="369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85B78675-17FE-5E04-3732-6A32D61190BB}"/>
              </a:ext>
            </a:extLst>
          </p:cNvPr>
          <p:cNvSpPr/>
          <p:nvPr/>
        </p:nvSpPr>
        <p:spPr>
          <a:xfrm>
            <a:off x="9708811" y="4717895"/>
            <a:ext cx="337244" cy="369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03015C-DEA6-3635-E6AA-6FD9B4A58222}"/>
              </a:ext>
            </a:extLst>
          </p:cNvPr>
          <p:cNvGrpSpPr/>
          <p:nvPr/>
        </p:nvGrpSpPr>
        <p:grpSpPr>
          <a:xfrm>
            <a:off x="6563713" y="1306185"/>
            <a:ext cx="5023518" cy="541138"/>
            <a:chOff x="6468463" y="1134735"/>
            <a:chExt cx="5023518" cy="54113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5C517B6-D81E-83A7-1BB1-A692AD755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4517" y="1134735"/>
              <a:ext cx="2027464" cy="5411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A374E8-D46B-9D03-0E67-02B18983A54A}"/>
                </a:ext>
              </a:extLst>
            </p:cNvPr>
            <p:cNvSpPr txBox="1"/>
            <p:nvPr/>
          </p:nvSpPr>
          <p:spPr>
            <a:xfrm>
              <a:off x="6468463" y="1227929"/>
              <a:ext cx="2794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Molecular Hebbian learning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4CF24C-7535-5AB3-51E6-3693A1062284}"/>
              </a:ext>
            </a:extLst>
          </p:cNvPr>
          <p:cNvGrpSpPr/>
          <p:nvPr/>
        </p:nvGrpSpPr>
        <p:grpSpPr>
          <a:xfrm>
            <a:off x="481097" y="1424970"/>
            <a:ext cx="4768756" cy="5192418"/>
            <a:chOff x="481097" y="1424970"/>
            <a:chExt cx="4768756" cy="519241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88AE7F1-5A49-95D8-6798-8D0CA6981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1994"/>
            <a:stretch/>
          </p:blipFill>
          <p:spPr>
            <a:xfrm>
              <a:off x="481097" y="1668676"/>
              <a:ext cx="4768756" cy="304757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D86087-C7D5-4EBE-BC3E-1C6A347FBF6B}"/>
                </a:ext>
              </a:extLst>
            </p:cNvPr>
            <p:cNvSpPr txBox="1"/>
            <p:nvPr/>
          </p:nvSpPr>
          <p:spPr>
            <a:xfrm>
              <a:off x="1803035" y="1585635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CA2953-252F-3CCA-7EDA-17B646EEFCAA}"/>
                </a:ext>
              </a:extLst>
            </p:cNvPr>
            <p:cNvSpPr txBox="1"/>
            <p:nvPr/>
          </p:nvSpPr>
          <p:spPr>
            <a:xfrm>
              <a:off x="2492333" y="2081104"/>
              <a:ext cx="530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F054A5-C1AD-4919-3CEF-B22D6919CFD7}"/>
                </a:ext>
              </a:extLst>
            </p:cNvPr>
            <p:cNvSpPr txBox="1"/>
            <p:nvPr/>
          </p:nvSpPr>
          <p:spPr>
            <a:xfrm>
              <a:off x="3770602" y="1424970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mRNA1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876D46-ABD1-7DFE-CE03-2FA013527243}"/>
                </a:ext>
              </a:extLst>
            </p:cNvPr>
            <p:cNvSpPr txBox="1"/>
            <p:nvPr/>
          </p:nvSpPr>
          <p:spPr>
            <a:xfrm>
              <a:off x="3238344" y="2025509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mRNA2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CADE28-1719-459C-720A-9964FAEB8060}"/>
                </a:ext>
              </a:extLst>
            </p:cNvPr>
            <p:cNvGrpSpPr/>
            <p:nvPr/>
          </p:nvGrpSpPr>
          <p:grpSpPr>
            <a:xfrm>
              <a:off x="762887" y="4639245"/>
              <a:ext cx="3950118" cy="1978143"/>
              <a:chOff x="762887" y="4639245"/>
              <a:chExt cx="3950118" cy="197814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9BDBBE8-D433-6265-54B8-FBDA4BCBC778}"/>
                  </a:ext>
                </a:extLst>
              </p:cNvPr>
              <p:cNvGrpSpPr/>
              <p:nvPr/>
            </p:nvGrpSpPr>
            <p:grpSpPr>
              <a:xfrm>
                <a:off x="762887" y="4639245"/>
                <a:ext cx="2938643" cy="873256"/>
                <a:chOff x="762887" y="4639245"/>
                <a:chExt cx="2938643" cy="873256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B358286B-E6C7-2C60-7E8D-486757CD3767}"/>
                    </a:ext>
                  </a:extLst>
                </p:cNvPr>
                <p:cNvGrpSpPr/>
                <p:nvPr/>
              </p:nvGrpSpPr>
              <p:grpSpPr>
                <a:xfrm>
                  <a:off x="2492333" y="4639245"/>
                  <a:ext cx="1209197" cy="873256"/>
                  <a:chOff x="2492333" y="4639245"/>
                  <a:chExt cx="1209197" cy="873256"/>
                </a:xfrm>
              </p:grpSpPr>
              <p:cxnSp>
                <p:nvCxnSpPr>
                  <p:cNvPr id="2050" name="Straight Arrow Connector 2049">
                    <a:extLst>
                      <a:ext uri="{FF2B5EF4-FFF2-40B4-BE49-F238E27FC236}">
                        <a16:creationId xmlns:a16="http://schemas.microsoft.com/office/drawing/2014/main" id="{61C5CB39-3815-846A-1DC4-9B82316BD3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06521" y="4639245"/>
                    <a:ext cx="0" cy="42633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3" name="Straight Arrow Connector 2052">
                    <a:extLst>
                      <a:ext uri="{FF2B5EF4-FFF2-40B4-BE49-F238E27FC236}">
                        <a16:creationId xmlns:a16="http://schemas.microsoft.com/office/drawing/2014/main" id="{F9F963B8-168A-FD8D-382B-40348F130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92333" y="5078515"/>
                    <a:ext cx="587294" cy="43398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4" name="Straight Arrow Connector 2053">
                    <a:extLst>
                      <a:ext uri="{FF2B5EF4-FFF2-40B4-BE49-F238E27FC236}">
                        <a16:creationId xmlns:a16="http://schemas.microsoft.com/office/drawing/2014/main" id="{F1AC7253-FD08-B07D-79CE-6F1DA956D5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15954" y="5078515"/>
                    <a:ext cx="585576" cy="43398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48" name="TextBox 2047">
                  <a:extLst>
                    <a:ext uri="{FF2B5EF4-FFF2-40B4-BE49-F238E27FC236}">
                      <a16:creationId xmlns:a16="http://schemas.microsoft.com/office/drawing/2014/main" id="{B8B4E5D0-A1D5-2088-7385-836E92F02088}"/>
                    </a:ext>
                  </a:extLst>
                </p:cNvPr>
                <p:cNvSpPr txBox="1"/>
                <p:nvPr/>
              </p:nvSpPr>
              <p:spPr>
                <a:xfrm>
                  <a:off x="762887" y="4957920"/>
                  <a:ext cx="11926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Response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CA3A19C-2787-78E6-3E6A-A380A1E86F3F}"/>
                  </a:ext>
                </a:extLst>
              </p:cNvPr>
              <p:cNvGrpSpPr/>
              <p:nvPr/>
            </p:nvGrpSpPr>
            <p:grpSpPr>
              <a:xfrm>
                <a:off x="1359200" y="5369680"/>
                <a:ext cx="3353805" cy="1247708"/>
                <a:chOff x="1359200" y="5369680"/>
                <a:chExt cx="3353805" cy="1247708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548EC32-C5C3-AA8F-08E1-8F0327A63560}"/>
                    </a:ext>
                  </a:extLst>
                </p:cNvPr>
                <p:cNvSpPr txBox="1"/>
                <p:nvPr/>
              </p:nvSpPr>
              <p:spPr>
                <a:xfrm>
                  <a:off x="3238344" y="6248056"/>
                  <a:ext cx="1474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Build struct. 2</a:t>
                  </a:r>
                </a:p>
              </p:txBody>
            </p: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FE376FCC-2899-3A85-9648-222B6922A2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3744" y="5369680"/>
                  <a:ext cx="804212" cy="842814"/>
                </a:xfrm>
                <a:prstGeom prst="rect">
                  <a:avLst/>
                </a:prstGeom>
              </p:spPr>
            </p:pic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439BC0B-44AA-0D65-3ED8-6DD1AA35841F}"/>
                    </a:ext>
                  </a:extLst>
                </p:cNvPr>
                <p:cNvSpPr txBox="1"/>
                <p:nvPr/>
              </p:nvSpPr>
              <p:spPr>
                <a:xfrm>
                  <a:off x="1359200" y="6248056"/>
                  <a:ext cx="1474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Build struct. 1</a:t>
                  </a:r>
                </a:p>
              </p:txBody>
            </p: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A90D5ADB-8E0E-87D7-F06B-507083273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940058">
                  <a:off x="3613515" y="5402375"/>
                  <a:ext cx="812800" cy="85725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58" name="TextBox 2057">
            <a:extLst>
              <a:ext uri="{FF2B5EF4-FFF2-40B4-BE49-F238E27FC236}">
                <a16:creationId xmlns:a16="http://schemas.microsoft.com/office/drawing/2014/main" id="{12CC9A27-19E0-99A3-EDF0-3ADF09736C73}"/>
              </a:ext>
            </a:extLst>
          </p:cNvPr>
          <p:cNvSpPr txBox="1"/>
          <p:nvPr/>
        </p:nvSpPr>
        <p:spPr>
          <a:xfrm>
            <a:off x="1994363" y="876809"/>
            <a:ext cx="1888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Abstraction first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3FEE2BCF-8E8B-FBE0-9155-6C3257CB6DA8}"/>
              </a:ext>
            </a:extLst>
          </p:cNvPr>
          <p:cNvSpPr txBox="1"/>
          <p:nvPr/>
        </p:nvSpPr>
        <p:spPr>
          <a:xfrm>
            <a:off x="8605512" y="876809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Physics first</a:t>
            </a:r>
          </a:p>
        </p:txBody>
      </p:sp>
    </p:spTree>
    <p:extLst>
      <p:ext uri="{BB962C8B-B14F-4D97-AF65-F5344CB8AC3E}">
        <p14:creationId xmlns:p14="http://schemas.microsoft.com/office/powerpoint/2010/main" val="277943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04E2A1-C963-FC47-E216-0C287587FE1E}"/>
              </a:ext>
            </a:extLst>
          </p:cNvPr>
          <p:cNvCxnSpPr/>
          <p:nvPr/>
        </p:nvCxnSpPr>
        <p:spPr>
          <a:xfrm>
            <a:off x="-3337281" y="4808722"/>
            <a:ext cx="0" cy="172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7CEEA4-F8BE-5EC6-7415-69AC122D6E37}"/>
              </a:ext>
            </a:extLst>
          </p:cNvPr>
          <p:cNvCxnSpPr>
            <a:cxnSpLocks/>
          </p:cNvCxnSpPr>
          <p:nvPr/>
        </p:nvCxnSpPr>
        <p:spPr>
          <a:xfrm flipH="1">
            <a:off x="-3337281" y="6534780"/>
            <a:ext cx="19984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3AE8B6-7D17-5148-17E6-D64148623F48}"/>
              </a:ext>
            </a:extLst>
          </p:cNvPr>
          <p:cNvCxnSpPr>
            <a:cxnSpLocks/>
          </p:cNvCxnSpPr>
          <p:nvPr/>
        </p:nvCxnSpPr>
        <p:spPr>
          <a:xfrm flipH="1">
            <a:off x="-3337282" y="5170696"/>
            <a:ext cx="893852" cy="1364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DF1E81-68C1-44FC-0299-D726949FE49F}"/>
              </a:ext>
            </a:extLst>
          </p:cNvPr>
          <p:cNvCxnSpPr>
            <a:cxnSpLocks/>
          </p:cNvCxnSpPr>
          <p:nvPr/>
        </p:nvCxnSpPr>
        <p:spPr>
          <a:xfrm flipH="1">
            <a:off x="-3337283" y="5671751"/>
            <a:ext cx="1755758" cy="863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xagon 29">
            <a:extLst>
              <a:ext uri="{FF2B5EF4-FFF2-40B4-BE49-F238E27FC236}">
                <a16:creationId xmlns:a16="http://schemas.microsoft.com/office/drawing/2014/main" id="{3F814FE8-3DB2-AA09-3F9B-715EB8AAA9C3}"/>
              </a:ext>
            </a:extLst>
          </p:cNvPr>
          <p:cNvSpPr/>
          <p:nvPr/>
        </p:nvSpPr>
        <p:spPr>
          <a:xfrm>
            <a:off x="-3711027" y="5009731"/>
            <a:ext cx="308224" cy="26571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134D39D6-8894-E652-10E1-1C1D9F82F869}"/>
              </a:ext>
            </a:extLst>
          </p:cNvPr>
          <p:cNvSpPr/>
          <p:nvPr/>
        </p:nvSpPr>
        <p:spPr>
          <a:xfrm>
            <a:off x="-2576995" y="4716255"/>
            <a:ext cx="349321" cy="34932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C8DD10-2605-BD7D-14F7-BFDFF5A81A5B}"/>
              </a:ext>
            </a:extLst>
          </p:cNvPr>
          <p:cNvSpPr/>
          <p:nvPr/>
        </p:nvSpPr>
        <p:spPr>
          <a:xfrm>
            <a:off x="-1469072" y="5512501"/>
            <a:ext cx="318499" cy="3184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C2EAE1-3C46-82F6-E83E-736E4F96F4E6}"/>
              </a:ext>
            </a:extLst>
          </p:cNvPr>
          <p:cNvSpPr/>
          <p:nvPr/>
        </p:nvSpPr>
        <p:spPr>
          <a:xfrm>
            <a:off x="-1817831" y="6675442"/>
            <a:ext cx="472611" cy="250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EF04D4-DCD7-E57E-92F1-D66781996F96}"/>
              </a:ext>
            </a:extLst>
          </p:cNvPr>
          <p:cNvCxnSpPr/>
          <p:nvPr/>
        </p:nvCxnSpPr>
        <p:spPr>
          <a:xfrm>
            <a:off x="-739093" y="5917304"/>
            <a:ext cx="0" cy="1726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2C7A24-5C65-D87F-6F75-E6A9DDCBD830}"/>
              </a:ext>
            </a:extLst>
          </p:cNvPr>
          <p:cNvCxnSpPr>
            <a:cxnSpLocks/>
          </p:cNvCxnSpPr>
          <p:nvPr/>
        </p:nvCxnSpPr>
        <p:spPr>
          <a:xfrm flipH="1">
            <a:off x="-739093" y="7643362"/>
            <a:ext cx="19984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agon 37">
            <a:extLst>
              <a:ext uri="{FF2B5EF4-FFF2-40B4-BE49-F238E27FC236}">
                <a16:creationId xmlns:a16="http://schemas.microsoft.com/office/drawing/2014/main" id="{96D4B346-515C-EDB8-98F6-A1FECFD269D5}"/>
              </a:ext>
            </a:extLst>
          </p:cNvPr>
          <p:cNvSpPr/>
          <p:nvPr/>
        </p:nvSpPr>
        <p:spPr>
          <a:xfrm>
            <a:off x="-1112839" y="6118313"/>
            <a:ext cx="308224" cy="26571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D2DB46A-4A1E-5DFE-7D97-36A1126300DD}"/>
              </a:ext>
            </a:extLst>
          </p:cNvPr>
          <p:cNvSpPr/>
          <p:nvPr/>
        </p:nvSpPr>
        <p:spPr>
          <a:xfrm>
            <a:off x="780357" y="7784024"/>
            <a:ext cx="472611" cy="250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6CA0803D-2D77-28A0-7731-EDC74AAC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20" y="1996704"/>
            <a:ext cx="3550904" cy="3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F27F723F-A0E2-956B-D1D0-A4BA9EC366D9}"/>
              </a:ext>
            </a:extLst>
          </p:cNvPr>
          <p:cNvGrpSpPr/>
          <p:nvPr/>
        </p:nvGrpSpPr>
        <p:grpSpPr>
          <a:xfrm>
            <a:off x="8033869" y="5139039"/>
            <a:ext cx="704550" cy="625865"/>
            <a:chOff x="8033869" y="5139039"/>
            <a:chExt cx="704550" cy="62586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D93DF48-72E3-ADAD-3CC3-0F639546EAD3}"/>
                </a:ext>
              </a:extLst>
            </p:cNvPr>
            <p:cNvCxnSpPr>
              <a:cxnSpLocks/>
            </p:cNvCxnSpPr>
            <p:nvPr/>
          </p:nvCxnSpPr>
          <p:spPr>
            <a:xfrm>
              <a:off x="8038864" y="5139039"/>
              <a:ext cx="585576" cy="4339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83EB838-1261-32A0-8B46-AAB5366B5EE0}"/>
                </a:ext>
              </a:extLst>
            </p:cNvPr>
            <p:cNvCxnSpPr>
              <a:cxnSpLocks/>
            </p:cNvCxnSpPr>
            <p:nvPr/>
          </p:nvCxnSpPr>
          <p:spPr>
            <a:xfrm>
              <a:off x="8033869" y="5139039"/>
              <a:ext cx="273557" cy="6258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Arrow Connector 2048">
              <a:extLst>
                <a:ext uri="{FF2B5EF4-FFF2-40B4-BE49-F238E27FC236}">
                  <a16:creationId xmlns:a16="http://schemas.microsoft.com/office/drawing/2014/main" id="{07A66FFB-F1E4-D94B-45EA-41934D3FF759}"/>
                </a:ext>
              </a:extLst>
            </p:cNvPr>
            <p:cNvCxnSpPr>
              <a:cxnSpLocks/>
            </p:cNvCxnSpPr>
            <p:nvPr/>
          </p:nvCxnSpPr>
          <p:spPr>
            <a:xfrm>
              <a:off x="8055992" y="5139039"/>
              <a:ext cx="431755" cy="5327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Straight Arrow Connector 2050">
              <a:extLst>
                <a:ext uri="{FF2B5EF4-FFF2-40B4-BE49-F238E27FC236}">
                  <a16:creationId xmlns:a16="http://schemas.microsoft.com/office/drawing/2014/main" id="{A1D60374-830D-D28D-9591-8CAF132A084D}"/>
                </a:ext>
              </a:extLst>
            </p:cNvPr>
            <p:cNvCxnSpPr>
              <a:cxnSpLocks/>
            </p:cNvCxnSpPr>
            <p:nvPr/>
          </p:nvCxnSpPr>
          <p:spPr>
            <a:xfrm>
              <a:off x="8055992" y="5139039"/>
              <a:ext cx="682427" cy="2663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6" name="TextBox 2055">
            <a:extLst>
              <a:ext uri="{FF2B5EF4-FFF2-40B4-BE49-F238E27FC236}">
                <a16:creationId xmlns:a16="http://schemas.microsoft.com/office/drawing/2014/main" id="{99B7FF17-E723-0218-94BC-4C4E8EF58109}"/>
              </a:ext>
            </a:extLst>
          </p:cNvPr>
          <p:cNvSpPr txBox="1"/>
          <p:nvPr/>
        </p:nvSpPr>
        <p:spPr>
          <a:xfrm>
            <a:off x="9017921" y="557302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mRNA1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0B766ED1-1BDD-4F25-E608-0904EDF0933F}"/>
              </a:ext>
            </a:extLst>
          </p:cNvPr>
          <p:cNvSpPr txBox="1"/>
          <p:nvPr/>
        </p:nvSpPr>
        <p:spPr>
          <a:xfrm rot="16200000">
            <a:off x="6877585" y="3509599"/>
            <a:ext cx="5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23F62-B918-CF84-861B-F13FF11046AC}"/>
              </a:ext>
            </a:extLst>
          </p:cNvPr>
          <p:cNvSpPr txBox="1">
            <a:spLocks/>
          </p:cNvSpPr>
          <p:nvPr/>
        </p:nvSpPr>
        <p:spPr>
          <a:xfrm>
            <a:off x="505234" y="-169049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Physical learning eliminates need for a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4C3BF3-6619-1596-1AA1-3B55508D2C36}"/>
              </a:ext>
            </a:extLst>
          </p:cNvPr>
          <p:cNvSpPr/>
          <p:nvPr/>
        </p:nvSpPr>
        <p:spPr>
          <a:xfrm>
            <a:off x="8055992" y="3523785"/>
            <a:ext cx="831530" cy="299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483E11-5311-587D-10BC-81A9584E6AA0}"/>
              </a:ext>
            </a:extLst>
          </p:cNvPr>
          <p:cNvCxnSpPr>
            <a:cxnSpLocks/>
          </p:cNvCxnSpPr>
          <p:nvPr/>
        </p:nvCxnSpPr>
        <p:spPr>
          <a:xfrm flipH="1">
            <a:off x="8624440" y="3598333"/>
            <a:ext cx="280210" cy="1540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us 2">
            <a:extLst>
              <a:ext uri="{FF2B5EF4-FFF2-40B4-BE49-F238E27FC236}">
                <a16:creationId xmlns:a16="http://schemas.microsoft.com/office/drawing/2014/main" id="{11AE02F7-D7C1-54AC-516F-C43387C8478D}"/>
              </a:ext>
            </a:extLst>
          </p:cNvPr>
          <p:cNvSpPr/>
          <p:nvPr/>
        </p:nvSpPr>
        <p:spPr>
          <a:xfrm>
            <a:off x="8146434" y="2619069"/>
            <a:ext cx="341313" cy="3413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9523F604-E125-DC74-DA43-19EC2CCC6CE5}"/>
              </a:ext>
            </a:extLst>
          </p:cNvPr>
          <p:cNvSpPr/>
          <p:nvPr/>
        </p:nvSpPr>
        <p:spPr>
          <a:xfrm>
            <a:off x="8702018" y="2943161"/>
            <a:ext cx="341313" cy="3413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>
            <a:extLst>
              <a:ext uri="{FF2B5EF4-FFF2-40B4-BE49-F238E27FC236}">
                <a16:creationId xmlns:a16="http://schemas.microsoft.com/office/drawing/2014/main" id="{E549406D-0E5B-8071-D1B1-8975F107AF8E}"/>
              </a:ext>
            </a:extLst>
          </p:cNvPr>
          <p:cNvSpPr/>
          <p:nvPr/>
        </p:nvSpPr>
        <p:spPr>
          <a:xfrm>
            <a:off x="8146434" y="3498746"/>
            <a:ext cx="341313" cy="3413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98002CEE-5876-B8A1-A509-269C32766F72}"/>
              </a:ext>
            </a:extLst>
          </p:cNvPr>
          <p:cNvSpPr/>
          <p:nvPr/>
        </p:nvSpPr>
        <p:spPr>
          <a:xfrm>
            <a:off x="8158008" y="4204802"/>
            <a:ext cx="341313" cy="3413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>
            <a:extLst>
              <a:ext uri="{FF2B5EF4-FFF2-40B4-BE49-F238E27FC236}">
                <a16:creationId xmlns:a16="http://schemas.microsoft.com/office/drawing/2014/main" id="{06CDE16A-AA4C-FA96-D629-46075AD96F82}"/>
              </a:ext>
            </a:extLst>
          </p:cNvPr>
          <p:cNvSpPr/>
          <p:nvPr/>
        </p:nvSpPr>
        <p:spPr>
          <a:xfrm>
            <a:off x="9014330" y="3653023"/>
            <a:ext cx="337244" cy="369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>
            <a:extLst>
              <a:ext uri="{FF2B5EF4-FFF2-40B4-BE49-F238E27FC236}">
                <a16:creationId xmlns:a16="http://schemas.microsoft.com/office/drawing/2014/main" id="{88BEA610-6C55-6A4F-504E-A86DA993B271}"/>
              </a:ext>
            </a:extLst>
          </p:cNvPr>
          <p:cNvSpPr/>
          <p:nvPr/>
        </p:nvSpPr>
        <p:spPr>
          <a:xfrm>
            <a:off x="9558340" y="4162309"/>
            <a:ext cx="337244" cy="369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>
            <a:extLst>
              <a:ext uri="{FF2B5EF4-FFF2-40B4-BE49-F238E27FC236}">
                <a16:creationId xmlns:a16="http://schemas.microsoft.com/office/drawing/2014/main" id="{57C4503C-C7B6-E6B4-BC1D-52AC5E7E3FD7}"/>
              </a:ext>
            </a:extLst>
          </p:cNvPr>
          <p:cNvSpPr/>
          <p:nvPr/>
        </p:nvSpPr>
        <p:spPr>
          <a:xfrm>
            <a:off x="8863859" y="4706320"/>
            <a:ext cx="337244" cy="369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id="{66D6AFFB-D267-53AB-1E30-0DEFFBD0CF48}"/>
              </a:ext>
            </a:extLst>
          </p:cNvPr>
          <p:cNvSpPr/>
          <p:nvPr/>
        </p:nvSpPr>
        <p:spPr>
          <a:xfrm>
            <a:off x="9708811" y="4717895"/>
            <a:ext cx="337244" cy="369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B13D2C-8453-1EB7-9D65-42871C297315}"/>
              </a:ext>
            </a:extLst>
          </p:cNvPr>
          <p:cNvGrpSpPr/>
          <p:nvPr/>
        </p:nvGrpSpPr>
        <p:grpSpPr>
          <a:xfrm>
            <a:off x="481097" y="1424970"/>
            <a:ext cx="4768756" cy="5192418"/>
            <a:chOff x="481097" y="1424970"/>
            <a:chExt cx="4768756" cy="51924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7842D1-F20E-7DEB-E569-70F2571B5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1994"/>
            <a:stretch/>
          </p:blipFill>
          <p:spPr>
            <a:xfrm>
              <a:off x="481097" y="1668676"/>
              <a:ext cx="4768756" cy="30475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9FF725-9C82-3B12-601D-A58AEE5A8CBD}"/>
                </a:ext>
              </a:extLst>
            </p:cNvPr>
            <p:cNvSpPr txBox="1"/>
            <p:nvPr/>
          </p:nvSpPr>
          <p:spPr>
            <a:xfrm>
              <a:off x="1803035" y="1585635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398359-75BD-96EF-2004-E5B695C55AC3}"/>
                </a:ext>
              </a:extLst>
            </p:cNvPr>
            <p:cNvSpPr txBox="1"/>
            <p:nvPr/>
          </p:nvSpPr>
          <p:spPr>
            <a:xfrm>
              <a:off x="2492333" y="2081104"/>
              <a:ext cx="530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768AD1-EEB8-EA3F-98BA-B2EF10A7AD0D}"/>
                </a:ext>
              </a:extLst>
            </p:cNvPr>
            <p:cNvSpPr txBox="1"/>
            <p:nvPr/>
          </p:nvSpPr>
          <p:spPr>
            <a:xfrm>
              <a:off x="3770602" y="1424970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mRNA1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B633DF-6F69-8E0A-8D6A-E635C094716C}"/>
                </a:ext>
              </a:extLst>
            </p:cNvPr>
            <p:cNvSpPr txBox="1"/>
            <p:nvPr/>
          </p:nvSpPr>
          <p:spPr>
            <a:xfrm>
              <a:off x="3238344" y="2025509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mRNA2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A2B73E0-0080-5B1C-23EE-103C833E75FC}"/>
                </a:ext>
              </a:extLst>
            </p:cNvPr>
            <p:cNvGrpSpPr/>
            <p:nvPr/>
          </p:nvGrpSpPr>
          <p:grpSpPr>
            <a:xfrm>
              <a:off x="762887" y="4639245"/>
              <a:ext cx="3950118" cy="1978143"/>
              <a:chOff x="762887" y="4639245"/>
              <a:chExt cx="3950118" cy="197814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9FE8CF2-AF1C-7C61-C8CA-E69A47757FEC}"/>
                  </a:ext>
                </a:extLst>
              </p:cNvPr>
              <p:cNvGrpSpPr/>
              <p:nvPr/>
            </p:nvGrpSpPr>
            <p:grpSpPr>
              <a:xfrm>
                <a:off x="762887" y="4639245"/>
                <a:ext cx="2938643" cy="873256"/>
                <a:chOff x="762887" y="4639245"/>
                <a:chExt cx="2938643" cy="873256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D43F9BE8-64AC-0569-EE27-D02FC18C574F}"/>
                    </a:ext>
                  </a:extLst>
                </p:cNvPr>
                <p:cNvGrpSpPr/>
                <p:nvPr/>
              </p:nvGrpSpPr>
              <p:grpSpPr>
                <a:xfrm>
                  <a:off x="2492333" y="4639245"/>
                  <a:ext cx="1209197" cy="873256"/>
                  <a:chOff x="2492333" y="4639245"/>
                  <a:chExt cx="1209197" cy="873256"/>
                </a:xfrm>
              </p:grpSpPr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8636FB10-D1F8-B150-D3A5-7E5F7E1739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06521" y="4639245"/>
                    <a:ext cx="0" cy="42633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83973B38-4E15-62E3-EBD4-9F39D88A80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92333" y="5078515"/>
                    <a:ext cx="587294" cy="43398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>
                    <a:extLst>
                      <a:ext uri="{FF2B5EF4-FFF2-40B4-BE49-F238E27FC236}">
                        <a16:creationId xmlns:a16="http://schemas.microsoft.com/office/drawing/2014/main" id="{15A5A6BA-5B74-2BE5-C823-03996F4924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15954" y="5078515"/>
                    <a:ext cx="585576" cy="43398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7F3AAAA-BB49-4A42-8741-D568B93D2190}"/>
                    </a:ext>
                  </a:extLst>
                </p:cNvPr>
                <p:cNvSpPr txBox="1"/>
                <p:nvPr/>
              </p:nvSpPr>
              <p:spPr>
                <a:xfrm>
                  <a:off x="762887" y="4957920"/>
                  <a:ext cx="11926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Response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C74BEBA-08AC-21FB-352F-FF1F4CFD6114}"/>
                  </a:ext>
                </a:extLst>
              </p:cNvPr>
              <p:cNvGrpSpPr/>
              <p:nvPr/>
            </p:nvGrpSpPr>
            <p:grpSpPr>
              <a:xfrm>
                <a:off x="1359200" y="5369680"/>
                <a:ext cx="3353805" cy="1247708"/>
                <a:chOff x="1359200" y="5369680"/>
                <a:chExt cx="3353805" cy="1247708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FB147BE-AA4B-6AB0-3CCF-2DD9E148C1E9}"/>
                    </a:ext>
                  </a:extLst>
                </p:cNvPr>
                <p:cNvSpPr txBox="1"/>
                <p:nvPr/>
              </p:nvSpPr>
              <p:spPr>
                <a:xfrm>
                  <a:off x="3238344" y="6248056"/>
                  <a:ext cx="1474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Build struct. 2</a:t>
                  </a:r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F8F690C9-EAE8-6A9E-F05C-553D091117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3744" y="5369680"/>
                  <a:ext cx="804212" cy="842814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581597-4869-6931-26C0-A797D3530114}"/>
                    </a:ext>
                  </a:extLst>
                </p:cNvPr>
                <p:cNvSpPr txBox="1"/>
                <p:nvPr/>
              </p:nvSpPr>
              <p:spPr>
                <a:xfrm>
                  <a:off x="1359200" y="6248056"/>
                  <a:ext cx="1474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Build struct. 1</a:t>
                  </a:r>
                </a:p>
              </p:txBody>
            </p: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8262FF51-5B84-64CF-3A27-95FCC5CEBB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940058">
                  <a:off x="3613515" y="5402375"/>
                  <a:ext cx="812800" cy="85725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3001019-12E1-FB2E-991D-585832CAF85F}"/>
              </a:ext>
            </a:extLst>
          </p:cNvPr>
          <p:cNvSpPr txBox="1"/>
          <p:nvPr/>
        </p:nvSpPr>
        <p:spPr>
          <a:xfrm>
            <a:off x="1994363" y="876809"/>
            <a:ext cx="1888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Abstraction first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35CEC4-20DA-0273-5F5B-0669E11C8601}"/>
              </a:ext>
            </a:extLst>
          </p:cNvPr>
          <p:cNvSpPr txBox="1"/>
          <p:nvPr/>
        </p:nvSpPr>
        <p:spPr>
          <a:xfrm>
            <a:off x="8605512" y="876809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Physics first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8FF1A6-3A3E-1889-8779-FA59B756B9CB}"/>
              </a:ext>
            </a:extLst>
          </p:cNvPr>
          <p:cNvGrpSpPr/>
          <p:nvPr/>
        </p:nvGrpSpPr>
        <p:grpSpPr>
          <a:xfrm>
            <a:off x="6563713" y="1306185"/>
            <a:ext cx="5023518" cy="541138"/>
            <a:chOff x="6468463" y="1134735"/>
            <a:chExt cx="5023518" cy="541138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AE3298A-8F80-C2F4-637D-B4A4B108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64517" y="1134735"/>
              <a:ext cx="2027464" cy="541138"/>
            </a:xfrm>
            <a:prstGeom prst="rect">
              <a:avLst/>
            </a:prstGeom>
          </p:spPr>
        </p:pic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1FDF02B3-221B-44B7-82AF-2868CE315394}"/>
                </a:ext>
              </a:extLst>
            </p:cNvPr>
            <p:cNvSpPr txBox="1"/>
            <p:nvPr/>
          </p:nvSpPr>
          <p:spPr>
            <a:xfrm>
              <a:off x="6468463" y="1227929"/>
              <a:ext cx="2794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Molecular Hebbian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78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DBAC-DD8B-7D35-81DB-64B5C972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Open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043F1-381D-7EFA-4C5B-5197345F3D89}"/>
              </a:ext>
            </a:extLst>
          </p:cNvPr>
          <p:cNvSpPr txBox="1"/>
          <p:nvPr/>
        </p:nvSpPr>
        <p:spPr>
          <a:xfrm>
            <a:off x="1140654" y="1275014"/>
            <a:ext cx="219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Expressivity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413E3-5492-4766-BB4F-8B3048C2FD30}"/>
              </a:ext>
            </a:extLst>
          </p:cNvPr>
          <p:cNvSpPr txBox="1"/>
          <p:nvPr/>
        </p:nvSpPr>
        <p:spPr>
          <a:xfrm>
            <a:off x="7028374" y="1300289"/>
            <a:ext cx="365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Physical learning rules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6E2328-7664-56FA-D4BF-59D82A6721F8}"/>
              </a:ext>
            </a:extLst>
          </p:cNvPr>
          <p:cNvGrpSpPr/>
          <p:nvPr/>
        </p:nvGrpSpPr>
        <p:grpSpPr>
          <a:xfrm>
            <a:off x="647114" y="4841041"/>
            <a:ext cx="11458287" cy="1731273"/>
            <a:chOff x="647114" y="4841041"/>
            <a:chExt cx="11458287" cy="17312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7FD8A7-AF55-3344-16B3-46F5F92A8E6B}"/>
                </a:ext>
              </a:extLst>
            </p:cNvPr>
            <p:cNvSpPr txBox="1"/>
            <p:nvPr/>
          </p:nvSpPr>
          <p:spPr>
            <a:xfrm>
              <a:off x="647114" y="4841041"/>
              <a:ext cx="4496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Why?? </a:t>
              </a:r>
              <a:r>
                <a:rPr lang="en-US" sz="2400" dirty="0"/>
                <a:t>(besides better computers)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072120-821A-582E-B9A8-3D8D6795C4A3}"/>
                </a:ext>
              </a:extLst>
            </p:cNvPr>
            <p:cNvSpPr txBox="1"/>
            <p:nvPr/>
          </p:nvSpPr>
          <p:spPr>
            <a:xfrm>
              <a:off x="1719353" y="5556651"/>
              <a:ext cx="1038604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To do </a:t>
              </a:r>
              <a:r>
                <a:rPr lang="en-US" sz="2000" b="1" dirty="0">
                  <a:solidFill>
                    <a:srgbClr val="FF0000"/>
                  </a:solidFill>
                </a:rPr>
                <a:t>more computation with less </a:t>
              </a:r>
              <a:r>
                <a:rPr lang="en-US" sz="2000" dirty="0"/>
                <a:t>in real and synthetic biology</a:t>
              </a:r>
            </a:p>
            <a:p>
              <a:endParaRPr lang="en-US" sz="2000" b="1" dirty="0"/>
            </a:p>
            <a:p>
              <a:r>
                <a:rPr lang="en-US" sz="2000" dirty="0"/>
                <a:t>To allow cells to </a:t>
              </a:r>
              <a:r>
                <a:rPr lang="en-US" sz="2000" b="1" dirty="0">
                  <a:solidFill>
                    <a:srgbClr val="FF0000"/>
                  </a:solidFill>
                </a:rPr>
                <a:t>teach themselves </a:t>
              </a:r>
              <a:r>
                <a:rPr lang="en-US" sz="2000" dirty="0"/>
                <a:t>the right computation (no external programming, no evolution)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AE2C3BA-A9BD-60F5-17B7-C56236672D8D}"/>
              </a:ext>
            </a:extLst>
          </p:cNvPr>
          <p:cNvSpPr txBox="1"/>
          <p:nvPr/>
        </p:nvSpPr>
        <p:spPr>
          <a:xfrm>
            <a:off x="1140654" y="2052179"/>
            <a:ext cx="431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the underlying physics enables more complex computation?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B2A44-559B-1171-6219-270133F389DA}"/>
              </a:ext>
            </a:extLst>
          </p:cNvPr>
          <p:cNvSpPr txBox="1"/>
          <p:nvPr/>
        </p:nvSpPr>
        <p:spPr>
          <a:xfrm>
            <a:off x="1140654" y="2924376"/>
            <a:ext cx="336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Non-eq dynamics, </a:t>
            </a:r>
          </a:p>
          <a:p>
            <a:r>
              <a:rPr lang="en-US" i="1" dirty="0"/>
              <a:t>non-linearities, </a:t>
            </a:r>
          </a:p>
          <a:p>
            <a:r>
              <a:rPr lang="en-US" i="1" dirty="0"/>
              <a:t>High disorder,</a:t>
            </a:r>
          </a:p>
          <a:p>
            <a:r>
              <a:rPr lang="en-US" i="1" dirty="0"/>
              <a:t>Multicomponent limit…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801EE-4FCD-8EEE-5FD9-FDB02308DE00}"/>
              </a:ext>
            </a:extLst>
          </p:cNvPr>
          <p:cNvSpPr txBox="1"/>
          <p:nvPr/>
        </p:nvSpPr>
        <p:spPr>
          <a:xfrm>
            <a:off x="7035020" y="2052179"/>
            <a:ext cx="401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kinds of local physical processes allow for robust learning?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B5D6A-8A73-30D7-DCC1-6110B6176633}"/>
              </a:ext>
            </a:extLst>
          </p:cNvPr>
          <p:cNvSpPr txBox="1"/>
          <p:nvPr/>
        </p:nvSpPr>
        <p:spPr>
          <a:xfrm>
            <a:off x="7035020" y="3040185"/>
            <a:ext cx="4196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Hebbian learning of molecular interactions</a:t>
            </a:r>
          </a:p>
          <a:p>
            <a:r>
              <a:rPr lang="en-US" i="1" dirty="0"/>
              <a:t>Direct aging in mechanics</a:t>
            </a:r>
          </a:p>
          <a:p>
            <a:r>
              <a:rPr lang="en-US" i="1" dirty="0"/>
              <a:t>Contrastive learning through non-eq </a:t>
            </a:r>
            <a:r>
              <a:rPr lang="en-US" i="1" dirty="0" err="1"/>
              <a:t>dyn</a:t>
            </a:r>
            <a:r>
              <a:rPr lang="en-US" i="1" dirty="0"/>
              <a:t>.</a:t>
            </a:r>
          </a:p>
          <a:p>
            <a:r>
              <a:rPr lang="en-US" i="1" dirty="0"/>
              <a:t>Forward-forward through …?</a:t>
            </a:r>
          </a:p>
          <a:p>
            <a:r>
              <a:rPr lang="en-US" i="1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4111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3406-3BF2-6E82-0DF9-1B2F6E26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2749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499</Words>
  <Application>Microsoft Macintosh PowerPoint</Application>
  <PresentationFormat>Widescreen</PresentationFormat>
  <Paragraphs>162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Computing with Physical Systems  Part 2: Biology and physics</vt:lpstr>
      <vt:lpstr>Algorithm-first vs Physics-first approaches</vt:lpstr>
      <vt:lpstr>Algorithm-first vs Physics-first approaches</vt:lpstr>
      <vt:lpstr>PowerPoint Presentation</vt:lpstr>
      <vt:lpstr>PowerPoint Presentation</vt:lpstr>
      <vt:lpstr>PowerPoint Presentation</vt:lpstr>
      <vt:lpstr>PowerPoint Presentation</vt:lpstr>
      <vt:lpstr>Open questions</vt:lpstr>
      <vt:lpstr>end</vt:lpstr>
      <vt:lpstr>Why physics-first??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Algorithm-first vs Physics-first approaches</dc:title>
  <dc:creator>Arvind Murugan</dc:creator>
  <cp:lastModifiedBy>Arvind Murugan</cp:lastModifiedBy>
  <cp:revision>56</cp:revision>
  <dcterms:created xsi:type="dcterms:W3CDTF">2023-11-24T15:26:09Z</dcterms:created>
  <dcterms:modified xsi:type="dcterms:W3CDTF">2024-01-08T15:17:55Z</dcterms:modified>
</cp:coreProperties>
</file>